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sldIdLst>
    <p:sldId id="1068" r:id="rId3"/>
    <p:sldId id="1025" r:id="rId4"/>
    <p:sldId id="798" r:id="rId5"/>
    <p:sldId id="791" r:id="rId6"/>
    <p:sldId id="1053" r:id="rId7"/>
    <p:sldId id="261" r:id="rId8"/>
    <p:sldId id="557" r:id="rId9"/>
    <p:sldId id="1061" r:id="rId10"/>
    <p:sldId id="913" r:id="rId11"/>
    <p:sldId id="260" r:id="rId12"/>
    <p:sldId id="259" r:id="rId13"/>
    <p:sldId id="1064" r:id="rId14"/>
    <p:sldId id="912" r:id="rId15"/>
    <p:sldId id="1063" r:id="rId16"/>
    <p:sldId id="256" r:id="rId17"/>
    <p:sldId id="258" r:id="rId18"/>
    <p:sldId id="1039" r:id="rId19"/>
    <p:sldId id="588" r:id="rId20"/>
    <p:sldId id="917" r:id="rId21"/>
    <p:sldId id="1071" r:id="rId22"/>
    <p:sldId id="918" r:id="rId23"/>
    <p:sldId id="733" r:id="rId24"/>
    <p:sldId id="919" r:id="rId25"/>
    <p:sldId id="1072" r:id="rId26"/>
    <p:sldId id="1069" r:id="rId27"/>
    <p:sldId id="643" r:id="rId28"/>
    <p:sldId id="652" r:id="rId29"/>
    <p:sldId id="811" r:id="rId30"/>
    <p:sldId id="264" r:id="rId31"/>
    <p:sldId id="1062" r:id="rId32"/>
    <p:sldId id="1070" r:id="rId33"/>
    <p:sldId id="507" r:id="rId34"/>
    <p:sldId id="921" r:id="rId35"/>
    <p:sldId id="1035" r:id="rId36"/>
    <p:sldId id="1066" r:id="rId37"/>
    <p:sldId id="392" r:id="rId38"/>
    <p:sldId id="391" r:id="rId39"/>
    <p:sldId id="1047" r:id="rId40"/>
    <p:sldId id="655" r:id="rId41"/>
    <p:sldId id="1065" r:id="rId42"/>
    <p:sldId id="1044" r:id="rId43"/>
    <p:sldId id="382" r:id="rId44"/>
    <p:sldId id="1041" r:id="rId45"/>
    <p:sldId id="1067" r:id="rId46"/>
    <p:sldId id="1058" r:id="rId47"/>
    <p:sldId id="520" r:id="rId48"/>
    <p:sldId id="262" r:id="rId49"/>
    <p:sldId id="1055" r:id="rId50"/>
    <p:sldId id="922" r:id="rId51"/>
    <p:sldId id="806" r:id="rId52"/>
    <p:sldId id="1056" r:id="rId53"/>
    <p:sldId id="815" r:id="rId54"/>
    <p:sldId id="794" r:id="rId55"/>
    <p:sldId id="479" r:id="rId56"/>
    <p:sldId id="508" r:id="rId57"/>
    <p:sldId id="795" r:id="rId58"/>
    <p:sldId id="683" r:id="rId59"/>
    <p:sldId id="642" r:id="rId60"/>
    <p:sldId id="920" r:id="rId61"/>
    <p:sldId id="800" r:id="rId62"/>
    <p:sldId id="926" r:id="rId63"/>
    <p:sldId id="572" r:id="rId64"/>
    <p:sldId id="505" r:id="rId65"/>
    <p:sldId id="425" r:id="rId66"/>
    <p:sldId id="394" r:id="rId67"/>
    <p:sldId id="26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a:srgbClr val="DAD9D8"/>
    <a:srgbClr val="4F4C3E"/>
    <a:srgbClr val="203864"/>
    <a:srgbClr val="C1AE8E"/>
    <a:srgbClr val="8E8066"/>
    <a:srgbClr val="4472C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inimized" horzBarState="maximized">
    <p:restoredLeft sz="22763" autoAdjust="0"/>
    <p:restoredTop sz="88609" autoAdjust="0"/>
  </p:normalViewPr>
  <p:slideViewPr>
    <p:cSldViewPr snapToGrid="0">
      <p:cViewPr>
        <p:scale>
          <a:sx n="50" d="100"/>
          <a:sy n="50" d="100"/>
        </p:scale>
        <p:origin x="-1854" y="-450"/>
      </p:cViewPr>
      <p:guideLst>
        <p:guide orient="horz" pos="2160"/>
        <p:guide pos="3840"/>
      </p:guideLst>
    </p:cSldViewPr>
  </p:slideViewPr>
  <p:notesTextViewPr>
    <p:cViewPr>
      <p:scale>
        <a:sx n="75" d="100"/>
        <a:sy n="75" d="100"/>
      </p:scale>
      <p:origin x="0" y="0"/>
    </p:cViewPr>
  </p:notesTextViewPr>
  <p:sorterViewPr>
    <p:cViewPr varScale="1">
      <p:scale>
        <a:sx n="1" d="1"/>
        <a:sy n="1" d="1"/>
      </p:scale>
      <p:origin x="0" y="234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2400" b="1" dirty="0">
                <a:solidFill>
                  <a:schemeClr val="bg1"/>
                </a:solidFill>
              </a:rPr>
              <a:t>Product Arrival</a:t>
            </a:r>
            <a:r>
              <a:rPr lang="en-US" sz="2400" b="1" baseline="0" dirty="0">
                <a:solidFill>
                  <a:schemeClr val="bg1"/>
                </a:solidFill>
              </a:rPr>
              <a:t> by Total Tons  </a:t>
            </a:r>
          </a:p>
          <a:p>
            <a:pPr>
              <a:defRPr sz="1400" b="0" i="0" u="none" strike="noStrike" kern="1200" spc="0" baseline="0">
                <a:solidFill>
                  <a:schemeClr val="bg1"/>
                </a:solidFill>
                <a:latin typeface="+mn-lt"/>
                <a:ea typeface="+mn-ea"/>
                <a:cs typeface="+mn-cs"/>
              </a:defRPr>
            </a:pPr>
            <a:r>
              <a:rPr lang="en-US" sz="2400" b="1" baseline="0" dirty="0">
                <a:solidFill>
                  <a:schemeClr val="bg1"/>
                </a:solidFill>
              </a:rPr>
              <a:t> Hainesport/Lumberton/Centerton - South Branch Rancocas Creek </a:t>
            </a:r>
            <a:endParaRPr lang="en-US" sz="2400" b="1" dirty="0">
              <a:solidFill>
                <a:schemeClr val="bg1"/>
              </a:solidFill>
            </a:endParaRPr>
          </a:p>
        </c:rich>
      </c:tx>
      <c:layout>
        <c:manualLayout>
          <c:xMode val="edge"/>
          <c:yMode val="edge"/>
          <c:x val="0.14327337598425197"/>
          <c:y val="4.8148148148148148E-2"/>
        </c:manualLayout>
      </c:layout>
      <c:spPr>
        <a:solidFill>
          <a:srgbClr val="203864"/>
        </a:solidFill>
        <a:ln>
          <a:noFill/>
        </a:ln>
        <a:effectLst/>
      </c:spPr>
    </c:title>
    <c:plotArea>
      <c:layout/>
      <c:barChart>
        <c:barDir val="col"/>
        <c:grouping val="clustered"/>
        <c:ser>
          <c:idx val="0"/>
          <c:order val="0"/>
          <c:tx>
            <c:strRef>
              <c:f>Sheet1!$A$10</c:f>
              <c:strCache>
                <c:ptCount val="1"/>
                <c:pt idx="0">
                  <c:v>Chemicals</c:v>
                </c:pt>
              </c:strCache>
            </c:strRef>
          </c:tx>
          <c:spPr>
            <a:solidFill>
              <a:schemeClr val="accent1"/>
            </a:solidFill>
            <a:ln>
              <a:noFill/>
            </a:ln>
            <a:effectLst/>
          </c:spPr>
          <c:cat>
            <c:numRef>
              <c:f>Sheet1!$B$9:$G$9</c:f>
              <c:numCache>
                <c:formatCode>General</c:formatCode>
                <c:ptCount val="6"/>
                <c:pt idx="0">
                  <c:v>1893</c:v>
                </c:pt>
                <c:pt idx="1">
                  <c:v>1894</c:v>
                </c:pt>
                <c:pt idx="2">
                  <c:v>1896</c:v>
                </c:pt>
                <c:pt idx="3">
                  <c:v>1897</c:v>
                </c:pt>
                <c:pt idx="4">
                  <c:v>1902</c:v>
                </c:pt>
                <c:pt idx="5">
                  <c:v>1908</c:v>
                </c:pt>
              </c:numCache>
            </c:numRef>
          </c:cat>
          <c:val>
            <c:numRef>
              <c:f>Sheet1!$B$10:$G$10</c:f>
              <c:numCache>
                <c:formatCode>General</c:formatCode>
                <c:ptCount val="6"/>
                <c:pt idx="0">
                  <c:v>5700</c:v>
                </c:pt>
                <c:pt idx="1">
                  <c:v>6000</c:v>
                </c:pt>
                <c:pt idx="2">
                  <c:v>6300</c:v>
                </c:pt>
                <c:pt idx="3">
                  <c:v>6500</c:v>
                </c:pt>
                <c:pt idx="4">
                  <c:v>7100</c:v>
                </c:pt>
              </c:numCache>
            </c:numRef>
          </c:val>
          <c:extLst xmlns:c16r2="http://schemas.microsoft.com/office/drawing/2015/06/chart">
            <c:ext xmlns:c16="http://schemas.microsoft.com/office/drawing/2014/chart" uri="{C3380CC4-5D6E-409C-BE32-E72D297353CC}">
              <c16:uniqueId val="{00000000-6036-4E38-A55A-D96B89F6340C}"/>
            </c:ext>
          </c:extLst>
        </c:ser>
        <c:ser>
          <c:idx val="1"/>
          <c:order val="1"/>
          <c:tx>
            <c:strRef>
              <c:f>Sheet1!$A$11</c:f>
              <c:strCache>
                <c:ptCount val="1"/>
                <c:pt idx="0">
                  <c:v>Coal</c:v>
                </c:pt>
              </c:strCache>
            </c:strRef>
          </c:tx>
          <c:spPr>
            <a:solidFill>
              <a:schemeClr val="accent2"/>
            </a:solidFill>
            <a:ln>
              <a:noFill/>
            </a:ln>
            <a:effectLst/>
          </c:spPr>
          <c:cat>
            <c:numRef>
              <c:f>Sheet1!$B$9:$G$9</c:f>
              <c:numCache>
                <c:formatCode>General</c:formatCode>
                <c:ptCount val="6"/>
                <c:pt idx="0">
                  <c:v>1893</c:v>
                </c:pt>
                <c:pt idx="1">
                  <c:v>1894</c:v>
                </c:pt>
                <c:pt idx="2">
                  <c:v>1896</c:v>
                </c:pt>
                <c:pt idx="3">
                  <c:v>1897</c:v>
                </c:pt>
                <c:pt idx="4">
                  <c:v>1902</c:v>
                </c:pt>
                <c:pt idx="5">
                  <c:v>1908</c:v>
                </c:pt>
              </c:numCache>
            </c:numRef>
          </c:cat>
          <c:val>
            <c:numRef>
              <c:f>Sheet1!$B$11:$G$11</c:f>
              <c:numCache>
                <c:formatCode>General</c:formatCode>
                <c:ptCount val="6"/>
                <c:pt idx="0">
                  <c:v>15069</c:v>
                </c:pt>
                <c:pt idx="1">
                  <c:v>17000</c:v>
                </c:pt>
                <c:pt idx="2">
                  <c:v>16400</c:v>
                </c:pt>
                <c:pt idx="3">
                  <c:v>34000</c:v>
                </c:pt>
                <c:pt idx="4">
                  <c:v>8129</c:v>
                </c:pt>
              </c:numCache>
            </c:numRef>
          </c:val>
          <c:extLst xmlns:c16r2="http://schemas.microsoft.com/office/drawing/2015/06/chart">
            <c:ext xmlns:c16="http://schemas.microsoft.com/office/drawing/2014/chart" uri="{C3380CC4-5D6E-409C-BE32-E72D297353CC}">
              <c16:uniqueId val="{00000001-6036-4E38-A55A-D96B89F6340C}"/>
            </c:ext>
          </c:extLst>
        </c:ser>
        <c:ser>
          <c:idx val="2"/>
          <c:order val="2"/>
          <c:tx>
            <c:strRef>
              <c:f>Sheet1!$A$12</c:f>
              <c:strCache>
                <c:ptCount val="1"/>
                <c:pt idx="0">
                  <c:v>Pig Iron</c:v>
                </c:pt>
              </c:strCache>
            </c:strRef>
          </c:tx>
          <c:spPr>
            <a:solidFill>
              <a:schemeClr val="accent3"/>
            </a:solidFill>
            <a:ln>
              <a:noFill/>
            </a:ln>
            <a:effectLst/>
          </c:spPr>
          <c:cat>
            <c:numRef>
              <c:f>Sheet1!$B$9:$G$9</c:f>
              <c:numCache>
                <c:formatCode>General</c:formatCode>
                <c:ptCount val="6"/>
                <c:pt idx="0">
                  <c:v>1893</c:v>
                </c:pt>
                <c:pt idx="1">
                  <c:v>1894</c:v>
                </c:pt>
                <c:pt idx="2">
                  <c:v>1896</c:v>
                </c:pt>
                <c:pt idx="3">
                  <c:v>1897</c:v>
                </c:pt>
                <c:pt idx="4">
                  <c:v>1902</c:v>
                </c:pt>
                <c:pt idx="5">
                  <c:v>1908</c:v>
                </c:pt>
              </c:numCache>
            </c:numRef>
          </c:cat>
          <c:val>
            <c:numRef>
              <c:f>Sheet1!$B$12:$G$12</c:f>
              <c:numCache>
                <c:formatCode>General</c:formatCode>
                <c:ptCount val="6"/>
                <c:pt idx="1">
                  <c:v>3000</c:v>
                </c:pt>
                <c:pt idx="2">
                  <c:v>4000</c:v>
                </c:pt>
                <c:pt idx="3">
                  <c:v>4400</c:v>
                </c:pt>
                <c:pt idx="4">
                  <c:v>8800</c:v>
                </c:pt>
                <c:pt idx="5">
                  <c:v>2500</c:v>
                </c:pt>
              </c:numCache>
            </c:numRef>
          </c:val>
          <c:extLst xmlns:c16r2="http://schemas.microsoft.com/office/drawing/2015/06/chart">
            <c:ext xmlns:c16="http://schemas.microsoft.com/office/drawing/2014/chart" uri="{C3380CC4-5D6E-409C-BE32-E72D297353CC}">
              <c16:uniqueId val="{00000002-6036-4E38-A55A-D96B89F6340C}"/>
            </c:ext>
          </c:extLst>
        </c:ser>
        <c:ser>
          <c:idx val="3"/>
          <c:order val="3"/>
          <c:tx>
            <c:strRef>
              <c:f>Sheet1!$A$13</c:f>
              <c:strCache>
                <c:ptCount val="1"/>
                <c:pt idx="0">
                  <c:v>Lime</c:v>
                </c:pt>
              </c:strCache>
            </c:strRef>
          </c:tx>
          <c:spPr>
            <a:solidFill>
              <a:schemeClr val="accent4"/>
            </a:solidFill>
            <a:ln>
              <a:noFill/>
            </a:ln>
            <a:effectLst/>
          </c:spPr>
          <c:cat>
            <c:numRef>
              <c:f>Sheet1!$B$9:$G$9</c:f>
              <c:numCache>
                <c:formatCode>General</c:formatCode>
                <c:ptCount val="6"/>
                <c:pt idx="0">
                  <c:v>1893</c:v>
                </c:pt>
                <c:pt idx="1">
                  <c:v>1894</c:v>
                </c:pt>
                <c:pt idx="2">
                  <c:v>1896</c:v>
                </c:pt>
                <c:pt idx="3">
                  <c:v>1897</c:v>
                </c:pt>
                <c:pt idx="4">
                  <c:v>1902</c:v>
                </c:pt>
                <c:pt idx="5">
                  <c:v>1908</c:v>
                </c:pt>
              </c:numCache>
            </c:numRef>
          </c:cat>
          <c:val>
            <c:numRef>
              <c:f>Sheet1!$B$13:$G$13</c:f>
              <c:numCache>
                <c:formatCode>General</c:formatCode>
                <c:ptCount val="6"/>
                <c:pt idx="0">
                  <c:v>9000</c:v>
                </c:pt>
                <c:pt idx="1">
                  <c:v>5000</c:v>
                </c:pt>
                <c:pt idx="2">
                  <c:v>4000</c:v>
                </c:pt>
                <c:pt idx="3">
                  <c:v>10000</c:v>
                </c:pt>
                <c:pt idx="4">
                  <c:v>5500</c:v>
                </c:pt>
              </c:numCache>
            </c:numRef>
          </c:val>
          <c:extLst xmlns:c16r2="http://schemas.microsoft.com/office/drawing/2015/06/chart">
            <c:ext xmlns:c16="http://schemas.microsoft.com/office/drawing/2014/chart" uri="{C3380CC4-5D6E-409C-BE32-E72D297353CC}">
              <c16:uniqueId val="{00000003-6036-4E38-A55A-D96B89F6340C}"/>
            </c:ext>
          </c:extLst>
        </c:ser>
        <c:ser>
          <c:idx val="4"/>
          <c:order val="4"/>
          <c:tx>
            <c:strRef>
              <c:f>Sheet1!$A$14</c:f>
              <c:strCache>
                <c:ptCount val="1"/>
                <c:pt idx="0">
                  <c:v>Lumber</c:v>
                </c:pt>
              </c:strCache>
            </c:strRef>
          </c:tx>
          <c:spPr>
            <a:solidFill>
              <a:schemeClr val="accent5"/>
            </a:solidFill>
            <a:ln>
              <a:noFill/>
            </a:ln>
            <a:effectLst/>
          </c:spPr>
          <c:cat>
            <c:numRef>
              <c:f>Sheet1!$B$9:$G$9</c:f>
              <c:numCache>
                <c:formatCode>General</c:formatCode>
                <c:ptCount val="6"/>
                <c:pt idx="0">
                  <c:v>1893</c:v>
                </c:pt>
                <c:pt idx="1">
                  <c:v>1894</c:v>
                </c:pt>
                <c:pt idx="2">
                  <c:v>1896</c:v>
                </c:pt>
                <c:pt idx="3">
                  <c:v>1897</c:v>
                </c:pt>
                <c:pt idx="4">
                  <c:v>1902</c:v>
                </c:pt>
                <c:pt idx="5">
                  <c:v>1908</c:v>
                </c:pt>
              </c:numCache>
            </c:numRef>
          </c:cat>
          <c:val>
            <c:numRef>
              <c:f>Sheet1!$B$14:$G$14</c:f>
              <c:numCache>
                <c:formatCode>General</c:formatCode>
                <c:ptCount val="6"/>
                <c:pt idx="0">
                  <c:v>825</c:v>
                </c:pt>
                <c:pt idx="1">
                  <c:v>1000</c:v>
                </c:pt>
                <c:pt idx="2">
                  <c:v>1000</c:v>
                </c:pt>
                <c:pt idx="4">
                  <c:v>2500</c:v>
                </c:pt>
              </c:numCache>
            </c:numRef>
          </c:val>
          <c:extLst xmlns:c16r2="http://schemas.microsoft.com/office/drawing/2015/06/chart">
            <c:ext xmlns:c16="http://schemas.microsoft.com/office/drawing/2014/chart" uri="{C3380CC4-5D6E-409C-BE32-E72D297353CC}">
              <c16:uniqueId val="{00000004-6036-4E38-A55A-D96B89F6340C}"/>
            </c:ext>
          </c:extLst>
        </c:ser>
        <c:ser>
          <c:idx val="5"/>
          <c:order val="5"/>
          <c:tx>
            <c:strRef>
              <c:f>Sheet1!$A$15</c:f>
              <c:strCache>
                <c:ptCount val="1"/>
                <c:pt idx="0">
                  <c:v>Manure</c:v>
                </c:pt>
              </c:strCache>
            </c:strRef>
          </c:tx>
          <c:spPr>
            <a:solidFill>
              <a:schemeClr val="accent6"/>
            </a:solidFill>
            <a:ln>
              <a:noFill/>
            </a:ln>
            <a:effectLst/>
          </c:spPr>
          <c:cat>
            <c:numRef>
              <c:f>Sheet1!$B$9:$G$9</c:f>
              <c:numCache>
                <c:formatCode>General</c:formatCode>
                <c:ptCount val="6"/>
                <c:pt idx="0">
                  <c:v>1893</c:v>
                </c:pt>
                <c:pt idx="1">
                  <c:v>1894</c:v>
                </c:pt>
                <c:pt idx="2">
                  <c:v>1896</c:v>
                </c:pt>
                <c:pt idx="3">
                  <c:v>1897</c:v>
                </c:pt>
                <c:pt idx="4">
                  <c:v>1902</c:v>
                </c:pt>
                <c:pt idx="5">
                  <c:v>1908</c:v>
                </c:pt>
              </c:numCache>
            </c:numRef>
          </c:cat>
          <c:val>
            <c:numRef>
              <c:f>Sheet1!$B$15:$G$15</c:f>
              <c:numCache>
                <c:formatCode>General</c:formatCode>
                <c:ptCount val="6"/>
                <c:pt idx="0">
                  <c:v>30000</c:v>
                </c:pt>
                <c:pt idx="1">
                  <c:v>25000</c:v>
                </c:pt>
                <c:pt idx="2">
                  <c:v>37500</c:v>
                </c:pt>
                <c:pt idx="3">
                  <c:v>75000</c:v>
                </c:pt>
                <c:pt idx="4">
                  <c:v>60030</c:v>
                </c:pt>
              </c:numCache>
            </c:numRef>
          </c:val>
          <c:extLst xmlns:c16r2="http://schemas.microsoft.com/office/drawing/2015/06/chart">
            <c:ext xmlns:c16="http://schemas.microsoft.com/office/drawing/2014/chart" uri="{C3380CC4-5D6E-409C-BE32-E72D297353CC}">
              <c16:uniqueId val="{00000005-6036-4E38-A55A-D96B89F6340C}"/>
            </c:ext>
          </c:extLst>
        </c:ser>
        <c:ser>
          <c:idx val="6"/>
          <c:order val="6"/>
          <c:tx>
            <c:strRef>
              <c:f>Sheet1!$A$16</c:f>
              <c:strCache>
                <c:ptCount val="1"/>
                <c:pt idx="0">
                  <c:v>General</c:v>
                </c:pt>
              </c:strCache>
            </c:strRef>
          </c:tx>
          <c:spPr>
            <a:solidFill>
              <a:schemeClr val="accent1">
                <a:lumMod val="60000"/>
              </a:schemeClr>
            </a:solidFill>
            <a:ln>
              <a:noFill/>
            </a:ln>
            <a:effectLst/>
          </c:spPr>
          <c:cat>
            <c:numRef>
              <c:f>Sheet1!$B$9:$G$9</c:f>
              <c:numCache>
                <c:formatCode>General</c:formatCode>
                <c:ptCount val="6"/>
                <c:pt idx="0">
                  <c:v>1893</c:v>
                </c:pt>
                <c:pt idx="1">
                  <c:v>1894</c:v>
                </c:pt>
                <c:pt idx="2">
                  <c:v>1896</c:v>
                </c:pt>
                <c:pt idx="3">
                  <c:v>1897</c:v>
                </c:pt>
                <c:pt idx="4">
                  <c:v>1902</c:v>
                </c:pt>
                <c:pt idx="5">
                  <c:v>1908</c:v>
                </c:pt>
              </c:numCache>
            </c:numRef>
          </c:cat>
          <c:val>
            <c:numRef>
              <c:f>Sheet1!$B$16:$G$16</c:f>
              <c:numCache>
                <c:formatCode>General</c:formatCode>
                <c:ptCount val="6"/>
                <c:pt idx="2">
                  <c:v>11800</c:v>
                </c:pt>
                <c:pt idx="3">
                  <c:v>6500</c:v>
                </c:pt>
                <c:pt idx="4">
                  <c:v>14520</c:v>
                </c:pt>
              </c:numCache>
            </c:numRef>
          </c:val>
          <c:extLst xmlns:c16r2="http://schemas.microsoft.com/office/drawing/2015/06/chart">
            <c:ext xmlns:c16="http://schemas.microsoft.com/office/drawing/2014/chart" uri="{C3380CC4-5D6E-409C-BE32-E72D297353CC}">
              <c16:uniqueId val="{00000006-6036-4E38-A55A-D96B89F6340C}"/>
            </c:ext>
          </c:extLst>
        </c:ser>
        <c:gapWidth val="219"/>
        <c:overlap val="-27"/>
        <c:axId val="104093952"/>
        <c:axId val="104116608"/>
      </c:barChart>
      <c:catAx>
        <c:axId val="104093952"/>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chemeClr val="bg1"/>
                    </a:solidFill>
                  </a:rPr>
                  <a:t>ref:</a:t>
                </a:r>
                <a:r>
                  <a:rPr lang="en-US" baseline="0" dirty="0">
                    <a:solidFill>
                      <a:schemeClr val="bg1"/>
                    </a:solidFill>
                  </a:rPr>
                  <a:t>  Reports to Congress</a:t>
                </a:r>
                <a:endParaRPr lang="en-US" dirty="0">
                  <a:solidFill>
                    <a:schemeClr val="bg1"/>
                  </a:solidFill>
                </a:endParaRPr>
              </a:p>
            </c:rich>
          </c:tx>
          <c:layout>
            <c:manualLayout>
              <c:xMode val="edge"/>
              <c:yMode val="edge"/>
              <c:x val="0.44548654855643061"/>
              <c:y val="0.17022193059200949"/>
            </c:manualLayout>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4116608"/>
        <c:crosses val="autoZero"/>
        <c:auto val="1"/>
        <c:lblAlgn val="ctr"/>
        <c:lblOffset val="100"/>
      </c:catAx>
      <c:valAx>
        <c:axId val="104116608"/>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chemeClr val="bg1"/>
                    </a:solidFill>
                  </a:rPr>
                  <a:t>Tonnage </a:t>
                </a: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104093952"/>
        <c:crosses val="autoZero"/>
        <c:crossBetween val="between"/>
      </c:valAx>
      <c:spPr>
        <a:noFill/>
        <a:ln>
          <a:noFill/>
        </a:ln>
        <a:effectLst/>
      </c:spPr>
    </c:plotArea>
    <c:legend>
      <c:legendPos val="b"/>
      <c:layout>
        <c:manualLayout>
          <c:xMode val="edge"/>
          <c:yMode val="edge"/>
          <c:x val="0.13712836286089244"/>
          <c:y val="0.16689792942548856"/>
          <c:w val="0.79240985892388505"/>
          <c:h val="0.17939836687080798"/>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legend>
    <c:plotVisOnly val="1"/>
    <c:dispBlanksAs val="gap"/>
  </c:chart>
  <c:spPr>
    <a:solidFill>
      <a:schemeClr val="accent1">
        <a:lumMod val="50000"/>
      </a:schemeClr>
    </a:solidFill>
    <a:ln w="9525" cap="flat" cmpd="sng" algn="ctr">
      <a:solidFill>
        <a:srgbClr val="C00000"/>
      </a:solid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400" b="1" dirty="0"/>
              <a:t>Hainesport/Centerton/Lumberton -  South Branch Rancocas Creek</a:t>
            </a:r>
          </a:p>
          <a:p>
            <a:pPr>
              <a:defRPr sz="1400" b="1" i="0" u="none" strike="noStrike" kern="1200" spc="0" baseline="0">
                <a:solidFill>
                  <a:schemeClr val="tx1">
                    <a:lumMod val="65000"/>
                    <a:lumOff val="35000"/>
                  </a:schemeClr>
                </a:solidFill>
                <a:latin typeface="+mn-lt"/>
                <a:ea typeface="+mn-ea"/>
                <a:cs typeface="+mn-cs"/>
              </a:defRPr>
            </a:pPr>
            <a:r>
              <a:rPr lang="en-US" sz="2400" b="1" dirty="0"/>
              <a:t>Vessel Type</a:t>
            </a:r>
            <a:r>
              <a:rPr lang="en-US" sz="2400" b="1" baseline="0" dirty="0"/>
              <a:t> &amp; </a:t>
            </a:r>
            <a:r>
              <a:rPr lang="en-US" sz="2400" b="1" dirty="0"/>
              <a:t>Number of Voyages per Year</a:t>
            </a:r>
          </a:p>
          <a:p>
            <a:pPr>
              <a:defRPr sz="1400" b="1" i="0" u="none" strike="noStrike" kern="1200" spc="0" baseline="0">
                <a:solidFill>
                  <a:schemeClr val="tx1">
                    <a:lumMod val="65000"/>
                    <a:lumOff val="35000"/>
                  </a:schemeClr>
                </a:solidFill>
                <a:latin typeface="+mn-lt"/>
                <a:ea typeface="+mn-ea"/>
                <a:cs typeface="+mn-cs"/>
              </a:defRPr>
            </a:pPr>
            <a:r>
              <a:rPr lang="en-US" sz="2400" b="1" dirty="0"/>
              <a:t>Ref: Reports</a:t>
            </a:r>
            <a:r>
              <a:rPr lang="en-US" sz="2400" b="1" baseline="0" dirty="0"/>
              <a:t> to Congress</a:t>
            </a:r>
            <a:endParaRPr lang="en-US" sz="2400" b="1" dirty="0"/>
          </a:p>
        </c:rich>
      </c:tx>
      <c:layout>
        <c:manualLayout>
          <c:xMode val="edge"/>
          <c:yMode val="edge"/>
          <c:x val="0.15533587598425189"/>
          <c:y val="2.2222222222222244E-2"/>
        </c:manualLayout>
      </c:layout>
      <c:spPr>
        <a:noFill/>
        <a:ln>
          <a:noFill/>
        </a:ln>
        <a:effectLst/>
      </c:spPr>
    </c:title>
    <c:plotArea>
      <c:layout/>
      <c:barChart>
        <c:barDir val="bar"/>
        <c:grouping val="clustered"/>
        <c:ser>
          <c:idx val="0"/>
          <c:order val="0"/>
          <c:tx>
            <c:strRef>
              <c:f>Sheet1!$B$2</c:f>
              <c:strCache>
                <c:ptCount val="1"/>
                <c:pt idx="0">
                  <c:v>1893</c:v>
                </c:pt>
              </c:strCache>
            </c:strRef>
          </c:tx>
          <c:spPr>
            <a:solidFill>
              <a:schemeClr val="accent1"/>
            </a:solidFill>
            <a:ln>
              <a:noFill/>
            </a:ln>
            <a:effectLst/>
          </c:spPr>
          <c:cat>
            <c:strRef>
              <c:f>Sheet1!$A$3:$A$6</c:f>
              <c:strCache>
                <c:ptCount val="4"/>
                <c:pt idx="0">
                  <c:v>Steamers</c:v>
                </c:pt>
                <c:pt idx="1">
                  <c:v>Sailing Vessels</c:v>
                </c:pt>
                <c:pt idx="2">
                  <c:v>Barges</c:v>
                </c:pt>
                <c:pt idx="3">
                  <c:v>Canal Boats</c:v>
                </c:pt>
              </c:strCache>
            </c:strRef>
          </c:cat>
          <c:val>
            <c:numRef>
              <c:f>Sheet1!$B$3:$B$6</c:f>
              <c:numCache>
                <c:formatCode>General</c:formatCode>
                <c:ptCount val="4"/>
                <c:pt idx="0">
                  <c:v>850</c:v>
                </c:pt>
                <c:pt idx="1">
                  <c:v>1690</c:v>
                </c:pt>
                <c:pt idx="2">
                  <c:v>1030</c:v>
                </c:pt>
                <c:pt idx="3">
                  <c:v>1260</c:v>
                </c:pt>
              </c:numCache>
            </c:numRef>
          </c:val>
          <c:extLst xmlns:c16r2="http://schemas.microsoft.com/office/drawing/2015/06/chart">
            <c:ext xmlns:c16="http://schemas.microsoft.com/office/drawing/2014/chart" uri="{C3380CC4-5D6E-409C-BE32-E72D297353CC}">
              <c16:uniqueId val="{00000000-EDA6-4B2C-BF5E-2E2E7B1D0FBC}"/>
            </c:ext>
          </c:extLst>
        </c:ser>
        <c:ser>
          <c:idx val="1"/>
          <c:order val="1"/>
          <c:tx>
            <c:strRef>
              <c:f>Sheet1!$C$2</c:f>
              <c:strCache>
                <c:ptCount val="1"/>
                <c:pt idx="0">
                  <c:v>1894</c:v>
                </c:pt>
              </c:strCache>
            </c:strRef>
          </c:tx>
          <c:spPr>
            <a:solidFill>
              <a:schemeClr val="accent2"/>
            </a:solidFill>
            <a:ln>
              <a:noFill/>
            </a:ln>
            <a:effectLst/>
          </c:spPr>
          <c:cat>
            <c:strRef>
              <c:f>Sheet1!$A$3:$A$6</c:f>
              <c:strCache>
                <c:ptCount val="4"/>
                <c:pt idx="0">
                  <c:v>Steamers</c:v>
                </c:pt>
                <c:pt idx="1">
                  <c:v>Sailing Vessels</c:v>
                </c:pt>
                <c:pt idx="2">
                  <c:v>Barges</c:v>
                </c:pt>
                <c:pt idx="3">
                  <c:v>Canal Boats</c:v>
                </c:pt>
              </c:strCache>
            </c:strRef>
          </c:cat>
          <c:val>
            <c:numRef>
              <c:f>Sheet1!$C$3:$C$6</c:f>
              <c:numCache>
                <c:formatCode>General</c:formatCode>
                <c:ptCount val="4"/>
                <c:pt idx="0">
                  <c:v>850</c:v>
                </c:pt>
                <c:pt idx="1">
                  <c:v>1650</c:v>
                </c:pt>
                <c:pt idx="2">
                  <c:v>1400</c:v>
                </c:pt>
                <c:pt idx="3">
                  <c:v>1000</c:v>
                </c:pt>
              </c:numCache>
            </c:numRef>
          </c:val>
          <c:extLst xmlns:c16r2="http://schemas.microsoft.com/office/drawing/2015/06/chart">
            <c:ext xmlns:c16="http://schemas.microsoft.com/office/drawing/2014/chart" uri="{C3380CC4-5D6E-409C-BE32-E72D297353CC}">
              <c16:uniqueId val="{00000001-EDA6-4B2C-BF5E-2E2E7B1D0FBC}"/>
            </c:ext>
          </c:extLst>
        </c:ser>
        <c:ser>
          <c:idx val="2"/>
          <c:order val="2"/>
          <c:tx>
            <c:strRef>
              <c:f>Sheet1!$D$2</c:f>
              <c:strCache>
                <c:ptCount val="1"/>
                <c:pt idx="0">
                  <c:v>1896</c:v>
                </c:pt>
              </c:strCache>
            </c:strRef>
          </c:tx>
          <c:spPr>
            <a:solidFill>
              <a:schemeClr val="accent3"/>
            </a:solidFill>
            <a:ln>
              <a:noFill/>
            </a:ln>
            <a:effectLst/>
          </c:spPr>
          <c:cat>
            <c:strRef>
              <c:f>Sheet1!$A$3:$A$6</c:f>
              <c:strCache>
                <c:ptCount val="4"/>
                <c:pt idx="0">
                  <c:v>Steamers</c:v>
                </c:pt>
                <c:pt idx="1">
                  <c:v>Sailing Vessels</c:v>
                </c:pt>
                <c:pt idx="2">
                  <c:v>Barges</c:v>
                </c:pt>
                <c:pt idx="3">
                  <c:v>Canal Boats</c:v>
                </c:pt>
              </c:strCache>
            </c:strRef>
          </c:cat>
          <c:val>
            <c:numRef>
              <c:f>Sheet1!$D$3:$D$6</c:f>
              <c:numCache>
                <c:formatCode>General</c:formatCode>
                <c:ptCount val="4"/>
                <c:pt idx="0">
                  <c:v>398</c:v>
                </c:pt>
                <c:pt idx="1">
                  <c:v>107</c:v>
                </c:pt>
                <c:pt idx="2">
                  <c:v>3447</c:v>
                </c:pt>
                <c:pt idx="3">
                  <c:v>525</c:v>
                </c:pt>
              </c:numCache>
            </c:numRef>
          </c:val>
          <c:extLst xmlns:c16r2="http://schemas.microsoft.com/office/drawing/2015/06/chart">
            <c:ext xmlns:c16="http://schemas.microsoft.com/office/drawing/2014/chart" uri="{C3380CC4-5D6E-409C-BE32-E72D297353CC}">
              <c16:uniqueId val="{00000002-EDA6-4B2C-BF5E-2E2E7B1D0FBC}"/>
            </c:ext>
          </c:extLst>
        </c:ser>
        <c:ser>
          <c:idx val="3"/>
          <c:order val="3"/>
          <c:tx>
            <c:strRef>
              <c:f>Sheet1!$E$2</c:f>
              <c:strCache>
                <c:ptCount val="1"/>
                <c:pt idx="0">
                  <c:v>1897</c:v>
                </c:pt>
              </c:strCache>
            </c:strRef>
          </c:tx>
          <c:spPr>
            <a:solidFill>
              <a:schemeClr val="accent4"/>
            </a:solidFill>
            <a:ln>
              <a:noFill/>
            </a:ln>
            <a:effectLst/>
          </c:spPr>
          <c:cat>
            <c:strRef>
              <c:f>Sheet1!$A$3:$A$6</c:f>
              <c:strCache>
                <c:ptCount val="4"/>
                <c:pt idx="0">
                  <c:v>Steamers</c:v>
                </c:pt>
                <c:pt idx="1">
                  <c:v>Sailing Vessels</c:v>
                </c:pt>
                <c:pt idx="2">
                  <c:v>Barges</c:v>
                </c:pt>
                <c:pt idx="3">
                  <c:v>Canal Boats</c:v>
                </c:pt>
              </c:strCache>
            </c:strRef>
          </c:cat>
          <c:val>
            <c:numRef>
              <c:f>Sheet1!$E$3:$E$6</c:f>
              <c:numCache>
                <c:formatCode>General</c:formatCode>
                <c:ptCount val="4"/>
                <c:pt idx="0">
                  <c:v>308</c:v>
                </c:pt>
                <c:pt idx="1">
                  <c:v>150</c:v>
                </c:pt>
                <c:pt idx="2">
                  <c:v>2437</c:v>
                </c:pt>
                <c:pt idx="3">
                  <c:v>431</c:v>
                </c:pt>
              </c:numCache>
            </c:numRef>
          </c:val>
          <c:extLst xmlns:c16r2="http://schemas.microsoft.com/office/drawing/2015/06/chart">
            <c:ext xmlns:c16="http://schemas.microsoft.com/office/drawing/2014/chart" uri="{C3380CC4-5D6E-409C-BE32-E72D297353CC}">
              <c16:uniqueId val="{00000003-EDA6-4B2C-BF5E-2E2E7B1D0FBC}"/>
            </c:ext>
          </c:extLst>
        </c:ser>
        <c:gapWidth val="182"/>
        <c:axId val="104321408"/>
        <c:axId val="104322944"/>
      </c:barChart>
      <c:catAx>
        <c:axId val="104321408"/>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04322944"/>
        <c:crosses val="autoZero"/>
        <c:auto val="1"/>
        <c:lblAlgn val="ctr"/>
        <c:lblOffset val="100"/>
      </c:catAx>
      <c:valAx>
        <c:axId val="104322944"/>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solidFill>
            <a:srgbClr val="002060"/>
          </a:solid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432140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accent4">
        <a:lumMod val="40000"/>
        <a:lumOff val="60000"/>
      </a:schemeClr>
    </a:solidFill>
    <a:ln w="9525" cap="flat" cmpd="sng" algn="ctr">
      <a:solidFill>
        <a:schemeClr val="tx1">
          <a:lumMod val="15000"/>
          <a:lumOff val="85000"/>
        </a:schemeClr>
      </a:solidFill>
      <a:round/>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Departure Value in Dollars  </a:t>
            </a:r>
            <a:br>
              <a:rPr lang="en-US" sz="2400" dirty="0"/>
            </a:br>
            <a:r>
              <a:rPr lang="en-US" sz="2400" dirty="0"/>
              <a:t>Hainesport/Centerton/Lumberton - South Branch Rancocas Creek</a:t>
            </a:r>
          </a:p>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Ref:  Reports to Congress </a:t>
            </a:r>
          </a:p>
        </c:rich>
      </c:tx>
      <c:layout>
        <c:manualLayout>
          <c:xMode val="edge"/>
          <c:yMode val="edge"/>
          <c:x val="0.12595570866141731"/>
          <c:y val="6.4814814814814867E-2"/>
        </c:manualLayout>
      </c:layout>
      <c:spPr>
        <a:noFill/>
        <a:ln>
          <a:noFill/>
        </a:ln>
        <a:effectLst/>
      </c:spPr>
    </c:title>
    <c:plotArea>
      <c:layout>
        <c:manualLayout>
          <c:layoutTarget val="inner"/>
          <c:xMode val="edge"/>
          <c:yMode val="edge"/>
          <c:x val="0.13218440349021521"/>
          <c:y val="0.212091385205878"/>
          <c:w val="0.83374404016043913"/>
          <c:h val="0.57582298229546824"/>
        </c:manualLayout>
      </c:layout>
      <c:barChart>
        <c:barDir val="col"/>
        <c:grouping val="clustered"/>
        <c:ser>
          <c:idx val="2"/>
          <c:order val="0"/>
          <c:tx>
            <c:strRef>
              <c:f>Sheet1!$A$85</c:f>
              <c:strCache>
                <c:ptCount val="1"/>
                <c:pt idx="0">
                  <c:v>1896</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strRef>
              <c:f>Sheet1!$B$82:$H$82</c:f>
              <c:strCache>
                <c:ptCount val="7"/>
                <c:pt idx="0">
                  <c:v>Molding 
Sand </c:v>
                </c:pt>
                <c:pt idx="1">
                  <c:v>Sand 
Gravel</c:v>
                </c:pt>
                <c:pt idx="2">
                  <c:v>Produce</c:v>
                </c:pt>
                <c:pt idx="3">
                  <c:v>Canned  
Goods</c:v>
                </c:pt>
                <c:pt idx="4">
                  <c:v>General</c:v>
                </c:pt>
                <c:pt idx="5">
                  <c:v>Clay Bricks</c:v>
                </c:pt>
                <c:pt idx="6">
                  <c:v>Fish</c:v>
                </c:pt>
              </c:strCache>
            </c:strRef>
          </c:cat>
          <c:val>
            <c:numRef>
              <c:f>Sheet1!$B$85:$H$85</c:f>
              <c:numCache>
                <c:formatCode>General</c:formatCode>
                <c:ptCount val="7"/>
                <c:pt idx="0">
                  <c:v>93425</c:v>
                </c:pt>
                <c:pt idx="1">
                  <c:v>59980</c:v>
                </c:pt>
                <c:pt idx="2">
                  <c:v>140000</c:v>
                </c:pt>
                <c:pt idx="3">
                  <c:v>25000</c:v>
                </c:pt>
                <c:pt idx="4">
                  <c:v>230500</c:v>
                </c:pt>
                <c:pt idx="5">
                  <c:v>22000</c:v>
                </c:pt>
              </c:numCache>
            </c:numRef>
          </c:val>
          <c:extLst xmlns:c16r2="http://schemas.microsoft.com/office/drawing/2015/06/chart">
            <c:ext xmlns:c16="http://schemas.microsoft.com/office/drawing/2014/chart" uri="{C3380CC4-5D6E-409C-BE32-E72D297353CC}">
              <c16:uniqueId val="{00000000-CD2B-4F40-ACF7-36DF8AAA4BAB}"/>
            </c:ext>
          </c:extLst>
        </c:ser>
        <c:ser>
          <c:idx val="3"/>
          <c:order val="1"/>
          <c:tx>
            <c:strRef>
              <c:f>Sheet1!$A$86</c:f>
              <c:strCache>
                <c:ptCount val="1"/>
                <c:pt idx="0">
                  <c:v>1897</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strRef>
              <c:f>Sheet1!$B$82:$H$82</c:f>
              <c:strCache>
                <c:ptCount val="7"/>
                <c:pt idx="0">
                  <c:v>Molding 
Sand </c:v>
                </c:pt>
                <c:pt idx="1">
                  <c:v>Sand 
Gravel</c:v>
                </c:pt>
                <c:pt idx="2">
                  <c:v>Produce</c:v>
                </c:pt>
                <c:pt idx="3">
                  <c:v>Canned  
Goods</c:v>
                </c:pt>
                <c:pt idx="4">
                  <c:v>General</c:v>
                </c:pt>
                <c:pt idx="5">
                  <c:v>Clay Bricks</c:v>
                </c:pt>
                <c:pt idx="6">
                  <c:v>Fish</c:v>
                </c:pt>
              </c:strCache>
            </c:strRef>
          </c:cat>
          <c:val>
            <c:numRef>
              <c:f>Sheet1!$B$86:$H$86</c:f>
              <c:numCache>
                <c:formatCode>General</c:formatCode>
                <c:ptCount val="7"/>
                <c:pt idx="0">
                  <c:v>21600</c:v>
                </c:pt>
                <c:pt idx="1">
                  <c:v>61300</c:v>
                </c:pt>
                <c:pt idx="2">
                  <c:v>325000</c:v>
                </c:pt>
                <c:pt idx="4">
                  <c:v>263500</c:v>
                </c:pt>
              </c:numCache>
            </c:numRef>
          </c:val>
          <c:extLst xmlns:c16r2="http://schemas.microsoft.com/office/drawing/2015/06/chart">
            <c:ext xmlns:c16="http://schemas.microsoft.com/office/drawing/2014/chart" uri="{C3380CC4-5D6E-409C-BE32-E72D297353CC}">
              <c16:uniqueId val="{00000001-CD2B-4F40-ACF7-36DF8AAA4BAB}"/>
            </c:ext>
          </c:extLst>
        </c:ser>
        <c:ser>
          <c:idx val="4"/>
          <c:order val="2"/>
          <c:tx>
            <c:strRef>
              <c:f>Sheet1!$A$87</c:f>
              <c:strCache>
                <c:ptCount val="1"/>
                <c:pt idx="0">
                  <c:v>1898</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strRef>
              <c:f>Sheet1!$B$82:$H$82</c:f>
              <c:strCache>
                <c:ptCount val="7"/>
                <c:pt idx="0">
                  <c:v>Molding 
Sand </c:v>
                </c:pt>
                <c:pt idx="1">
                  <c:v>Sand 
Gravel</c:v>
                </c:pt>
                <c:pt idx="2">
                  <c:v>Produce</c:v>
                </c:pt>
                <c:pt idx="3">
                  <c:v>Canned  
Goods</c:v>
                </c:pt>
                <c:pt idx="4">
                  <c:v>General</c:v>
                </c:pt>
                <c:pt idx="5">
                  <c:v>Clay Bricks</c:v>
                </c:pt>
                <c:pt idx="6">
                  <c:v>Fish</c:v>
                </c:pt>
              </c:strCache>
            </c:strRef>
          </c:cat>
          <c:val>
            <c:numRef>
              <c:f>Sheet1!$B$87:$H$87</c:f>
              <c:numCache>
                <c:formatCode>#,##0</c:formatCode>
                <c:ptCount val="7"/>
                <c:pt idx="0" formatCode="General">
                  <c:v>125000</c:v>
                </c:pt>
                <c:pt idx="1">
                  <c:v>72312</c:v>
                </c:pt>
                <c:pt idx="2" formatCode="General">
                  <c:v>595000</c:v>
                </c:pt>
                <c:pt idx="4" formatCode="General">
                  <c:v>296500</c:v>
                </c:pt>
              </c:numCache>
            </c:numRef>
          </c:val>
          <c:extLst xmlns:c16r2="http://schemas.microsoft.com/office/drawing/2015/06/chart">
            <c:ext xmlns:c16="http://schemas.microsoft.com/office/drawing/2014/chart" uri="{C3380CC4-5D6E-409C-BE32-E72D297353CC}">
              <c16:uniqueId val="{00000002-CD2B-4F40-ACF7-36DF8AAA4BAB}"/>
            </c:ext>
          </c:extLst>
        </c:ser>
        <c:ser>
          <c:idx val="5"/>
          <c:order val="3"/>
          <c:tx>
            <c:strRef>
              <c:f>Sheet1!$A$88</c:f>
              <c:strCache>
                <c:ptCount val="1"/>
                <c:pt idx="0">
                  <c:v>1902</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strRef>
              <c:f>Sheet1!$B$82:$H$82</c:f>
              <c:strCache>
                <c:ptCount val="7"/>
                <c:pt idx="0">
                  <c:v>Molding 
Sand </c:v>
                </c:pt>
                <c:pt idx="1">
                  <c:v>Sand 
Gravel</c:v>
                </c:pt>
                <c:pt idx="2">
                  <c:v>Produce</c:v>
                </c:pt>
                <c:pt idx="3">
                  <c:v>Canned  
Goods</c:v>
                </c:pt>
                <c:pt idx="4">
                  <c:v>General</c:v>
                </c:pt>
                <c:pt idx="5">
                  <c:v>Clay Bricks</c:v>
                </c:pt>
                <c:pt idx="6">
                  <c:v>Fish</c:v>
                </c:pt>
              </c:strCache>
            </c:strRef>
          </c:cat>
          <c:val>
            <c:numRef>
              <c:f>Sheet1!$B$88:$H$88</c:f>
              <c:numCache>
                <c:formatCode>General</c:formatCode>
                <c:ptCount val="7"/>
                <c:pt idx="6">
                  <c:v>215</c:v>
                </c:pt>
              </c:numCache>
            </c:numRef>
          </c:val>
          <c:extLst xmlns:c16r2="http://schemas.microsoft.com/office/drawing/2015/06/chart">
            <c:ext xmlns:c16="http://schemas.microsoft.com/office/drawing/2014/chart" uri="{C3380CC4-5D6E-409C-BE32-E72D297353CC}">
              <c16:uniqueId val="{00000003-CD2B-4F40-ACF7-36DF8AAA4BAB}"/>
            </c:ext>
          </c:extLst>
        </c:ser>
        <c:gapWidth val="100"/>
        <c:overlap val="-24"/>
        <c:axId val="104532224"/>
        <c:axId val="104620032"/>
        <c:extLst xmlns:c16r2="http://schemas.microsoft.com/office/drawing/2015/06/chart">
          <c:ext xmlns:c15="http://schemas.microsoft.com/office/drawing/2012/chart" uri="{02D57815-91ED-43cb-92C2-25804820EDAC}">
            <c15:filteredBarSeries>
              <c15:ser>
                <c:idx val="0"/>
                <c:order val="0"/>
                <c:tx>
                  <c:strRef>
                    <c:extLst>
                      <c:ext uri="{02D57815-91ED-43cb-92C2-25804820EDAC}">
                        <c15:formulaRef>
                          <c15:sqref>Sheet1!$A$83</c15:sqref>
                        </c15:formulaRef>
                      </c:ext>
                    </c:extLst>
                    <c:strCache>
                      <c:ptCount val="1"/>
                      <c:pt idx="0">
                        <c:v>1893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c:ext uri="{02D57815-91ED-43cb-92C2-25804820EDAC}">
                        <c15:formulaRef>
                          <c15:sqref>Sheet1!$B$82:$H$82</c15:sqref>
                        </c15:formulaRef>
                      </c:ext>
                    </c:extLst>
                    <c:strCache>
                      <c:ptCount val="7"/>
                      <c:pt idx="0">
                        <c:v>Molding 
Sand </c:v>
                      </c:pt>
                      <c:pt idx="1">
                        <c:v>Sand 
Gravel</c:v>
                      </c:pt>
                      <c:pt idx="2">
                        <c:v>Produce</c:v>
                      </c:pt>
                      <c:pt idx="3">
                        <c:v>Canned  
Goods</c:v>
                      </c:pt>
                      <c:pt idx="4">
                        <c:v>General</c:v>
                      </c:pt>
                      <c:pt idx="5">
                        <c:v>Clay Bricks</c:v>
                      </c:pt>
                      <c:pt idx="6">
                        <c:v>Fish</c:v>
                      </c:pt>
                    </c:strCache>
                  </c:strRef>
                </c:cat>
                <c:val>
                  <c:numRef>
                    <c:extLst>
                      <c:ext uri="{02D57815-91ED-43cb-92C2-25804820EDAC}">
                        <c15:formulaRef>
                          <c15:sqref>Sheet1!$B$83:$H$83</c15:sqref>
                        </c15:formulaRef>
                      </c:ext>
                    </c:extLst>
                    <c:numCache>
                      <c:formatCode>General</c:formatCode>
                      <c:ptCount val="7"/>
                    </c:numCache>
                  </c:numRef>
                </c:val>
                <c:extLst>
                  <c:ext xmlns:c16="http://schemas.microsoft.com/office/drawing/2014/chart" uri="{C3380CC4-5D6E-409C-BE32-E72D297353CC}">
                    <c16:uniqueId val="{00000004-CD2B-4F40-ACF7-36DF8AAA4BAB}"/>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Sheet1!$A$84</c15:sqref>
                        </c15:formulaRef>
                      </c:ext>
                    </c:extLst>
                    <c:strCache>
                      <c:ptCount val="1"/>
                      <c:pt idx="0">
                        <c:v>1894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xmlns:c15="http://schemas.microsoft.com/office/drawing/2012/chart">
                      <c:ext xmlns:c15="http://schemas.microsoft.com/office/drawing/2012/chart" uri="{02D57815-91ED-43cb-92C2-25804820EDAC}">
                        <c15:formulaRef>
                          <c15:sqref>Sheet1!$B$82:$H$82</c15:sqref>
                        </c15:formulaRef>
                      </c:ext>
                    </c:extLst>
                    <c:strCache>
                      <c:ptCount val="7"/>
                      <c:pt idx="0">
                        <c:v>Molding 
Sand </c:v>
                      </c:pt>
                      <c:pt idx="1">
                        <c:v>Sand 
Gravel</c:v>
                      </c:pt>
                      <c:pt idx="2">
                        <c:v>Produce</c:v>
                      </c:pt>
                      <c:pt idx="3">
                        <c:v>Canned  
Goods</c:v>
                      </c:pt>
                      <c:pt idx="4">
                        <c:v>General</c:v>
                      </c:pt>
                      <c:pt idx="5">
                        <c:v>Clay Bricks</c:v>
                      </c:pt>
                      <c:pt idx="6">
                        <c:v>Fish</c:v>
                      </c:pt>
                    </c:strCache>
                  </c:strRef>
                </c:cat>
                <c:val>
                  <c:numRef>
                    <c:extLst xmlns:c15="http://schemas.microsoft.com/office/drawing/2012/chart">
                      <c:ext xmlns:c15="http://schemas.microsoft.com/office/drawing/2012/chart" uri="{02D57815-91ED-43cb-92C2-25804820EDAC}">
                        <c15:formulaRef>
                          <c15:sqref>Sheet1!$B$84:$H$84</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5-CD2B-4F40-ACF7-36DF8AAA4BAB}"/>
                  </c:ext>
                </c:extLst>
              </c15:ser>
            </c15:filteredBarSeries>
          </c:ext>
        </c:extLst>
      </c:barChart>
      <c:catAx>
        <c:axId val="104532224"/>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400" b="1" i="0" u="none" strike="noStrike" kern="1200" baseline="0">
                <a:solidFill>
                  <a:schemeClr val="lt1">
                    <a:lumMod val="85000"/>
                  </a:schemeClr>
                </a:solidFill>
                <a:latin typeface="+mn-lt"/>
                <a:ea typeface="+mn-ea"/>
                <a:cs typeface="+mn-cs"/>
              </a:defRPr>
            </a:pPr>
            <a:endParaRPr lang="en-US"/>
          </a:p>
        </c:txPr>
        <c:crossAx val="104620032"/>
        <c:crosses val="autoZero"/>
        <c:auto val="1"/>
        <c:lblAlgn val="ctr"/>
        <c:lblOffset val="100"/>
      </c:catAx>
      <c:valAx>
        <c:axId val="104620032"/>
        <c:scaling>
          <c:orientation val="minMax"/>
        </c:scaling>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Value   </a:t>
                </a:r>
                <a:r>
                  <a:rPr lang="en-US" baseline="0"/>
                  <a:t> in    </a:t>
                </a:r>
                <a:r>
                  <a:rPr lang="en-US"/>
                  <a:t>Dollars</a:t>
                </a:r>
              </a:p>
            </c:rich>
          </c:tx>
          <c:layout>
            <c:manualLayout>
              <c:xMode val="edge"/>
              <c:yMode val="edge"/>
              <c:x val="1.9376322705789043E-2"/>
              <c:y val="0.28580989878879581"/>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10453222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legend>
    <c:plotVisOnly val="1"/>
    <c:dispBlanksAs val="gap"/>
  </c:chart>
  <c:spPr>
    <a:solidFill>
      <a:srgbClr val="006600"/>
    </a:solidFill>
    <a:ln>
      <a:noFill/>
    </a:ln>
    <a:effectLst/>
  </c:spPr>
  <c:txPr>
    <a:bodyPr/>
    <a:lstStyle/>
    <a:p>
      <a:pPr>
        <a:defRPr b="1"/>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7FBDE-84FA-4B45-9204-AD8BF02035DD}" type="datetimeFigureOut">
              <a:rPr lang="en-US" smtClean="0"/>
              <a:pPr/>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9999D-7C5A-48C8-AA6A-04F8BE044AF9}" type="slidenum">
              <a:rPr lang="en-US" smtClean="0"/>
              <a:pPr/>
              <a:t>‹#›</a:t>
            </a:fld>
            <a:endParaRPr lang="en-US"/>
          </a:p>
        </p:txBody>
      </p:sp>
    </p:spTree>
    <p:extLst>
      <p:ext uri="{BB962C8B-B14F-4D97-AF65-F5344CB8AC3E}">
        <p14:creationId xmlns="" xmlns:p14="http://schemas.microsoft.com/office/powerpoint/2010/main" val="166250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89999D-7C5A-48C8-AA6A-04F8BE044AF9}"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3DFC7-324E-49DA-9C78-4897533E3DDB}" type="slidenum">
              <a:rPr lang="en-US" smtClean="0"/>
              <a:pPr/>
              <a:t>58</a:t>
            </a:fld>
            <a:endParaRPr lang="en-US" dirty="0"/>
          </a:p>
        </p:txBody>
      </p:sp>
    </p:spTree>
    <p:extLst>
      <p:ext uri="{BB962C8B-B14F-4D97-AF65-F5344CB8AC3E}">
        <p14:creationId xmlns="" xmlns:p14="http://schemas.microsoft.com/office/powerpoint/2010/main" val="3655039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89999D-7C5A-48C8-AA6A-04F8BE044AF9}" type="slidenum">
              <a:rPr lang="en-US" smtClean="0"/>
              <a:pPr/>
              <a:t>61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80786A-F807-40B2-8420-18DC06AC20E2}" type="slidenum">
              <a:rPr lang="en-US" smtClean="0"/>
              <a:pPr/>
              <a:t>65</a:t>
            </a:fld>
            <a:endParaRPr lang="en-US" dirty="0"/>
          </a:p>
        </p:txBody>
      </p:sp>
    </p:spTree>
    <p:extLst>
      <p:ext uri="{BB962C8B-B14F-4D97-AF65-F5344CB8AC3E}">
        <p14:creationId xmlns="" xmlns:p14="http://schemas.microsoft.com/office/powerpoint/2010/main" val="94439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B22F9-6CAD-444A-8F76-D073066931E7}" type="slidenum">
              <a:rPr lang="en-US" smtClean="0"/>
              <a:pPr/>
              <a:t>3</a:t>
            </a:fld>
            <a:endParaRPr lang="en-US" dirty="0"/>
          </a:p>
        </p:txBody>
      </p:sp>
    </p:spTree>
    <p:extLst>
      <p:ext uri="{BB962C8B-B14F-4D97-AF65-F5344CB8AC3E}">
        <p14:creationId xmlns="" xmlns:p14="http://schemas.microsoft.com/office/powerpoint/2010/main" val="209848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18446-0EEE-44A4-B7BE-F360FBC7C658}" type="slidenum">
              <a:rPr lang="en-US" smtClean="0"/>
              <a:pPr/>
              <a:t>9</a:t>
            </a:fld>
            <a:endParaRPr lang="en-US" dirty="0"/>
          </a:p>
        </p:txBody>
      </p:sp>
    </p:spTree>
    <p:extLst>
      <p:ext uri="{BB962C8B-B14F-4D97-AF65-F5344CB8AC3E}">
        <p14:creationId xmlns="" xmlns:p14="http://schemas.microsoft.com/office/powerpoint/2010/main" val="62033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7BCD75-62E9-4DCA-8ABA-A7354C613D59}" type="slidenum">
              <a:rPr lang="en-US" smtClean="0"/>
              <a:pPr/>
              <a:t>18</a:t>
            </a:fld>
            <a:endParaRPr lang="en-US" dirty="0"/>
          </a:p>
        </p:txBody>
      </p:sp>
    </p:spTree>
    <p:extLst>
      <p:ext uri="{BB962C8B-B14F-4D97-AF65-F5344CB8AC3E}">
        <p14:creationId xmlns="" xmlns:p14="http://schemas.microsoft.com/office/powerpoint/2010/main" val="29678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18446-0EEE-44A4-B7BE-F360FBC7C658}" type="slidenum">
              <a:rPr lang="en-US" smtClean="0"/>
              <a:pPr/>
              <a:t>19</a:t>
            </a:fld>
            <a:endParaRPr lang="en-US"/>
          </a:p>
        </p:txBody>
      </p:sp>
    </p:spTree>
    <p:extLst>
      <p:ext uri="{BB962C8B-B14F-4D97-AF65-F5344CB8AC3E}">
        <p14:creationId xmlns="" xmlns:p14="http://schemas.microsoft.com/office/powerpoint/2010/main" val="205095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18446-0EEE-44A4-B7BE-F360FBC7C658}" type="slidenum">
              <a:rPr lang="en-US" smtClean="0"/>
              <a:pPr/>
              <a:t>21</a:t>
            </a:fld>
            <a:endParaRPr lang="en-US"/>
          </a:p>
        </p:txBody>
      </p:sp>
    </p:spTree>
    <p:extLst>
      <p:ext uri="{BB962C8B-B14F-4D97-AF65-F5344CB8AC3E}">
        <p14:creationId xmlns="" xmlns:p14="http://schemas.microsoft.com/office/powerpoint/2010/main" val="119556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18446-0EEE-44A4-B7BE-F360FBC7C658}" type="slidenum">
              <a:rPr lang="en-US" smtClean="0"/>
              <a:pPr/>
              <a:t>23</a:t>
            </a:fld>
            <a:endParaRPr lang="en-US"/>
          </a:p>
        </p:txBody>
      </p:sp>
    </p:spTree>
    <p:extLst>
      <p:ext uri="{BB962C8B-B14F-4D97-AF65-F5344CB8AC3E}">
        <p14:creationId xmlns="" xmlns:p14="http://schemas.microsoft.com/office/powerpoint/2010/main" val="188575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0AF-8540-4850-B5EF-02664650D5AB}" type="slidenum">
              <a:rPr lang="en-US" smtClean="0"/>
              <a:pPr/>
              <a:t>28</a:t>
            </a:fld>
            <a:endParaRPr lang="en-US" dirty="0"/>
          </a:p>
        </p:txBody>
      </p:sp>
    </p:spTree>
    <p:extLst>
      <p:ext uri="{BB962C8B-B14F-4D97-AF65-F5344CB8AC3E}">
        <p14:creationId xmlns="" xmlns:p14="http://schemas.microsoft.com/office/powerpoint/2010/main" val="132177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3DFC7-324E-49DA-9C78-4897533E3DDB}" type="slidenum">
              <a:rPr lang="en-US" smtClean="0"/>
              <a:pPr/>
              <a:t>54</a:t>
            </a:fld>
            <a:endParaRPr lang="en-US" dirty="0"/>
          </a:p>
        </p:txBody>
      </p:sp>
    </p:spTree>
    <p:extLst>
      <p:ext uri="{BB962C8B-B14F-4D97-AF65-F5344CB8AC3E}">
        <p14:creationId xmlns="" xmlns:p14="http://schemas.microsoft.com/office/powerpoint/2010/main" val="1104714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893299-055E-BEE2-04B8-F14E0AF799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A736A8D-7DB4-C5C8-EF6E-E9D1B2377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CE3A192-D618-0BD1-CF7D-8B612C307E7F}"/>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5" name="Footer Placeholder 4">
            <a:extLst>
              <a:ext uri="{FF2B5EF4-FFF2-40B4-BE49-F238E27FC236}">
                <a16:creationId xmlns="" xmlns:a16="http://schemas.microsoft.com/office/drawing/2014/main" id="{6D4A79F8-5F5D-D870-1954-D284E609C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5B0E640-7CBC-1C5D-708F-2EA0CC76EE0F}"/>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398870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EB2363-6EB0-970C-3C5C-4D1FE55E15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D6D186E-4353-816C-EFFF-13E811BD8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3FEBDC-F647-2014-B509-774B52925CB8}"/>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5" name="Footer Placeholder 4">
            <a:extLst>
              <a:ext uri="{FF2B5EF4-FFF2-40B4-BE49-F238E27FC236}">
                <a16:creationId xmlns="" xmlns:a16="http://schemas.microsoft.com/office/drawing/2014/main" id="{97DB8492-B649-59AB-129A-07B19A6DD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BBFAE72-16AC-A0D9-4879-D45559495964}"/>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268219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5533F77-9661-9941-2AAF-D78263817F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2EC9B26-D88D-2A98-4585-6912B57D8A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2631641-1A72-2162-720C-DA43B7C21810}"/>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5" name="Footer Placeholder 4">
            <a:extLst>
              <a:ext uri="{FF2B5EF4-FFF2-40B4-BE49-F238E27FC236}">
                <a16:creationId xmlns="" xmlns:a16="http://schemas.microsoft.com/office/drawing/2014/main" id="{54FBEED4-FC1E-F9F9-AC1E-B3B072FB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62251A-9678-8247-19DB-2B408CC83A81}"/>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255482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6DE924-9DD2-690C-8E14-4011F5C3CE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A4BAFF6-289E-FECA-275E-A8B916F1D01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0737041-59CD-926B-106F-E0BF267658C5}"/>
              </a:ext>
            </a:extLst>
          </p:cNvPr>
          <p:cNvSpPr>
            <a:spLocks noGrp="1"/>
          </p:cNvSpPr>
          <p:nvPr>
            <p:ph type="dt" sz="half" idx="10"/>
          </p:nvPr>
        </p:nvSpPr>
        <p:spPr/>
        <p:txBody>
          <a:bodyPr/>
          <a:lstStyle/>
          <a:p>
            <a:fld id="{A9235EF3-8083-40E5-81B6-50E8DB7411F1}" type="datetime1">
              <a:rPr lang="en-US" smtClean="0"/>
              <a:pPr/>
              <a:t>6/10/2024</a:t>
            </a:fld>
            <a:endParaRPr lang="en-US" dirty="0"/>
          </a:p>
        </p:txBody>
      </p:sp>
      <p:sp>
        <p:nvSpPr>
          <p:cNvPr id="5" name="Footer Placeholder 4">
            <a:extLst>
              <a:ext uri="{FF2B5EF4-FFF2-40B4-BE49-F238E27FC236}">
                <a16:creationId xmlns="" xmlns:a16="http://schemas.microsoft.com/office/drawing/2014/main" id="{5DD3D045-C6B8-5672-444B-C5520A96763A}"/>
              </a:ext>
            </a:extLst>
          </p:cNvPr>
          <p:cNvSpPr>
            <a:spLocks noGrp="1"/>
          </p:cNvSpPr>
          <p:nvPr>
            <p:ph type="ftr" sz="quarter" idx="11"/>
          </p:nvPr>
        </p:nvSpPr>
        <p:spPr/>
        <p:txBody>
          <a:bodyPr/>
          <a:lstStyle/>
          <a:p>
            <a:r>
              <a:rPr lang="en-US" dirty="0"/>
              <a:t>Rancocas    Pathways                      </a:t>
            </a:r>
          </a:p>
        </p:txBody>
      </p:sp>
      <p:sp>
        <p:nvSpPr>
          <p:cNvPr id="6" name="Slide Number Placeholder 5">
            <a:extLst>
              <a:ext uri="{FF2B5EF4-FFF2-40B4-BE49-F238E27FC236}">
                <a16:creationId xmlns="" xmlns:a16="http://schemas.microsoft.com/office/drawing/2014/main" id="{F6BB38D9-711F-48C9-9978-A99B3B9A38DB}"/>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2612289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A8B7E0-3F89-B4D4-98CC-A6EEC1C06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37794B2-27D9-42C0-AE2B-6458AC36A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A39474-4D98-7179-ECF2-EE2FA0423990}"/>
              </a:ext>
            </a:extLst>
          </p:cNvPr>
          <p:cNvSpPr>
            <a:spLocks noGrp="1"/>
          </p:cNvSpPr>
          <p:nvPr>
            <p:ph type="dt" sz="half" idx="10"/>
          </p:nvPr>
        </p:nvSpPr>
        <p:spPr/>
        <p:txBody>
          <a:bodyPr/>
          <a:lstStyle/>
          <a:p>
            <a:fld id="{DD08D59B-B772-4D26-8CB6-E4CA10516955}" type="datetime1">
              <a:rPr lang="en-US" smtClean="0"/>
              <a:pPr/>
              <a:t>6/10/2024</a:t>
            </a:fld>
            <a:endParaRPr lang="en-US" dirty="0"/>
          </a:p>
        </p:txBody>
      </p:sp>
      <p:sp>
        <p:nvSpPr>
          <p:cNvPr id="5" name="Footer Placeholder 4">
            <a:extLst>
              <a:ext uri="{FF2B5EF4-FFF2-40B4-BE49-F238E27FC236}">
                <a16:creationId xmlns="" xmlns:a16="http://schemas.microsoft.com/office/drawing/2014/main" id="{102F876F-CADB-C6B1-285E-7C6564913DCC}"/>
              </a:ext>
            </a:extLst>
          </p:cNvPr>
          <p:cNvSpPr>
            <a:spLocks noGrp="1"/>
          </p:cNvSpPr>
          <p:nvPr>
            <p:ph type="ftr" sz="quarter" idx="11"/>
          </p:nvPr>
        </p:nvSpPr>
        <p:spPr/>
        <p:txBody>
          <a:bodyPr/>
          <a:lstStyle/>
          <a:p>
            <a:r>
              <a:rPr lang="en-US" dirty="0"/>
              <a:t>Rancocas    Pathways                      </a:t>
            </a:r>
          </a:p>
        </p:txBody>
      </p:sp>
      <p:sp>
        <p:nvSpPr>
          <p:cNvPr id="6" name="Slide Number Placeholder 5">
            <a:extLst>
              <a:ext uri="{FF2B5EF4-FFF2-40B4-BE49-F238E27FC236}">
                <a16:creationId xmlns="" xmlns:a16="http://schemas.microsoft.com/office/drawing/2014/main" id="{7E961BFF-ABAC-B05A-56FB-1A637B4882BA}"/>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3125227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90A332-71B3-FDD2-93E3-7A5287773A3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8F6D03A-2508-32E0-B171-63C1FD9D39E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AF5A0B9-FBB0-4287-546F-F7C23E2436D8}"/>
              </a:ext>
            </a:extLst>
          </p:cNvPr>
          <p:cNvSpPr>
            <a:spLocks noGrp="1"/>
          </p:cNvSpPr>
          <p:nvPr>
            <p:ph type="dt" sz="half" idx="10"/>
          </p:nvPr>
        </p:nvSpPr>
        <p:spPr/>
        <p:txBody>
          <a:bodyPr/>
          <a:lstStyle/>
          <a:p>
            <a:fld id="{60AF3D85-EBAA-4183-99B5-0E542049786B}" type="datetime1">
              <a:rPr lang="en-US" smtClean="0"/>
              <a:pPr/>
              <a:t>6/10/2024</a:t>
            </a:fld>
            <a:endParaRPr lang="en-US" dirty="0"/>
          </a:p>
        </p:txBody>
      </p:sp>
      <p:sp>
        <p:nvSpPr>
          <p:cNvPr id="5" name="Footer Placeholder 4">
            <a:extLst>
              <a:ext uri="{FF2B5EF4-FFF2-40B4-BE49-F238E27FC236}">
                <a16:creationId xmlns="" xmlns:a16="http://schemas.microsoft.com/office/drawing/2014/main" id="{E34182FD-FE4C-7936-C385-EA360FC0ACDF}"/>
              </a:ext>
            </a:extLst>
          </p:cNvPr>
          <p:cNvSpPr>
            <a:spLocks noGrp="1"/>
          </p:cNvSpPr>
          <p:nvPr>
            <p:ph type="ftr" sz="quarter" idx="11"/>
          </p:nvPr>
        </p:nvSpPr>
        <p:spPr/>
        <p:txBody>
          <a:bodyPr/>
          <a:lstStyle/>
          <a:p>
            <a:r>
              <a:rPr lang="en-US" dirty="0"/>
              <a:t>Rancocas    Pathways                      </a:t>
            </a:r>
          </a:p>
        </p:txBody>
      </p:sp>
      <p:sp>
        <p:nvSpPr>
          <p:cNvPr id="6" name="Slide Number Placeholder 5">
            <a:extLst>
              <a:ext uri="{FF2B5EF4-FFF2-40B4-BE49-F238E27FC236}">
                <a16:creationId xmlns="" xmlns:a16="http://schemas.microsoft.com/office/drawing/2014/main" id="{4A0810B5-7B9E-EEAE-3554-DB246950B7A2}"/>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3651238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8B45C-EF4E-E340-1699-2BB5B41ED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74B14A5-8E0C-813C-CBEE-FEEBF304B1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F436A0A-70DC-890D-ABB3-41758AE11D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B2AE684-9825-AB4E-04FF-C85DBE6B61F1}"/>
              </a:ext>
            </a:extLst>
          </p:cNvPr>
          <p:cNvSpPr>
            <a:spLocks noGrp="1"/>
          </p:cNvSpPr>
          <p:nvPr>
            <p:ph type="dt" sz="half" idx="10"/>
          </p:nvPr>
        </p:nvSpPr>
        <p:spPr/>
        <p:txBody>
          <a:bodyPr/>
          <a:lstStyle/>
          <a:p>
            <a:fld id="{318D3C0C-D35F-4631-B58A-50CC83004BB5}" type="datetime1">
              <a:rPr lang="en-US" smtClean="0"/>
              <a:pPr/>
              <a:t>6/10/2024</a:t>
            </a:fld>
            <a:endParaRPr lang="en-US" dirty="0"/>
          </a:p>
        </p:txBody>
      </p:sp>
      <p:sp>
        <p:nvSpPr>
          <p:cNvPr id="6" name="Footer Placeholder 5">
            <a:extLst>
              <a:ext uri="{FF2B5EF4-FFF2-40B4-BE49-F238E27FC236}">
                <a16:creationId xmlns="" xmlns:a16="http://schemas.microsoft.com/office/drawing/2014/main" id="{A36C7872-6469-8887-F819-7AEF9EFE5BD7}"/>
              </a:ext>
            </a:extLst>
          </p:cNvPr>
          <p:cNvSpPr>
            <a:spLocks noGrp="1"/>
          </p:cNvSpPr>
          <p:nvPr>
            <p:ph type="ftr" sz="quarter" idx="11"/>
          </p:nvPr>
        </p:nvSpPr>
        <p:spPr/>
        <p:txBody>
          <a:bodyPr/>
          <a:lstStyle/>
          <a:p>
            <a:r>
              <a:rPr lang="en-US" dirty="0"/>
              <a:t>Rancocas    Pathways                      </a:t>
            </a:r>
          </a:p>
        </p:txBody>
      </p:sp>
      <p:sp>
        <p:nvSpPr>
          <p:cNvPr id="7" name="Slide Number Placeholder 6">
            <a:extLst>
              <a:ext uri="{FF2B5EF4-FFF2-40B4-BE49-F238E27FC236}">
                <a16:creationId xmlns="" xmlns:a16="http://schemas.microsoft.com/office/drawing/2014/main" id="{D01370A5-0532-6372-3082-AF660ED76019}"/>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274254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EA2FA8-DA87-05BC-8292-C168B978AB4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C7A4BC0-807D-B0FC-76B9-13DECCF3B3C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5B71B3C-576C-323C-C94D-CE4E78DE727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613836B-1F3E-0EC7-9D1B-827238086A8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091B738-73B2-C516-F774-A8B46888A1A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58009EF-B18C-2E96-92CC-AF871903BC03}"/>
              </a:ext>
            </a:extLst>
          </p:cNvPr>
          <p:cNvSpPr>
            <a:spLocks noGrp="1"/>
          </p:cNvSpPr>
          <p:nvPr>
            <p:ph type="dt" sz="half" idx="10"/>
          </p:nvPr>
        </p:nvSpPr>
        <p:spPr/>
        <p:txBody>
          <a:bodyPr/>
          <a:lstStyle/>
          <a:p>
            <a:fld id="{7C75F325-730A-4F2A-AF8E-8E44BB166537}" type="datetime1">
              <a:rPr lang="en-US" smtClean="0"/>
              <a:pPr/>
              <a:t>6/10/2024</a:t>
            </a:fld>
            <a:endParaRPr lang="en-US" dirty="0"/>
          </a:p>
        </p:txBody>
      </p:sp>
      <p:sp>
        <p:nvSpPr>
          <p:cNvPr id="8" name="Footer Placeholder 7">
            <a:extLst>
              <a:ext uri="{FF2B5EF4-FFF2-40B4-BE49-F238E27FC236}">
                <a16:creationId xmlns="" xmlns:a16="http://schemas.microsoft.com/office/drawing/2014/main" id="{655A8579-C153-3D3F-B1EC-6F1CA265E8CF}"/>
              </a:ext>
            </a:extLst>
          </p:cNvPr>
          <p:cNvSpPr>
            <a:spLocks noGrp="1"/>
          </p:cNvSpPr>
          <p:nvPr>
            <p:ph type="ftr" sz="quarter" idx="11"/>
          </p:nvPr>
        </p:nvSpPr>
        <p:spPr/>
        <p:txBody>
          <a:bodyPr/>
          <a:lstStyle/>
          <a:p>
            <a:r>
              <a:rPr lang="en-US" dirty="0"/>
              <a:t>Rancocas    Pathways                      </a:t>
            </a:r>
          </a:p>
        </p:txBody>
      </p:sp>
      <p:sp>
        <p:nvSpPr>
          <p:cNvPr id="9" name="Slide Number Placeholder 8">
            <a:extLst>
              <a:ext uri="{FF2B5EF4-FFF2-40B4-BE49-F238E27FC236}">
                <a16:creationId xmlns="" xmlns:a16="http://schemas.microsoft.com/office/drawing/2014/main" id="{3F434C0B-DF19-BB21-1993-D603F9CE6178}"/>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1087464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38D265-EFEE-1295-5C1F-43EA301570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9D80EB2-BEAF-BF96-B63B-6A35DA7AC679}"/>
              </a:ext>
            </a:extLst>
          </p:cNvPr>
          <p:cNvSpPr>
            <a:spLocks noGrp="1"/>
          </p:cNvSpPr>
          <p:nvPr>
            <p:ph type="dt" sz="half" idx="10"/>
          </p:nvPr>
        </p:nvSpPr>
        <p:spPr/>
        <p:txBody>
          <a:bodyPr/>
          <a:lstStyle/>
          <a:p>
            <a:fld id="{5D7CEC83-0449-4D39-9868-E820D1C7AA3F}" type="datetime1">
              <a:rPr lang="en-US" smtClean="0"/>
              <a:pPr/>
              <a:t>6/10/2024</a:t>
            </a:fld>
            <a:endParaRPr lang="en-US" dirty="0"/>
          </a:p>
        </p:txBody>
      </p:sp>
      <p:sp>
        <p:nvSpPr>
          <p:cNvPr id="4" name="Footer Placeholder 3">
            <a:extLst>
              <a:ext uri="{FF2B5EF4-FFF2-40B4-BE49-F238E27FC236}">
                <a16:creationId xmlns="" xmlns:a16="http://schemas.microsoft.com/office/drawing/2014/main" id="{26FE6E16-303C-25DD-BBCB-252131912BCC}"/>
              </a:ext>
            </a:extLst>
          </p:cNvPr>
          <p:cNvSpPr>
            <a:spLocks noGrp="1"/>
          </p:cNvSpPr>
          <p:nvPr>
            <p:ph type="ftr" sz="quarter" idx="11"/>
          </p:nvPr>
        </p:nvSpPr>
        <p:spPr/>
        <p:txBody>
          <a:bodyPr/>
          <a:lstStyle/>
          <a:p>
            <a:r>
              <a:rPr lang="en-US" dirty="0"/>
              <a:t>Rancocas    Pathways                      </a:t>
            </a:r>
          </a:p>
        </p:txBody>
      </p:sp>
      <p:sp>
        <p:nvSpPr>
          <p:cNvPr id="5" name="Slide Number Placeholder 4">
            <a:extLst>
              <a:ext uri="{FF2B5EF4-FFF2-40B4-BE49-F238E27FC236}">
                <a16:creationId xmlns="" xmlns:a16="http://schemas.microsoft.com/office/drawing/2014/main" id="{386C5CEE-BFB4-5EDA-4C6F-3E5DF25D3B64}"/>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15243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F9DA84-C763-239F-6C09-4452844F1ED1}"/>
              </a:ext>
            </a:extLst>
          </p:cNvPr>
          <p:cNvSpPr>
            <a:spLocks noGrp="1"/>
          </p:cNvSpPr>
          <p:nvPr>
            <p:ph type="dt" sz="half" idx="10"/>
          </p:nvPr>
        </p:nvSpPr>
        <p:spPr/>
        <p:txBody>
          <a:bodyPr/>
          <a:lstStyle/>
          <a:p>
            <a:fld id="{A7E7CEBB-9560-433D-893E-C00A4AA30FBD}" type="datetime1">
              <a:rPr lang="en-US" smtClean="0"/>
              <a:pPr/>
              <a:t>6/10/2024</a:t>
            </a:fld>
            <a:endParaRPr lang="en-US" dirty="0"/>
          </a:p>
        </p:txBody>
      </p:sp>
      <p:sp>
        <p:nvSpPr>
          <p:cNvPr id="3" name="Footer Placeholder 2">
            <a:extLst>
              <a:ext uri="{FF2B5EF4-FFF2-40B4-BE49-F238E27FC236}">
                <a16:creationId xmlns="" xmlns:a16="http://schemas.microsoft.com/office/drawing/2014/main" id="{A276C59D-6ECB-01E7-9890-EA938756B80B}"/>
              </a:ext>
            </a:extLst>
          </p:cNvPr>
          <p:cNvSpPr>
            <a:spLocks noGrp="1"/>
          </p:cNvSpPr>
          <p:nvPr>
            <p:ph type="ftr" sz="quarter" idx="11"/>
          </p:nvPr>
        </p:nvSpPr>
        <p:spPr/>
        <p:txBody>
          <a:bodyPr/>
          <a:lstStyle/>
          <a:p>
            <a:r>
              <a:rPr lang="en-US" dirty="0"/>
              <a:t>Rancocas    Pathways                      </a:t>
            </a:r>
          </a:p>
        </p:txBody>
      </p:sp>
      <p:sp>
        <p:nvSpPr>
          <p:cNvPr id="4" name="Slide Number Placeholder 3">
            <a:extLst>
              <a:ext uri="{FF2B5EF4-FFF2-40B4-BE49-F238E27FC236}">
                <a16:creationId xmlns="" xmlns:a16="http://schemas.microsoft.com/office/drawing/2014/main" id="{98E55179-CEF2-2AB0-37B3-0F78EE7D5460}"/>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1316613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ECDF06-DC2F-B350-F77E-672936E98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69E879C-79DC-EA6C-81EA-A1EC96A7C0F7}"/>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598D4DF-5FAA-0970-25D7-7B3959CC582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9B87B8-B588-2DBD-D7BE-9FD34C1ED86F}"/>
              </a:ext>
            </a:extLst>
          </p:cNvPr>
          <p:cNvSpPr>
            <a:spLocks noGrp="1"/>
          </p:cNvSpPr>
          <p:nvPr>
            <p:ph type="dt" sz="half" idx="10"/>
          </p:nvPr>
        </p:nvSpPr>
        <p:spPr/>
        <p:txBody>
          <a:bodyPr/>
          <a:lstStyle/>
          <a:p>
            <a:fld id="{AB74F8A3-0730-41F9-9F34-842F3AB9AE60}" type="datetime1">
              <a:rPr lang="en-US" smtClean="0"/>
              <a:pPr/>
              <a:t>6/10/2024</a:t>
            </a:fld>
            <a:endParaRPr lang="en-US" dirty="0"/>
          </a:p>
        </p:txBody>
      </p:sp>
      <p:sp>
        <p:nvSpPr>
          <p:cNvPr id="6" name="Footer Placeholder 5">
            <a:extLst>
              <a:ext uri="{FF2B5EF4-FFF2-40B4-BE49-F238E27FC236}">
                <a16:creationId xmlns="" xmlns:a16="http://schemas.microsoft.com/office/drawing/2014/main" id="{9FE50B63-0A30-B3F8-B308-79FA488DBBDE}"/>
              </a:ext>
            </a:extLst>
          </p:cNvPr>
          <p:cNvSpPr>
            <a:spLocks noGrp="1"/>
          </p:cNvSpPr>
          <p:nvPr>
            <p:ph type="ftr" sz="quarter" idx="11"/>
          </p:nvPr>
        </p:nvSpPr>
        <p:spPr/>
        <p:txBody>
          <a:bodyPr/>
          <a:lstStyle/>
          <a:p>
            <a:r>
              <a:rPr lang="en-US" dirty="0"/>
              <a:t>Rancocas    Pathways                      </a:t>
            </a:r>
          </a:p>
        </p:txBody>
      </p:sp>
      <p:sp>
        <p:nvSpPr>
          <p:cNvPr id="7" name="Slide Number Placeholder 6">
            <a:extLst>
              <a:ext uri="{FF2B5EF4-FFF2-40B4-BE49-F238E27FC236}">
                <a16:creationId xmlns="" xmlns:a16="http://schemas.microsoft.com/office/drawing/2014/main" id="{08131871-9EC2-19B7-2247-D61A558FB3CD}"/>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60690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D4E400-3C4C-D9D0-53A0-6A97070434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418C36B-6EDE-6CC5-C3D8-1FD5202FE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7508D1-13A9-DF6F-B175-29682819CED2}"/>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5" name="Footer Placeholder 4">
            <a:extLst>
              <a:ext uri="{FF2B5EF4-FFF2-40B4-BE49-F238E27FC236}">
                <a16:creationId xmlns="" xmlns:a16="http://schemas.microsoft.com/office/drawing/2014/main" id="{E35839E8-9258-641C-71E7-5365EF402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59DAE3-7C74-A20E-D9E3-FFC05D1577D0}"/>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39548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2F0C7C-5F97-8320-BBFE-D72528EBA9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F70FBF6-6117-EC5A-B203-422E85C3091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 xmlns:a16="http://schemas.microsoft.com/office/drawing/2014/main" id="{65AC5A3A-1B5C-7581-6C81-9FD73E13BF3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AF1CB8E-593B-9F02-9D4E-BEB79E1E4D5F}"/>
              </a:ext>
            </a:extLst>
          </p:cNvPr>
          <p:cNvSpPr>
            <a:spLocks noGrp="1"/>
          </p:cNvSpPr>
          <p:nvPr>
            <p:ph type="dt" sz="half" idx="10"/>
          </p:nvPr>
        </p:nvSpPr>
        <p:spPr/>
        <p:txBody>
          <a:bodyPr/>
          <a:lstStyle/>
          <a:p>
            <a:fld id="{20D4237F-D4FE-4DC1-8D94-3A2A6EF16780}" type="datetime1">
              <a:rPr lang="en-US" smtClean="0"/>
              <a:pPr/>
              <a:t>6/10/2024</a:t>
            </a:fld>
            <a:endParaRPr lang="en-US" dirty="0"/>
          </a:p>
        </p:txBody>
      </p:sp>
      <p:sp>
        <p:nvSpPr>
          <p:cNvPr id="6" name="Footer Placeholder 5">
            <a:extLst>
              <a:ext uri="{FF2B5EF4-FFF2-40B4-BE49-F238E27FC236}">
                <a16:creationId xmlns="" xmlns:a16="http://schemas.microsoft.com/office/drawing/2014/main" id="{9B315671-3D0D-B293-EDFE-9078B8034990}"/>
              </a:ext>
            </a:extLst>
          </p:cNvPr>
          <p:cNvSpPr>
            <a:spLocks noGrp="1"/>
          </p:cNvSpPr>
          <p:nvPr>
            <p:ph type="ftr" sz="quarter" idx="11"/>
          </p:nvPr>
        </p:nvSpPr>
        <p:spPr/>
        <p:txBody>
          <a:bodyPr/>
          <a:lstStyle/>
          <a:p>
            <a:r>
              <a:rPr lang="en-US" dirty="0"/>
              <a:t>Rancocas    Pathways                      </a:t>
            </a:r>
          </a:p>
        </p:txBody>
      </p:sp>
      <p:sp>
        <p:nvSpPr>
          <p:cNvPr id="7" name="Slide Number Placeholder 6">
            <a:extLst>
              <a:ext uri="{FF2B5EF4-FFF2-40B4-BE49-F238E27FC236}">
                <a16:creationId xmlns="" xmlns:a16="http://schemas.microsoft.com/office/drawing/2014/main" id="{68BDBBA9-9DEC-5DD4-3A0E-710A1A82BE45}"/>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3674699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9FAD7F-75EB-F0FB-F8DD-78411D0299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5BF97ED-6374-F8CF-A11D-CC783AC51B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9B3D3A1-CCD5-04B6-4734-26BBD3F2672F}"/>
              </a:ext>
            </a:extLst>
          </p:cNvPr>
          <p:cNvSpPr>
            <a:spLocks noGrp="1"/>
          </p:cNvSpPr>
          <p:nvPr>
            <p:ph type="dt" sz="half" idx="10"/>
          </p:nvPr>
        </p:nvSpPr>
        <p:spPr/>
        <p:txBody>
          <a:bodyPr/>
          <a:lstStyle/>
          <a:p>
            <a:fld id="{9FFDEE48-B8C0-40CB-8D93-ACD2A6E1C657}" type="datetime1">
              <a:rPr lang="en-US" smtClean="0"/>
              <a:pPr/>
              <a:t>6/10/2024</a:t>
            </a:fld>
            <a:endParaRPr lang="en-US" dirty="0"/>
          </a:p>
        </p:txBody>
      </p:sp>
      <p:sp>
        <p:nvSpPr>
          <p:cNvPr id="5" name="Footer Placeholder 4">
            <a:extLst>
              <a:ext uri="{FF2B5EF4-FFF2-40B4-BE49-F238E27FC236}">
                <a16:creationId xmlns="" xmlns:a16="http://schemas.microsoft.com/office/drawing/2014/main" id="{3F8BFC84-C54E-A989-E12C-CE34F1074D94}"/>
              </a:ext>
            </a:extLst>
          </p:cNvPr>
          <p:cNvSpPr>
            <a:spLocks noGrp="1"/>
          </p:cNvSpPr>
          <p:nvPr>
            <p:ph type="ftr" sz="quarter" idx="11"/>
          </p:nvPr>
        </p:nvSpPr>
        <p:spPr/>
        <p:txBody>
          <a:bodyPr/>
          <a:lstStyle/>
          <a:p>
            <a:r>
              <a:rPr lang="en-US" dirty="0"/>
              <a:t>Rancocas    Pathways                      </a:t>
            </a:r>
          </a:p>
        </p:txBody>
      </p:sp>
      <p:sp>
        <p:nvSpPr>
          <p:cNvPr id="6" name="Slide Number Placeholder 5">
            <a:extLst>
              <a:ext uri="{FF2B5EF4-FFF2-40B4-BE49-F238E27FC236}">
                <a16:creationId xmlns="" xmlns:a16="http://schemas.microsoft.com/office/drawing/2014/main" id="{E6D5FA00-F3A3-0957-BC1C-1FF876AA3C0B}"/>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3971202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ADAD4D3-C490-79B3-8B25-272AECBABA7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7A622D2-F8E7-54DE-EDE4-67B039F5C93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47D360-7B05-FE7D-CB99-48AC78DF4EE7}"/>
              </a:ext>
            </a:extLst>
          </p:cNvPr>
          <p:cNvSpPr>
            <a:spLocks noGrp="1"/>
          </p:cNvSpPr>
          <p:nvPr>
            <p:ph type="dt" sz="half" idx="10"/>
          </p:nvPr>
        </p:nvSpPr>
        <p:spPr/>
        <p:txBody>
          <a:bodyPr/>
          <a:lstStyle/>
          <a:p>
            <a:fld id="{034F9204-6931-454D-897F-748A501F222C}" type="datetime1">
              <a:rPr lang="en-US" smtClean="0"/>
              <a:pPr/>
              <a:t>6/10/2024</a:t>
            </a:fld>
            <a:endParaRPr lang="en-US" dirty="0"/>
          </a:p>
        </p:txBody>
      </p:sp>
      <p:sp>
        <p:nvSpPr>
          <p:cNvPr id="5" name="Footer Placeholder 4">
            <a:extLst>
              <a:ext uri="{FF2B5EF4-FFF2-40B4-BE49-F238E27FC236}">
                <a16:creationId xmlns="" xmlns:a16="http://schemas.microsoft.com/office/drawing/2014/main" id="{3FE1FCAA-DD6D-E641-40CA-A7F969C403B4}"/>
              </a:ext>
            </a:extLst>
          </p:cNvPr>
          <p:cNvSpPr>
            <a:spLocks noGrp="1"/>
          </p:cNvSpPr>
          <p:nvPr>
            <p:ph type="ftr" sz="quarter" idx="11"/>
          </p:nvPr>
        </p:nvSpPr>
        <p:spPr/>
        <p:txBody>
          <a:bodyPr/>
          <a:lstStyle/>
          <a:p>
            <a:r>
              <a:rPr lang="en-US" dirty="0"/>
              <a:t>Rancocas    Pathways                      </a:t>
            </a:r>
          </a:p>
        </p:txBody>
      </p:sp>
      <p:sp>
        <p:nvSpPr>
          <p:cNvPr id="6" name="Slide Number Placeholder 5">
            <a:extLst>
              <a:ext uri="{FF2B5EF4-FFF2-40B4-BE49-F238E27FC236}">
                <a16:creationId xmlns="" xmlns:a16="http://schemas.microsoft.com/office/drawing/2014/main" id="{66EB8FC0-8C4C-03AB-4072-84C8AAA67B21}"/>
              </a:ext>
            </a:extLst>
          </p:cNvPr>
          <p:cNvSpPr>
            <a:spLocks noGrp="1"/>
          </p:cNvSpPr>
          <p:nvPr>
            <p:ph type="sldNum" sz="quarter" idx="12"/>
          </p:nvPr>
        </p:nvSpPr>
        <p:spPr/>
        <p:txBody>
          <a:body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263978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EA1650-968F-EF19-FFA2-B5FBC87E6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EB3683E-8F02-4C5D-8A2E-3AA32A7128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82FFDDD-26EE-17BF-3296-7079498907D1}"/>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5" name="Footer Placeholder 4">
            <a:extLst>
              <a:ext uri="{FF2B5EF4-FFF2-40B4-BE49-F238E27FC236}">
                <a16:creationId xmlns="" xmlns:a16="http://schemas.microsoft.com/office/drawing/2014/main" id="{3F000071-E164-699E-94D7-79D403FE8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61894D3-0990-6FF6-82FF-36B0736C823C}"/>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263410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CEC9DF-71C7-939F-3062-7C983BF6A8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6D87C5-C8D7-C36A-8A07-42FA6A205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67D8022-C9DB-1186-EC30-B9B96C1432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245499E-B0B5-EC6E-FF1A-1E227D6DFF35}"/>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6" name="Footer Placeholder 5">
            <a:extLst>
              <a:ext uri="{FF2B5EF4-FFF2-40B4-BE49-F238E27FC236}">
                <a16:creationId xmlns="" xmlns:a16="http://schemas.microsoft.com/office/drawing/2014/main" id="{05F9F7A1-1582-652F-268B-D1B447333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D75C2DE-21DB-5E7F-4EC4-28C49A713D29}"/>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356511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46998F-40E1-6F84-6CD4-528F57339A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39B42BA-7FEA-C29A-F8DF-02202EA609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1B6E457-3A85-4A1E-6D90-B4334EABDB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3F17AC8-561D-7336-4A14-94A19ABC6D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EE42CBF-D638-5F66-A5C8-323872B109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7C3262B-338C-156F-7FD0-AE8453B6BE6A}"/>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8" name="Footer Placeholder 7">
            <a:extLst>
              <a:ext uri="{FF2B5EF4-FFF2-40B4-BE49-F238E27FC236}">
                <a16:creationId xmlns="" xmlns:a16="http://schemas.microsoft.com/office/drawing/2014/main" id="{F316E475-D53D-F934-28FC-386A9EBD2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5C80B3A-E2BD-A3E5-B4DA-4B72E6FB59C7}"/>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257801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990EE6-ED8A-DA5B-9861-F897FB7445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45305A-019B-F903-B7B9-5701B8215486}"/>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4" name="Footer Placeholder 3">
            <a:extLst>
              <a:ext uri="{FF2B5EF4-FFF2-40B4-BE49-F238E27FC236}">
                <a16:creationId xmlns="" xmlns:a16="http://schemas.microsoft.com/office/drawing/2014/main" id="{6F5ABB4D-85BB-DCD0-7286-2EBC3CA4F1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5B408A0-6EC0-3038-7890-A0D7E8AE86CA}"/>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175076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612368C-0174-D250-ABAA-2F7608A43368}"/>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3" name="Footer Placeholder 2">
            <a:extLst>
              <a:ext uri="{FF2B5EF4-FFF2-40B4-BE49-F238E27FC236}">
                <a16:creationId xmlns="" xmlns:a16="http://schemas.microsoft.com/office/drawing/2014/main" id="{BD745020-9247-96C6-14ED-61646FE1D3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75D6115-03A7-31DD-AAA3-1B045FBA1EC5}"/>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340195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0C044F-C905-8255-B003-1758475E7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5AC5CF2-DDCA-2056-7B9D-05965439F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B831866-CF3C-A70E-C37F-EDC60737C3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C355FF-1AF9-BF24-4C12-860D5464159E}"/>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6" name="Footer Placeholder 5">
            <a:extLst>
              <a:ext uri="{FF2B5EF4-FFF2-40B4-BE49-F238E27FC236}">
                <a16:creationId xmlns="" xmlns:a16="http://schemas.microsoft.com/office/drawing/2014/main" id="{A60F9D2D-A771-275E-DFFE-A8B7B03C7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58DFA41-C679-D356-2242-BEF8423FEE01}"/>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2700308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4DE7BF-ED53-5E4A-4179-C3328289CE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F7D75C2-049D-1B9A-4532-847E00610D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8BB9296-3B39-84C4-3B14-C2C46102D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7D7944E-7992-2AB2-E7F5-08712D59F73E}"/>
              </a:ext>
            </a:extLst>
          </p:cNvPr>
          <p:cNvSpPr>
            <a:spLocks noGrp="1"/>
          </p:cNvSpPr>
          <p:nvPr>
            <p:ph type="dt" sz="half" idx="10"/>
          </p:nvPr>
        </p:nvSpPr>
        <p:spPr/>
        <p:txBody>
          <a:bodyPr/>
          <a:lstStyle/>
          <a:p>
            <a:fld id="{C0995AC0-394F-491E-9F62-D08F32C20E19}" type="datetimeFigureOut">
              <a:rPr lang="en-US" smtClean="0"/>
              <a:pPr/>
              <a:t>6/10/2024</a:t>
            </a:fld>
            <a:endParaRPr lang="en-US"/>
          </a:p>
        </p:txBody>
      </p:sp>
      <p:sp>
        <p:nvSpPr>
          <p:cNvPr id="6" name="Footer Placeholder 5">
            <a:extLst>
              <a:ext uri="{FF2B5EF4-FFF2-40B4-BE49-F238E27FC236}">
                <a16:creationId xmlns="" xmlns:a16="http://schemas.microsoft.com/office/drawing/2014/main" id="{A2B9F32C-DC4A-0B0D-DB2F-D59D95EF5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D48121-0A77-0B56-41C5-FA3023580EAC}"/>
              </a:ext>
            </a:extLst>
          </p:cNvPr>
          <p:cNvSpPr>
            <a:spLocks noGrp="1"/>
          </p:cNvSpPr>
          <p:nvPr>
            <p:ph type="sldNum" sz="quarter" idx="12"/>
          </p:nvPr>
        </p:nvSpPr>
        <p:spPr/>
        <p:txBody>
          <a:body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50373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836C6B1-6C82-5B77-792C-4EA8DF412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C57723E-2532-682C-365D-050B1252C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267E71-56B6-3F91-4810-249920A4F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95AC0-394F-491E-9F62-D08F32C20E19}" type="datetimeFigureOut">
              <a:rPr lang="en-US" smtClean="0"/>
              <a:pPr/>
              <a:t>6/10/2024</a:t>
            </a:fld>
            <a:endParaRPr lang="en-US"/>
          </a:p>
        </p:txBody>
      </p:sp>
      <p:sp>
        <p:nvSpPr>
          <p:cNvPr id="5" name="Footer Placeholder 4">
            <a:extLst>
              <a:ext uri="{FF2B5EF4-FFF2-40B4-BE49-F238E27FC236}">
                <a16:creationId xmlns="" xmlns:a16="http://schemas.microsoft.com/office/drawing/2014/main" id="{87EDBAC9-1968-84B2-9B0D-FAE9015260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2344AD1-7DC4-5C87-80DA-D3336E0DCD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79C5B-6106-4D82-94AA-8A6D9979B9C1}" type="slidenum">
              <a:rPr lang="en-US" smtClean="0"/>
              <a:pPr/>
              <a:t>‹#›</a:t>
            </a:fld>
            <a:endParaRPr lang="en-US"/>
          </a:p>
        </p:txBody>
      </p:sp>
    </p:spTree>
    <p:extLst>
      <p:ext uri="{BB962C8B-B14F-4D97-AF65-F5344CB8AC3E}">
        <p14:creationId xmlns="" xmlns:p14="http://schemas.microsoft.com/office/powerpoint/2010/main" val="336471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FC47C11-2F85-539B-D074-3C2D7E42BE4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1EE9487-D963-D6B4-4256-EEAE0A30E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0BFDAFE-2F03-00CC-C560-C4C1D8F3A1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34A8-A607-454B-8009-704CA35A1BDE}" type="datetime1">
              <a:rPr lang="en-US" smtClean="0"/>
              <a:pPr/>
              <a:t>6/10/2024</a:t>
            </a:fld>
            <a:endParaRPr lang="en-US" dirty="0"/>
          </a:p>
        </p:txBody>
      </p:sp>
      <p:sp>
        <p:nvSpPr>
          <p:cNvPr id="5" name="Footer Placeholder 4">
            <a:extLst>
              <a:ext uri="{FF2B5EF4-FFF2-40B4-BE49-F238E27FC236}">
                <a16:creationId xmlns="" xmlns:a16="http://schemas.microsoft.com/office/drawing/2014/main" id="{4C3BB18E-FD45-A92F-5B98-33601248ADD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Rancocas    Pathways                      </a:t>
            </a:r>
          </a:p>
        </p:txBody>
      </p:sp>
      <p:sp>
        <p:nvSpPr>
          <p:cNvPr id="6" name="Slide Number Placeholder 5">
            <a:extLst>
              <a:ext uri="{FF2B5EF4-FFF2-40B4-BE49-F238E27FC236}">
                <a16:creationId xmlns="" xmlns:a16="http://schemas.microsoft.com/office/drawing/2014/main" id="{86EC88F8-EC78-9570-791F-3F836AC73D8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E50656-3D72-472C-A1BA-41E5F5C3B905}" type="slidenum">
              <a:rPr lang="en-US" smtClean="0"/>
              <a:pPr/>
              <a:t>‹#›</a:t>
            </a:fld>
            <a:endParaRPr lang="en-US" dirty="0"/>
          </a:p>
        </p:txBody>
      </p:sp>
    </p:spTree>
    <p:extLst>
      <p:ext uri="{BB962C8B-B14F-4D97-AF65-F5344CB8AC3E}">
        <p14:creationId xmlns="" xmlns:p14="http://schemas.microsoft.com/office/powerpoint/2010/main" val="174851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4.png"/><Relationship Id="rId7" Type="http://schemas.microsoft.com/office/2007/relationships/hdphoto" Target="../media/hdphoto3.wdp"/><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2.wdp"/><Relationship Id="rId4" Type="http://schemas.openxmlformats.org/officeDocument/2006/relationships/image" Target="../media/image55.pn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3.jpeg"/><Relationship Id="rId7" Type="http://schemas.openxmlformats.org/officeDocument/2006/relationships/image" Target="../media/image61.png"/><Relationship Id="rId2" Type="http://schemas.openxmlformats.org/officeDocument/2006/relationships/image" Target="../media/image7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jpeg"/><Relationship Id="rId2" Type="http://schemas.openxmlformats.org/officeDocument/2006/relationships/image" Target="../media/image76.jpeg"/><Relationship Id="rId1" Type="http://schemas.openxmlformats.org/officeDocument/2006/relationships/slideLayout" Target="../slideLayouts/slideLayout2.xml"/><Relationship Id="rId6"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90.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9"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3.png"/><Relationship Id="rId4" Type="http://schemas.openxmlformats.org/officeDocument/2006/relationships/image" Target="../media/image111.emf"/></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5.pn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 Id="rId5"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6" Type="http://schemas.microsoft.com/office/2007/relationships/hdphoto" Target="../media/hdphoto1.wdp"/><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24.jpeg"/><Relationship Id="rId2" Type="http://schemas.openxmlformats.org/officeDocument/2006/relationships/image" Target="../media/image121.png"/><Relationship Id="rId1" Type="http://schemas.openxmlformats.org/officeDocument/2006/relationships/slideLayout" Target="../slideLayouts/slideLayout2.xml"/><Relationship Id="rId6" Type="http://schemas.microsoft.com/office/2007/relationships/hdphoto" Target="../media/hdphoto1.wdp"/><Relationship Id="rId5" Type="http://schemas.microsoft.com/office/2007/relationships/hdphoto" Target="../media/hdphoto1.wdp"/><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6.jpeg"/><Relationship Id="rId1" Type="http://schemas.openxmlformats.org/officeDocument/2006/relationships/slideLayout" Target="../slideLayouts/slideLayout2.xml"/><Relationship Id="rId5"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7.jpeg"/><Relationship Id="rId1" Type="http://schemas.openxmlformats.org/officeDocument/2006/relationships/slideLayout" Target="../slideLayouts/slideLayout2.xml"/><Relationship Id="rId5"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8.jpeg"/><Relationship Id="rId1" Type="http://schemas.openxmlformats.org/officeDocument/2006/relationships/slideLayout" Target="../slideLayouts/slideLayout2.xml"/><Relationship Id="rId5"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3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 Id="rId5"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5.png"/><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6" Type="http://schemas.microsoft.com/office/2007/relationships/hdphoto" Target="../media/hdphoto1.wdp"/><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5" Type="http://schemas.microsoft.com/office/2007/relationships/hdphoto" Target="../media/hdphoto1.wdp"/></Relationships>
</file>

<file path=ppt/slides/_rels/slide5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10" Type="http://schemas.openxmlformats.org/officeDocument/2006/relationships/image" Target="../media/image148.jpeg"/><Relationship Id="rId4" Type="http://schemas.openxmlformats.org/officeDocument/2006/relationships/image" Target="../media/image144.jpeg"/><Relationship Id="rId9"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 Id="rId5"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3.png"/></Relationships>
</file>

<file path=ppt/slides/_rels/slide6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0.png"/><Relationship Id="rId4" Type="http://schemas.openxmlformats.org/officeDocument/2006/relationships/image" Target="../media/image155.jpeg"/></Relationships>
</file>

<file path=ppt/slides/_rels/slide62.xml.rels><?xml version="1.0" encoding="UTF-8" standalone="yes"?>
<Relationships xmlns="http://schemas.openxmlformats.org/package/2006/relationships"><Relationship Id="rId3" Type="http://schemas.openxmlformats.org/officeDocument/2006/relationships/image" Target="../media/image157.jpeg"/><Relationship Id="rId7" Type="http://schemas.microsoft.com/office/2007/relationships/hdphoto" Target="../media/hdphoto1.wdp"/><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58.jpeg"/></Relationships>
</file>

<file path=ppt/slides/_rels/slide63.xml.rels><?xml version="1.0" encoding="UTF-8" standalone="yes"?>
<Relationships xmlns="http://schemas.openxmlformats.org/package/2006/relationships"><Relationship Id="rId3" Type="http://schemas.openxmlformats.org/officeDocument/2006/relationships/image" Target="../media/image160.jpeg"/><Relationship Id="rId7" Type="http://schemas.microsoft.com/office/2007/relationships/hdphoto" Target="../media/hdphoto1.wdp"/><Relationship Id="rId2" Type="http://schemas.openxmlformats.org/officeDocument/2006/relationships/image" Target="../media/image159.jpeg"/><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png"/></Relationships>
</file>

<file path=ppt/slides/_rels/slide6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6" Type="http://schemas.microsoft.com/office/2007/relationships/hdphoto" Target="../media/hdphoto1.wdp"/><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10" Type="http://schemas.microsoft.com/office/2007/relationships/hdphoto" Target="../media/hdphoto1.wdp"/><Relationship Id="rId4" Type="http://schemas.openxmlformats.org/officeDocument/2006/relationships/image" Target="../media/image168.jpeg"/><Relationship Id="rId9" Type="http://schemas.openxmlformats.org/officeDocument/2006/relationships/image" Target="../media/image173.png"/></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F4C3E"/>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022BDE4A-8A20-4A69-9C5A-581C82036A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wing of a steamboat on the water&#10;&#10;Description automatically generated">
            <a:extLst>
              <a:ext uri="{FF2B5EF4-FFF2-40B4-BE49-F238E27FC236}">
                <a16:creationId xmlns="" xmlns:a16="http://schemas.microsoft.com/office/drawing/2014/main" id="{B3009469-9B0D-9ADE-A587-27B970BD7504}"/>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835342" y="0"/>
            <a:ext cx="9146957" cy="6858000"/>
          </a:xfrm>
          <a:prstGeom prst="rect">
            <a:avLst/>
          </a:prstGeom>
        </p:spPr>
      </p:pic>
      <p:pic>
        <p:nvPicPr>
          <p:cNvPr id="3" name="Picture 2" descr="A body of water with trees in the background&#10;&#10;Description automatically generated">
            <a:extLst>
              <a:ext uri="{FF2B5EF4-FFF2-40B4-BE49-F238E27FC236}">
                <a16:creationId xmlns="" xmlns:a16="http://schemas.microsoft.com/office/drawing/2014/main" id="{CE04144D-6619-DABB-3C17-DA901899E75F}"/>
              </a:ext>
            </a:extLst>
          </p:cNvPr>
          <p:cNvPicPr>
            <a:picLocks noChangeAspect="1"/>
          </p:cNvPicPr>
          <p:nvPr/>
        </p:nvPicPr>
        <p:blipFill>
          <a:blip r:embed="rId3">
            <a:alphaModFix amt="47000"/>
            <a:extLst>
              <a:ext uri="{28A0092B-C50C-407E-A947-70E740481C1C}">
                <a14:useLocalDpi xmlns="" xmlns:a14="http://schemas.microsoft.com/office/drawing/2010/main" val="0"/>
              </a:ext>
            </a:extLst>
          </a:blip>
          <a:stretch>
            <a:fillRect/>
          </a:stretch>
        </p:blipFill>
        <p:spPr>
          <a:xfrm>
            <a:off x="1835342" y="0"/>
            <a:ext cx="9146957" cy="6858000"/>
          </a:xfrm>
          <a:prstGeom prst="rect">
            <a:avLst/>
          </a:prstGeom>
        </p:spPr>
      </p:pic>
      <p:pic>
        <p:nvPicPr>
          <p:cNvPr id="6" name="Content Placeholder 8" descr="A logo with a boat and text&#10;&#10;Description automatically generated">
            <a:extLst>
              <a:ext uri="{FF2B5EF4-FFF2-40B4-BE49-F238E27FC236}">
                <a16:creationId xmlns="" xmlns:a16="http://schemas.microsoft.com/office/drawing/2014/main" id="{CCF308BB-B729-FB19-D884-126863F57FDD}"/>
              </a:ext>
            </a:extLst>
          </p:cNvPr>
          <p:cNvPicPr>
            <a:picLocks noGrp="1" noChangeAspect="1"/>
          </p:cNvPicPr>
          <p:nvPr>
            <p:ph idx="1"/>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935963" y="5575086"/>
            <a:ext cx="945714" cy="830461"/>
          </a:xfrm>
          <a:prstGeom prst="flowChartConnector">
            <a:avLst/>
          </a:prstGeom>
          <a:solidFill>
            <a:srgbClr val="006600"/>
          </a:solidFill>
        </p:spPr>
      </p:pic>
      <p:sp>
        <p:nvSpPr>
          <p:cNvPr id="7" name="TextBox 6">
            <a:extLst>
              <a:ext uri="{FF2B5EF4-FFF2-40B4-BE49-F238E27FC236}">
                <a16:creationId xmlns="" xmlns:a16="http://schemas.microsoft.com/office/drawing/2014/main" id="{90BE19B7-78C1-E4D6-F1C1-E4E2E8C1CF87}"/>
              </a:ext>
            </a:extLst>
          </p:cNvPr>
          <p:cNvSpPr txBox="1"/>
          <p:nvPr/>
        </p:nvSpPr>
        <p:spPr>
          <a:xfrm>
            <a:off x="1835342" y="452453"/>
            <a:ext cx="9146957" cy="707886"/>
          </a:xfrm>
          <a:prstGeom prst="rect">
            <a:avLst/>
          </a:prstGeom>
          <a:noFill/>
        </p:spPr>
        <p:txBody>
          <a:bodyPr wrap="square" rtlCol="0">
            <a:spAutoFit/>
          </a:bodyPr>
          <a:lstStyle/>
          <a:p>
            <a:pPr algn="ctr"/>
            <a:r>
              <a:rPr lang="en-US" sz="4000" b="1" spc="200" dirty="0">
                <a:ln>
                  <a:solidFill>
                    <a:schemeClr val="bg1"/>
                  </a:solidFill>
                </a:ln>
                <a:solidFill>
                  <a:schemeClr val="accent2">
                    <a:lumMod val="50000"/>
                  </a:schemeClr>
                </a:solidFill>
                <a:latin typeface="AcmeFont" pitchFamily="2" charset="0"/>
              </a:rPr>
              <a:t>Herring Hall</a:t>
            </a:r>
          </a:p>
        </p:txBody>
      </p:sp>
    </p:spTree>
    <p:extLst>
      <p:ext uri="{BB962C8B-B14F-4D97-AF65-F5344CB8AC3E}">
        <p14:creationId xmlns="" xmlns:p14="http://schemas.microsoft.com/office/powerpoint/2010/main" val="3252933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07969E9-168C-732A-76A1-2684E76E5135}"/>
              </a:ext>
            </a:extLst>
          </p:cNvPr>
          <p:cNvPicPr>
            <a:picLocks noChangeAspect="1"/>
          </p:cNvPicPr>
          <p:nvPr/>
        </p:nvPicPr>
        <p:blipFill>
          <a:blip r:embed="rId2"/>
          <a:stretch>
            <a:fillRect/>
          </a:stretch>
        </p:blipFill>
        <p:spPr>
          <a:xfrm>
            <a:off x="0" y="2887579"/>
            <a:ext cx="12192000" cy="3970421"/>
          </a:xfrm>
          <a:prstGeom prst="rect">
            <a:avLst/>
          </a:prstGeom>
        </p:spPr>
      </p:pic>
      <p:sp>
        <p:nvSpPr>
          <p:cNvPr id="4" name="TextBox 3">
            <a:extLst>
              <a:ext uri="{FF2B5EF4-FFF2-40B4-BE49-F238E27FC236}">
                <a16:creationId xmlns="" xmlns:a16="http://schemas.microsoft.com/office/drawing/2014/main" id="{4A389DF9-7C46-DA12-462B-E941767BDE1B}"/>
              </a:ext>
            </a:extLst>
          </p:cNvPr>
          <p:cNvSpPr txBox="1"/>
          <p:nvPr/>
        </p:nvSpPr>
        <p:spPr>
          <a:xfrm>
            <a:off x="0" y="0"/>
            <a:ext cx="12192000" cy="2708434"/>
          </a:xfrm>
          <a:prstGeom prst="rect">
            <a:avLst/>
          </a:prstGeom>
          <a:solidFill>
            <a:srgbClr val="FFFF00"/>
          </a:solidFill>
        </p:spPr>
        <p:txBody>
          <a:bodyPr wrap="square" rtlCol="0">
            <a:spAutoFit/>
          </a:bodyPr>
          <a:lstStyle/>
          <a:p>
            <a:pPr algn="ctr"/>
            <a:endParaRPr lang="en-US" sz="2400" b="1" dirty="0"/>
          </a:p>
          <a:p>
            <a:pPr marL="342900" indent="-342900" algn="ctr">
              <a:buAutoNum type="arabicPlain" startAt="1860"/>
            </a:pPr>
            <a:r>
              <a:rPr lang="en-US" sz="3200" b="1" dirty="0"/>
              <a:t>  Steamer Barclay Leaves Arch Street Wharf, daily at 2 ½ p.m..  Progress, Delanco, </a:t>
            </a:r>
            <a:r>
              <a:rPr lang="en-US" sz="3200" b="1" dirty="0" err="1"/>
              <a:t>Bridgeboro</a:t>
            </a:r>
            <a:r>
              <a:rPr lang="en-US" sz="3200" b="1" dirty="0"/>
              <a:t>, Centretown, Hainesport. Leaves Hainesport Daily at 7 a.m..  Stages meet boat for Mt. Holly and Lumberton</a:t>
            </a:r>
          </a:p>
          <a:p>
            <a:endParaRPr lang="en-US" dirty="0"/>
          </a:p>
        </p:txBody>
      </p:sp>
    </p:spTree>
    <p:extLst>
      <p:ext uri="{BB962C8B-B14F-4D97-AF65-F5344CB8AC3E}">
        <p14:creationId xmlns="" xmlns:p14="http://schemas.microsoft.com/office/powerpoint/2010/main" val="2803809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607D4E-70A2-2C5F-4A36-C0F67D2A7439}"/>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C17AAD95-F7D4-AE11-00B0-2BFA13CD875C}"/>
              </a:ext>
            </a:extLst>
          </p:cNvPr>
          <p:cNvSpPr>
            <a:spLocks noGrp="1"/>
          </p:cNvSpPr>
          <p:nvPr>
            <p:ph idx="1"/>
          </p:nvPr>
        </p:nvSpPr>
        <p:spPr/>
        <p:txBody>
          <a:bodyPr/>
          <a:lstStyle/>
          <a:p>
            <a:endParaRPr lang="en-US"/>
          </a:p>
        </p:txBody>
      </p:sp>
      <p:sp>
        <p:nvSpPr>
          <p:cNvPr id="6" name="TextBox 5">
            <a:extLst>
              <a:ext uri="{FF2B5EF4-FFF2-40B4-BE49-F238E27FC236}">
                <a16:creationId xmlns="" xmlns:a16="http://schemas.microsoft.com/office/drawing/2014/main" id="{3BB6415E-1A1E-B345-991F-013ADC7E35FA}"/>
              </a:ext>
            </a:extLst>
          </p:cNvPr>
          <p:cNvSpPr txBox="1"/>
          <p:nvPr/>
        </p:nvSpPr>
        <p:spPr>
          <a:xfrm>
            <a:off x="5832630" y="159798"/>
            <a:ext cx="1287262" cy="461665"/>
          </a:xfrm>
          <a:prstGeom prst="rect">
            <a:avLst/>
          </a:prstGeom>
          <a:solidFill>
            <a:schemeClr val="bg1"/>
          </a:solidFill>
        </p:spPr>
        <p:txBody>
          <a:bodyPr wrap="square" rtlCol="0">
            <a:spAutoFit/>
          </a:bodyPr>
          <a:lstStyle/>
          <a:p>
            <a:pPr algn="ctr"/>
            <a:r>
              <a:rPr lang="en-US" sz="2400" dirty="0"/>
              <a:t>1818</a:t>
            </a:r>
          </a:p>
        </p:txBody>
      </p:sp>
      <p:pic>
        <p:nvPicPr>
          <p:cNvPr id="8" name="Picture 7">
            <a:extLst>
              <a:ext uri="{FF2B5EF4-FFF2-40B4-BE49-F238E27FC236}">
                <a16:creationId xmlns="" xmlns:a16="http://schemas.microsoft.com/office/drawing/2014/main" id="{633562B8-66CC-7015-30B8-036A62CACB1A}"/>
              </a:ext>
            </a:extLst>
          </p:cNvPr>
          <p:cNvPicPr>
            <a:picLocks noChangeAspect="1"/>
          </p:cNvPicPr>
          <p:nvPr/>
        </p:nvPicPr>
        <p:blipFill>
          <a:blip r:embed="rId2"/>
          <a:stretch>
            <a:fillRect/>
          </a:stretch>
        </p:blipFill>
        <p:spPr>
          <a:xfrm rot="5400000">
            <a:off x="2668660" y="-2665339"/>
            <a:ext cx="6863553" cy="12183124"/>
          </a:xfrm>
          <a:prstGeom prst="rect">
            <a:avLst/>
          </a:prstGeom>
        </p:spPr>
      </p:pic>
      <p:sp>
        <p:nvSpPr>
          <p:cNvPr id="9" name="TextBox 8">
            <a:extLst>
              <a:ext uri="{FF2B5EF4-FFF2-40B4-BE49-F238E27FC236}">
                <a16:creationId xmlns="" xmlns:a16="http://schemas.microsoft.com/office/drawing/2014/main" id="{04DD7A87-2925-8221-3845-08299522FDB5}"/>
              </a:ext>
            </a:extLst>
          </p:cNvPr>
          <p:cNvSpPr txBox="1"/>
          <p:nvPr/>
        </p:nvSpPr>
        <p:spPr>
          <a:xfrm>
            <a:off x="3476075" y="400429"/>
            <a:ext cx="5017365" cy="461665"/>
          </a:xfrm>
          <a:prstGeom prst="rect">
            <a:avLst/>
          </a:prstGeom>
          <a:solidFill>
            <a:schemeClr val="bg1"/>
          </a:solidFill>
        </p:spPr>
        <p:txBody>
          <a:bodyPr wrap="square" rtlCol="0">
            <a:spAutoFit/>
          </a:bodyPr>
          <a:lstStyle/>
          <a:p>
            <a:pPr algn="ctr"/>
            <a:r>
              <a:rPr lang="en-US" sz="2400" dirty="0"/>
              <a:t>Local Steamboat and Coach Lines 1823</a:t>
            </a:r>
          </a:p>
        </p:txBody>
      </p:sp>
      <p:pic>
        <p:nvPicPr>
          <p:cNvPr id="11" name="Picture 10">
            <a:extLst>
              <a:ext uri="{FF2B5EF4-FFF2-40B4-BE49-F238E27FC236}">
                <a16:creationId xmlns="" xmlns:a16="http://schemas.microsoft.com/office/drawing/2014/main" id="{8B631053-4F32-8EBF-FAFB-67CEFA1FE3C2}"/>
              </a:ext>
            </a:extLst>
          </p:cNvPr>
          <p:cNvPicPr>
            <a:picLocks noChangeAspect="1"/>
          </p:cNvPicPr>
          <p:nvPr/>
        </p:nvPicPr>
        <p:blipFill>
          <a:blip r:embed="rId3"/>
          <a:stretch>
            <a:fillRect/>
          </a:stretch>
        </p:blipFill>
        <p:spPr>
          <a:xfrm>
            <a:off x="3215819" y="5086905"/>
            <a:ext cx="4925004" cy="1014181"/>
          </a:xfrm>
          <a:prstGeom prst="rect">
            <a:avLst/>
          </a:prstGeom>
        </p:spPr>
      </p:pic>
      <p:pic>
        <p:nvPicPr>
          <p:cNvPr id="10" name="Content Placeholder 8" descr="A logo with a boat and text&#10;&#10;Description automatically generated">
            <a:extLst>
              <a:ext uri="{FF2B5EF4-FFF2-40B4-BE49-F238E27FC236}">
                <a16:creationId xmlns="" xmlns:a16="http://schemas.microsoft.com/office/drawing/2014/main" id="{A0ACBDF0-DD37-891B-4410-08DB798C3BA1}"/>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0530849" y="5267327"/>
            <a:ext cx="1356351" cy="1191054"/>
          </a:xfrm>
          <a:prstGeom prst="flowChartConnector">
            <a:avLst/>
          </a:prstGeom>
          <a:solidFill>
            <a:srgbClr val="006600"/>
          </a:solidFill>
        </p:spPr>
      </p:pic>
    </p:spTree>
    <p:extLst>
      <p:ext uri="{BB962C8B-B14F-4D97-AF65-F5344CB8AC3E}">
        <p14:creationId xmlns="" xmlns:p14="http://schemas.microsoft.com/office/powerpoint/2010/main" val="2613727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newspaper in a frame&#10;&#10;Description automatically generated">
            <a:extLst>
              <a:ext uri="{FF2B5EF4-FFF2-40B4-BE49-F238E27FC236}">
                <a16:creationId xmlns="" xmlns:a16="http://schemas.microsoft.com/office/drawing/2014/main" id="{4CB290A9-BCC5-9D7B-F887-55DB810A0E36}"/>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10407" t="10894" r="13713" b="25634"/>
          <a:stretch/>
        </p:blipFill>
        <p:spPr>
          <a:xfrm>
            <a:off x="171429" y="0"/>
            <a:ext cx="3517119" cy="3218213"/>
          </a:xfrm>
          <a:prstGeom prst="rect">
            <a:avLst/>
          </a:prstGeom>
        </p:spPr>
      </p:pic>
      <p:cxnSp>
        <p:nvCxnSpPr>
          <p:cNvPr id="12" name="Straight Connector 11">
            <a:extLst>
              <a:ext uri="{FF2B5EF4-FFF2-40B4-BE49-F238E27FC236}">
                <a16:creationId xmlns="" xmlns:a16="http://schemas.microsoft.com/office/drawing/2014/main" id="{DCD67800-37AC-4E14-89B0-F79DCB3FB8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0F1788F-A5AE-4188-8274-F7F2E3833EC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F36FA40A-8995-ED87-AF0C-281931A3EC36}"/>
              </a:ext>
            </a:extLst>
          </p:cNvPr>
          <p:cNvPicPr>
            <a:picLocks noChangeAspect="1"/>
          </p:cNvPicPr>
          <p:nvPr/>
        </p:nvPicPr>
        <p:blipFill>
          <a:blip r:embed="rId3"/>
          <a:stretch>
            <a:fillRect/>
          </a:stretch>
        </p:blipFill>
        <p:spPr>
          <a:xfrm rot="16200000">
            <a:off x="157598" y="3327048"/>
            <a:ext cx="3544784" cy="3517120"/>
          </a:xfrm>
          <a:prstGeom prst="rect">
            <a:avLst/>
          </a:prstGeom>
        </p:spPr>
      </p:pic>
      <p:pic>
        <p:nvPicPr>
          <p:cNvPr id="2" name="Content Placeholder 4" descr="A black and white photo of a train&#10;&#10;Description automatically generated">
            <a:extLst>
              <a:ext uri="{FF2B5EF4-FFF2-40B4-BE49-F238E27FC236}">
                <a16:creationId xmlns="" xmlns:a16="http://schemas.microsoft.com/office/drawing/2014/main" id="{8CBDFFF8-032F-78E8-D129-3D51162A6747}"/>
              </a:ext>
            </a:extLst>
          </p:cNvPr>
          <p:cNvPicPr>
            <a:picLocks noChangeAspect="1"/>
          </p:cNvPicPr>
          <p:nvPr/>
        </p:nvPicPr>
        <p:blipFill rotWithShape="1">
          <a:blip r:embed="rId4">
            <a:extLst>
              <a:ext uri="{28A0092B-C50C-407E-A947-70E740481C1C}">
                <a14:useLocalDpi xmlns="" xmlns:a14="http://schemas.microsoft.com/office/drawing/2010/main" val="0"/>
              </a:ext>
            </a:extLst>
          </a:blip>
          <a:srcRect t="9540" r="17164"/>
          <a:stretch/>
        </p:blipFill>
        <p:spPr>
          <a:xfrm rot="16200000">
            <a:off x="5262372" y="-732234"/>
            <a:ext cx="5536788" cy="8322468"/>
          </a:xfrm>
          <a:prstGeom prst="rect">
            <a:avLst/>
          </a:prstGeom>
        </p:spPr>
      </p:pic>
      <p:pic>
        <p:nvPicPr>
          <p:cNvPr id="8" name="Content Placeholder 8" descr="A logo with a boat and text&#10;&#10;Description automatically generated">
            <a:extLst>
              <a:ext uri="{FF2B5EF4-FFF2-40B4-BE49-F238E27FC236}">
                <a16:creationId xmlns="" xmlns:a16="http://schemas.microsoft.com/office/drawing/2014/main" id="{A0ACBDF0-DD37-891B-4410-08DB798C3BA1}"/>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7619207" y="5291390"/>
            <a:ext cx="1356351" cy="1191054"/>
          </a:xfrm>
          <a:prstGeom prst="flowChartConnector">
            <a:avLst/>
          </a:prstGeom>
          <a:solidFill>
            <a:srgbClr val="006600"/>
          </a:solidFill>
        </p:spPr>
      </p:pic>
    </p:spTree>
    <p:extLst>
      <p:ext uri="{BB962C8B-B14F-4D97-AF65-F5344CB8AC3E}">
        <p14:creationId xmlns="" xmlns:p14="http://schemas.microsoft.com/office/powerpoint/2010/main" val="731847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ody of water with trees in the distance&#10;&#10;Description automatically generated">
            <a:extLst>
              <a:ext uri="{FF2B5EF4-FFF2-40B4-BE49-F238E27FC236}">
                <a16:creationId xmlns="" xmlns:a16="http://schemas.microsoft.com/office/drawing/2014/main" id="{85BC1777-BE4D-D610-9373-A35F36134361}"/>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t="25000"/>
          <a:stretch/>
        </p:blipFill>
        <p:spPr>
          <a:xfrm>
            <a:off x="20" y="10"/>
            <a:ext cx="12191980" cy="6857990"/>
          </a:xfrm>
          <a:prstGeom prst="rect">
            <a:avLst/>
          </a:prstGeom>
        </p:spPr>
      </p:pic>
      <p:pic>
        <p:nvPicPr>
          <p:cNvPr id="2" name="Content Placeholder 8" descr="A logo with a boat and text&#10;&#10;Description automatically generated">
            <a:extLst>
              <a:ext uri="{FF2B5EF4-FFF2-40B4-BE49-F238E27FC236}">
                <a16:creationId xmlns="" xmlns:a16="http://schemas.microsoft.com/office/drawing/2014/main" id="{A0ACBDF0-DD37-891B-4410-08DB798C3BA1}"/>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6149636" y="5906490"/>
            <a:ext cx="773678" cy="679390"/>
          </a:xfrm>
          <a:prstGeom prst="flowChartConnector">
            <a:avLst/>
          </a:prstGeom>
          <a:solidFill>
            <a:srgbClr val="006600"/>
          </a:solidFill>
        </p:spPr>
      </p:pic>
    </p:spTree>
    <p:extLst>
      <p:ext uri="{BB962C8B-B14F-4D97-AF65-F5344CB8AC3E}">
        <p14:creationId xmlns="" xmlns:p14="http://schemas.microsoft.com/office/powerpoint/2010/main" val="3361996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E78A1F-5B24-CC9B-9840-5D3F65E09AA5}"/>
              </a:ext>
            </a:extLst>
          </p:cNvPr>
          <p:cNvSpPr>
            <a:spLocks noGrp="1"/>
          </p:cNvSpPr>
          <p:nvPr>
            <p:ph type="title"/>
          </p:nvPr>
        </p:nvSpPr>
        <p:spPr/>
        <p:txBody>
          <a:bodyPr/>
          <a:lstStyle/>
          <a:p>
            <a:endParaRPr lang="en-US"/>
          </a:p>
        </p:txBody>
      </p:sp>
      <p:pic>
        <p:nvPicPr>
          <p:cNvPr id="5" name="Content Placeholder 4" descr="A map of a land with blue arrows&#10;&#10;Description automatically generated">
            <a:extLst>
              <a:ext uri="{FF2B5EF4-FFF2-40B4-BE49-F238E27FC236}">
                <a16:creationId xmlns="" xmlns:a16="http://schemas.microsoft.com/office/drawing/2014/main" id="{DB45BC24-A1FD-BCD9-0460-184AA6FEDD4F}"/>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t="5324" r="6875" b="5324"/>
          <a:stretch/>
        </p:blipFill>
        <p:spPr>
          <a:xfrm>
            <a:off x="0" y="0"/>
            <a:ext cx="12192000" cy="6858000"/>
          </a:xfrm>
        </p:spPr>
      </p:pic>
      <p:pic>
        <p:nvPicPr>
          <p:cNvPr id="3" name="Content Placeholder 8" descr="A logo with a boat and text&#10;&#10;Description automatically generated">
            <a:extLst>
              <a:ext uri="{FF2B5EF4-FFF2-40B4-BE49-F238E27FC236}">
                <a16:creationId xmlns="" xmlns:a16="http://schemas.microsoft.com/office/drawing/2014/main" id="{C3BA01EF-BE80-D84C-0BB2-11E6A75002BC}"/>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244788" y="5485419"/>
            <a:ext cx="1049189" cy="921326"/>
          </a:xfrm>
          <a:prstGeom prst="flowChartConnector">
            <a:avLst/>
          </a:prstGeom>
          <a:solidFill>
            <a:srgbClr val="006600"/>
          </a:solidFill>
        </p:spPr>
      </p:pic>
    </p:spTree>
    <p:extLst>
      <p:ext uri="{BB962C8B-B14F-4D97-AF65-F5344CB8AC3E}">
        <p14:creationId xmlns="" xmlns:p14="http://schemas.microsoft.com/office/powerpoint/2010/main" val="1962147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6CF1CC-F469-0A05-4BF8-C3C2240A273B}"/>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3C1D7812-D259-3CAA-137A-F60A7628B473}"/>
              </a:ext>
            </a:extLst>
          </p:cNvPr>
          <p:cNvSpPr>
            <a:spLocks noGrp="1"/>
          </p:cNvSpPr>
          <p:nvPr>
            <p:ph type="subTitle" idx="1"/>
          </p:nvPr>
        </p:nvSpPr>
        <p:spPr/>
        <p:txBody>
          <a:bodyPr/>
          <a:lstStyle/>
          <a:p>
            <a:endParaRPr lang="en-US"/>
          </a:p>
        </p:txBody>
      </p:sp>
      <p:pic>
        <p:nvPicPr>
          <p:cNvPr id="5" name="Picture 4">
            <a:extLst>
              <a:ext uri="{FF2B5EF4-FFF2-40B4-BE49-F238E27FC236}">
                <a16:creationId xmlns="" xmlns:a16="http://schemas.microsoft.com/office/drawing/2014/main" id="{6E4EB5E8-3ABC-4CE2-DA21-D3F5948A73A0}"/>
              </a:ext>
            </a:extLst>
          </p:cNvPr>
          <p:cNvPicPr>
            <a:picLocks noChangeAspect="1"/>
          </p:cNvPicPr>
          <p:nvPr/>
        </p:nvPicPr>
        <p:blipFill>
          <a:blip r:embed="rId2"/>
          <a:stretch>
            <a:fillRect/>
          </a:stretch>
        </p:blipFill>
        <p:spPr>
          <a:xfrm>
            <a:off x="0" y="0"/>
            <a:ext cx="12192000" cy="6858000"/>
          </a:xfrm>
          <a:prstGeom prst="rect">
            <a:avLst/>
          </a:prstGeom>
          <a:solidFill>
            <a:srgbClr val="FF0000"/>
          </a:solidFill>
        </p:spPr>
      </p:pic>
      <p:sp>
        <p:nvSpPr>
          <p:cNvPr id="6" name="Isosceles Triangle 5">
            <a:extLst>
              <a:ext uri="{FF2B5EF4-FFF2-40B4-BE49-F238E27FC236}">
                <a16:creationId xmlns="" xmlns:a16="http://schemas.microsoft.com/office/drawing/2014/main" id="{EE77E3C7-E496-A4D7-1175-851CD40EC492}"/>
              </a:ext>
            </a:extLst>
          </p:cNvPr>
          <p:cNvSpPr/>
          <p:nvPr/>
        </p:nvSpPr>
        <p:spPr>
          <a:xfrm rot="2841480">
            <a:off x="457269" y="4597936"/>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 xmlns:a16="http://schemas.microsoft.com/office/drawing/2014/main" id="{18EE8AA3-A868-F197-362C-324DBF5046AD}"/>
              </a:ext>
            </a:extLst>
          </p:cNvPr>
          <p:cNvSpPr/>
          <p:nvPr/>
        </p:nvSpPr>
        <p:spPr>
          <a:xfrm rot="1748227">
            <a:off x="1588022" y="3059525"/>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 xmlns:a16="http://schemas.microsoft.com/office/drawing/2014/main" id="{12AC62B8-47D9-A8FC-D185-A2CE2369C29B}"/>
              </a:ext>
            </a:extLst>
          </p:cNvPr>
          <p:cNvSpPr/>
          <p:nvPr/>
        </p:nvSpPr>
        <p:spPr>
          <a:xfrm rot="4227528">
            <a:off x="2876763" y="1895290"/>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 xmlns:a16="http://schemas.microsoft.com/office/drawing/2014/main" id="{D60101A2-AC4B-EED6-9284-9B1CCB26AD93}"/>
              </a:ext>
            </a:extLst>
          </p:cNvPr>
          <p:cNvSpPr/>
          <p:nvPr/>
        </p:nvSpPr>
        <p:spPr>
          <a:xfrm rot="3263840">
            <a:off x="4004228" y="1047402"/>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 xmlns:a16="http://schemas.microsoft.com/office/drawing/2014/main" id="{E2936817-8064-C130-9634-57A14D8EF158}"/>
              </a:ext>
            </a:extLst>
          </p:cNvPr>
          <p:cNvSpPr/>
          <p:nvPr/>
        </p:nvSpPr>
        <p:spPr>
          <a:xfrm rot="4236994">
            <a:off x="4936384" y="359993"/>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 xmlns:a16="http://schemas.microsoft.com/office/drawing/2014/main" id="{E082E80D-2A3A-8F98-55C0-C6E6B89DDD31}"/>
              </a:ext>
            </a:extLst>
          </p:cNvPr>
          <p:cNvSpPr/>
          <p:nvPr/>
        </p:nvSpPr>
        <p:spPr>
          <a:xfrm rot="8829056">
            <a:off x="6685285" y="800143"/>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 xmlns:a16="http://schemas.microsoft.com/office/drawing/2014/main" id="{B6510A0F-01A2-57E5-DBA3-4DA5D03D7DE8}"/>
              </a:ext>
            </a:extLst>
          </p:cNvPr>
          <p:cNvSpPr/>
          <p:nvPr/>
        </p:nvSpPr>
        <p:spPr>
          <a:xfrm rot="7498089">
            <a:off x="7476875" y="1493654"/>
            <a:ext cx="125681" cy="213094"/>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 xmlns:a16="http://schemas.microsoft.com/office/drawing/2014/main" id="{3CBBB43C-312F-B35A-EBE8-A01D7AF2A7F7}"/>
              </a:ext>
            </a:extLst>
          </p:cNvPr>
          <p:cNvSpPr/>
          <p:nvPr/>
        </p:nvSpPr>
        <p:spPr>
          <a:xfrm rot="7072016">
            <a:off x="8178214" y="2131980"/>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 xmlns:a16="http://schemas.microsoft.com/office/drawing/2014/main" id="{CA6C08B4-B73A-B6F3-7717-2A4869E36F89}"/>
              </a:ext>
            </a:extLst>
          </p:cNvPr>
          <p:cNvSpPr/>
          <p:nvPr/>
        </p:nvSpPr>
        <p:spPr>
          <a:xfrm rot="7072016">
            <a:off x="9120727" y="3023641"/>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 xmlns:a16="http://schemas.microsoft.com/office/drawing/2014/main" id="{430DE96E-FA54-7313-43E2-AAEA1CD1B769}"/>
              </a:ext>
            </a:extLst>
          </p:cNvPr>
          <p:cNvSpPr/>
          <p:nvPr/>
        </p:nvSpPr>
        <p:spPr>
          <a:xfrm rot="6630540" flipH="1">
            <a:off x="9884440" y="3256713"/>
            <a:ext cx="141467" cy="211536"/>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 xmlns:a16="http://schemas.microsoft.com/office/drawing/2014/main" id="{0D8E4E41-0EA9-34F8-5063-497A237FFFA1}"/>
              </a:ext>
            </a:extLst>
          </p:cNvPr>
          <p:cNvSpPr/>
          <p:nvPr/>
        </p:nvSpPr>
        <p:spPr>
          <a:xfrm rot="6744940" flipH="1">
            <a:off x="10776981" y="3949061"/>
            <a:ext cx="141467" cy="211536"/>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 xmlns:a16="http://schemas.microsoft.com/office/drawing/2014/main" id="{C3AE3073-91AB-71A9-724A-5FFEBD5C21A5}"/>
              </a:ext>
            </a:extLst>
          </p:cNvPr>
          <p:cNvSpPr/>
          <p:nvPr/>
        </p:nvSpPr>
        <p:spPr>
          <a:xfrm rot="8645039" flipH="1">
            <a:off x="11480211" y="4379756"/>
            <a:ext cx="141467" cy="211536"/>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 xmlns:a16="http://schemas.microsoft.com/office/drawing/2014/main" id="{CC9D3BC5-69C9-A094-6B39-ECED808F9716}"/>
              </a:ext>
            </a:extLst>
          </p:cNvPr>
          <p:cNvSpPr/>
          <p:nvPr/>
        </p:nvSpPr>
        <p:spPr>
          <a:xfrm rot="9179309" flipH="1">
            <a:off x="11864269" y="4956004"/>
            <a:ext cx="141467" cy="211536"/>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AC1749F6-FB24-EBDC-BAB8-837076966206}"/>
              </a:ext>
            </a:extLst>
          </p:cNvPr>
          <p:cNvSpPr txBox="1"/>
          <p:nvPr/>
        </p:nvSpPr>
        <p:spPr>
          <a:xfrm>
            <a:off x="9503429" y="4160550"/>
            <a:ext cx="1214384" cy="369332"/>
          </a:xfrm>
          <a:prstGeom prst="rect">
            <a:avLst/>
          </a:prstGeom>
          <a:solidFill>
            <a:srgbClr val="4472C4"/>
          </a:solidFill>
        </p:spPr>
        <p:txBody>
          <a:bodyPr wrap="square" rtlCol="0">
            <a:spAutoFit/>
          </a:bodyPr>
          <a:lstStyle/>
          <a:p>
            <a:r>
              <a:rPr lang="en-US" dirty="0">
                <a:solidFill>
                  <a:schemeClr val="bg1"/>
                </a:solidFill>
              </a:rPr>
              <a:t>Hainesport</a:t>
            </a:r>
          </a:p>
        </p:txBody>
      </p:sp>
      <p:sp>
        <p:nvSpPr>
          <p:cNvPr id="21" name="TextBox 20">
            <a:extLst>
              <a:ext uri="{FF2B5EF4-FFF2-40B4-BE49-F238E27FC236}">
                <a16:creationId xmlns="" xmlns:a16="http://schemas.microsoft.com/office/drawing/2014/main" id="{4933C75A-30F9-C6CA-D1C1-2746158B16F7}"/>
              </a:ext>
            </a:extLst>
          </p:cNvPr>
          <p:cNvSpPr txBox="1"/>
          <p:nvPr/>
        </p:nvSpPr>
        <p:spPr>
          <a:xfrm>
            <a:off x="8975323" y="3406833"/>
            <a:ext cx="701195" cy="369332"/>
          </a:xfrm>
          <a:prstGeom prst="rect">
            <a:avLst/>
          </a:prstGeom>
          <a:solidFill>
            <a:srgbClr val="4472C4"/>
          </a:solidFill>
        </p:spPr>
        <p:txBody>
          <a:bodyPr wrap="square" rtlCol="0">
            <a:spAutoFit/>
          </a:bodyPr>
          <a:lstStyle/>
          <a:p>
            <a:r>
              <a:rPr lang="en-US" dirty="0">
                <a:solidFill>
                  <a:schemeClr val="bg1"/>
                </a:solidFill>
              </a:rPr>
              <a:t>Texas</a:t>
            </a:r>
          </a:p>
        </p:txBody>
      </p:sp>
      <p:pic>
        <p:nvPicPr>
          <p:cNvPr id="4" name="Content Placeholder 8" descr="A logo with a boat and text&#10;&#10;Description automatically generated">
            <a:extLst>
              <a:ext uri="{FF2B5EF4-FFF2-40B4-BE49-F238E27FC236}">
                <a16:creationId xmlns="" xmlns:a16="http://schemas.microsoft.com/office/drawing/2014/main" id="{1A48E7D5-379A-8C4F-3529-F74982B88E27}"/>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999405" y="5597237"/>
            <a:ext cx="1049189" cy="921326"/>
          </a:xfrm>
          <a:prstGeom prst="flowChartConnector">
            <a:avLst/>
          </a:prstGeom>
          <a:solidFill>
            <a:srgbClr val="006600"/>
          </a:solidFill>
        </p:spPr>
      </p:pic>
    </p:spTree>
    <p:extLst>
      <p:ext uri="{BB962C8B-B14F-4D97-AF65-F5344CB8AC3E}">
        <p14:creationId xmlns="" xmlns:p14="http://schemas.microsoft.com/office/powerpoint/2010/main" val="4201666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421D94-4D93-8566-AA53-A6A47B6D4A32}"/>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C1565BC5-47D1-0C45-7B25-31F1184370C2}"/>
              </a:ext>
            </a:extLst>
          </p:cNvPr>
          <p:cNvSpPr>
            <a:spLocks noGrp="1"/>
          </p:cNvSpPr>
          <p:nvPr>
            <p:ph idx="1"/>
          </p:nvPr>
        </p:nvSpPr>
        <p:spPr/>
        <p:txBody>
          <a:bodyPr/>
          <a:lstStyle/>
          <a:p>
            <a:endParaRPr lang="en-US"/>
          </a:p>
        </p:txBody>
      </p:sp>
      <p:pic>
        <p:nvPicPr>
          <p:cNvPr id="8" name="Picture 7">
            <a:extLst>
              <a:ext uri="{FF2B5EF4-FFF2-40B4-BE49-F238E27FC236}">
                <a16:creationId xmlns="" xmlns:a16="http://schemas.microsoft.com/office/drawing/2014/main" id="{0548A4F9-FA66-E60D-71C0-FF7F3C6FBEC4}"/>
              </a:ext>
            </a:extLst>
          </p:cNvPr>
          <p:cNvPicPr>
            <a:picLocks noChangeAspect="1"/>
          </p:cNvPicPr>
          <p:nvPr/>
        </p:nvPicPr>
        <p:blipFill>
          <a:blip r:embed="rId2"/>
          <a:stretch>
            <a:fillRect/>
          </a:stretch>
        </p:blipFill>
        <p:spPr>
          <a:xfrm>
            <a:off x="0" y="0"/>
            <a:ext cx="12192000" cy="6858000"/>
          </a:xfrm>
          <a:prstGeom prst="rect">
            <a:avLst/>
          </a:prstGeom>
        </p:spPr>
      </p:pic>
      <p:sp>
        <p:nvSpPr>
          <p:cNvPr id="9" name="Isosceles Triangle 8">
            <a:extLst>
              <a:ext uri="{FF2B5EF4-FFF2-40B4-BE49-F238E27FC236}">
                <a16:creationId xmlns="" xmlns:a16="http://schemas.microsoft.com/office/drawing/2014/main" id="{075B966C-3EAF-262A-9161-D89B12C8080C}"/>
              </a:ext>
            </a:extLst>
          </p:cNvPr>
          <p:cNvSpPr/>
          <p:nvPr/>
        </p:nvSpPr>
        <p:spPr>
          <a:xfrm rot="5400000">
            <a:off x="668812" y="1038041"/>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 xmlns:a16="http://schemas.microsoft.com/office/drawing/2014/main" id="{F04B6DEC-B420-755C-8037-7D61F4E84170}"/>
              </a:ext>
            </a:extLst>
          </p:cNvPr>
          <p:cNvSpPr/>
          <p:nvPr/>
        </p:nvSpPr>
        <p:spPr>
          <a:xfrm rot="5400000">
            <a:off x="2490216" y="1403506"/>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 xmlns:a16="http://schemas.microsoft.com/office/drawing/2014/main" id="{35B488F9-725D-5D63-1F14-AC73ACDB3803}"/>
              </a:ext>
            </a:extLst>
          </p:cNvPr>
          <p:cNvSpPr/>
          <p:nvPr/>
        </p:nvSpPr>
        <p:spPr>
          <a:xfrm rot="7122014">
            <a:off x="3795233" y="1558649"/>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 xmlns:a16="http://schemas.microsoft.com/office/drawing/2014/main" id="{3998C5F4-51BF-2117-187C-77F3DAC745E3}"/>
              </a:ext>
            </a:extLst>
          </p:cNvPr>
          <p:cNvSpPr/>
          <p:nvPr/>
        </p:nvSpPr>
        <p:spPr>
          <a:xfrm rot="5400000">
            <a:off x="4274624" y="1924659"/>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 xmlns:a16="http://schemas.microsoft.com/office/drawing/2014/main" id="{F33FFE6E-6F33-9FB9-F4B3-7D23EF362D1C}"/>
              </a:ext>
            </a:extLst>
          </p:cNvPr>
          <p:cNvSpPr/>
          <p:nvPr/>
        </p:nvSpPr>
        <p:spPr>
          <a:xfrm rot="5400000">
            <a:off x="4727389" y="2459949"/>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 xmlns:a16="http://schemas.microsoft.com/office/drawing/2014/main" id="{3DA4E3A0-E5AD-7579-786B-17C0F3153365}"/>
              </a:ext>
            </a:extLst>
          </p:cNvPr>
          <p:cNvSpPr/>
          <p:nvPr/>
        </p:nvSpPr>
        <p:spPr>
          <a:xfrm rot="5865651">
            <a:off x="5429214" y="2871430"/>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 xmlns:a16="http://schemas.microsoft.com/office/drawing/2014/main" id="{C65A66ED-A46D-E40F-2AFE-C42F333CC70E}"/>
              </a:ext>
            </a:extLst>
          </p:cNvPr>
          <p:cNvSpPr/>
          <p:nvPr/>
        </p:nvSpPr>
        <p:spPr>
          <a:xfrm rot="8483019">
            <a:off x="6033159" y="3035177"/>
            <a:ext cx="125681"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 xmlns:a16="http://schemas.microsoft.com/office/drawing/2014/main" id="{D0275EC8-BC82-E3B4-1194-58574DC8A6FE}"/>
              </a:ext>
            </a:extLst>
          </p:cNvPr>
          <p:cNvSpPr/>
          <p:nvPr/>
        </p:nvSpPr>
        <p:spPr>
          <a:xfrm rot="9780023" flipH="1">
            <a:off x="7455090" y="3461354"/>
            <a:ext cx="143685" cy="213094"/>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9" name="Isosceles Triangle 18">
            <a:extLst>
              <a:ext uri="{FF2B5EF4-FFF2-40B4-BE49-F238E27FC236}">
                <a16:creationId xmlns="" xmlns:a16="http://schemas.microsoft.com/office/drawing/2014/main" id="{29D3D5CC-E251-83E8-2CB5-AC98F6E73CBE}"/>
              </a:ext>
            </a:extLst>
          </p:cNvPr>
          <p:cNvSpPr/>
          <p:nvPr/>
        </p:nvSpPr>
        <p:spPr>
          <a:xfrm rot="11734287">
            <a:off x="7998435" y="4146041"/>
            <a:ext cx="136817"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 xmlns:a16="http://schemas.microsoft.com/office/drawing/2014/main" id="{493F24F6-360C-BA90-FE64-26E6B15E6E8D}"/>
              </a:ext>
            </a:extLst>
          </p:cNvPr>
          <p:cNvSpPr/>
          <p:nvPr/>
        </p:nvSpPr>
        <p:spPr>
          <a:xfrm rot="7251099">
            <a:off x="8861048" y="4644670"/>
            <a:ext cx="136817"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 xmlns:a16="http://schemas.microsoft.com/office/drawing/2014/main" id="{3C7BD35D-B457-AACE-9525-C7BB177E91E7}"/>
              </a:ext>
            </a:extLst>
          </p:cNvPr>
          <p:cNvSpPr/>
          <p:nvPr/>
        </p:nvSpPr>
        <p:spPr>
          <a:xfrm rot="10300897">
            <a:off x="9599374" y="5658203"/>
            <a:ext cx="136817" cy="21309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 xmlns:a16="http://schemas.microsoft.com/office/drawing/2014/main" id="{62889DD1-30B9-03F6-4035-F5BFCA3E8C4C}"/>
              </a:ext>
            </a:extLst>
          </p:cNvPr>
          <p:cNvSpPr/>
          <p:nvPr/>
        </p:nvSpPr>
        <p:spPr>
          <a:xfrm rot="4713305" flipV="1">
            <a:off x="10093450" y="6265389"/>
            <a:ext cx="216491" cy="348536"/>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 xmlns:a16="http://schemas.microsoft.com/office/drawing/2014/main" id="{FDC282F3-2CD4-09A7-CC31-EF23102F306F}"/>
              </a:ext>
            </a:extLst>
          </p:cNvPr>
          <p:cNvSpPr/>
          <p:nvPr/>
        </p:nvSpPr>
        <p:spPr>
          <a:xfrm rot="15758082" flipH="1">
            <a:off x="9859309" y="6125192"/>
            <a:ext cx="143685" cy="213094"/>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5" name="Isosceles Triangle 24">
            <a:extLst>
              <a:ext uri="{FF2B5EF4-FFF2-40B4-BE49-F238E27FC236}">
                <a16:creationId xmlns="" xmlns:a16="http://schemas.microsoft.com/office/drawing/2014/main" id="{809EBD78-D302-9CAB-422A-61241EEFF017}"/>
              </a:ext>
            </a:extLst>
          </p:cNvPr>
          <p:cNvSpPr/>
          <p:nvPr/>
        </p:nvSpPr>
        <p:spPr>
          <a:xfrm rot="14913015" flipH="1">
            <a:off x="6495629" y="3112999"/>
            <a:ext cx="143685" cy="213094"/>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7" name="Isosceles Triangle 26">
            <a:extLst>
              <a:ext uri="{FF2B5EF4-FFF2-40B4-BE49-F238E27FC236}">
                <a16:creationId xmlns="" xmlns:a16="http://schemas.microsoft.com/office/drawing/2014/main" id="{05D77C75-AAD2-89B0-3651-BAA38B01D1BC}"/>
              </a:ext>
            </a:extLst>
          </p:cNvPr>
          <p:cNvSpPr/>
          <p:nvPr/>
        </p:nvSpPr>
        <p:spPr>
          <a:xfrm rot="3343721" flipH="1">
            <a:off x="4444110" y="2221099"/>
            <a:ext cx="143685" cy="213094"/>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8" name="Isosceles Triangle 27">
            <a:extLst>
              <a:ext uri="{FF2B5EF4-FFF2-40B4-BE49-F238E27FC236}">
                <a16:creationId xmlns="" xmlns:a16="http://schemas.microsoft.com/office/drawing/2014/main" id="{D3C71ED6-A791-CE37-4A30-FF4254E95D0F}"/>
              </a:ext>
            </a:extLst>
          </p:cNvPr>
          <p:cNvSpPr/>
          <p:nvPr/>
        </p:nvSpPr>
        <p:spPr>
          <a:xfrm rot="16903861" flipH="1">
            <a:off x="1272535" y="1171276"/>
            <a:ext cx="143685" cy="213094"/>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9" name="Oval 28">
            <a:extLst>
              <a:ext uri="{FF2B5EF4-FFF2-40B4-BE49-F238E27FC236}">
                <a16:creationId xmlns="" xmlns:a16="http://schemas.microsoft.com/office/drawing/2014/main" id="{E43B0E9B-8F6A-CBB0-15DE-752C21A2F00D}"/>
              </a:ext>
            </a:extLst>
          </p:cNvPr>
          <p:cNvSpPr/>
          <p:nvPr/>
        </p:nvSpPr>
        <p:spPr>
          <a:xfrm>
            <a:off x="4230917" y="2327646"/>
            <a:ext cx="156531" cy="14905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BCFC8E6B-DBFD-BBD9-AF6B-3D3C107E0340}"/>
              </a:ext>
            </a:extLst>
          </p:cNvPr>
          <p:cNvSpPr/>
          <p:nvPr/>
        </p:nvSpPr>
        <p:spPr>
          <a:xfrm>
            <a:off x="6695301" y="3189666"/>
            <a:ext cx="156531" cy="14905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 xmlns:a16="http://schemas.microsoft.com/office/drawing/2014/main" id="{98100714-64B6-839F-85EF-90C6E3093172}"/>
              </a:ext>
            </a:extLst>
          </p:cNvPr>
          <p:cNvPicPr>
            <a:picLocks noChangeAspect="1"/>
          </p:cNvPicPr>
          <p:nvPr/>
        </p:nvPicPr>
        <p:blipFill>
          <a:blip r:embed="rId3"/>
          <a:stretch>
            <a:fillRect/>
          </a:stretch>
        </p:blipFill>
        <p:spPr>
          <a:xfrm>
            <a:off x="5200550" y="2975375"/>
            <a:ext cx="170703" cy="158510"/>
          </a:xfrm>
          <a:prstGeom prst="rect">
            <a:avLst/>
          </a:prstGeom>
        </p:spPr>
      </p:pic>
      <p:sp>
        <p:nvSpPr>
          <p:cNvPr id="32" name="Oval 31">
            <a:extLst>
              <a:ext uri="{FF2B5EF4-FFF2-40B4-BE49-F238E27FC236}">
                <a16:creationId xmlns="" xmlns:a16="http://schemas.microsoft.com/office/drawing/2014/main" id="{52EABFA2-2F0B-5B65-AE79-CFFCEADE2700}"/>
              </a:ext>
            </a:extLst>
          </p:cNvPr>
          <p:cNvSpPr/>
          <p:nvPr/>
        </p:nvSpPr>
        <p:spPr>
          <a:xfrm>
            <a:off x="2129788" y="1505082"/>
            <a:ext cx="156531" cy="14905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B0191179-CE27-753C-449F-2038278F4930}"/>
              </a:ext>
            </a:extLst>
          </p:cNvPr>
          <p:cNvSpPr/>
          <p:nvPr/>
        </p:nvSpPr>
        <p:spPr>
          <a:xfrm flipH="1" flipV="1">
            <a:off x="362028" y="1167998"/>
            <a:ext cx="156530" cy="1256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D61EB39C-17BE-7122-2593-D2D609F7E53D}"/>
              </a:ext>
            </a:extLst>
          </p:cNvPr>
          <p:cNvSpPr/>
          <p:nvPr/>
        </p:nvSpPr>
        <p:spPr>
          <a:xfrm>
            <a:off x="7815813" y="4187982"/>
            <a:ext cx="156531" cy="14905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6F3EF8F-08E0-D69D-C032-C3248B05429A}"/>
              </a:ext>
            </a:extLst>
          </p:cNvPr>
          <p:cNvSpPr/>
          <p:nvPr/>
        </p:nvSpPr>
        <p:spPr>
          <a:xfrm>
            <a:off x="10350251" y="6335485"/>
            <a:ext cx="246992" cy="24731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 xmlns:a16="http://schemas.microsoft.com/office/drawing/2014/main" id="{81F7C1F7-A3E1-50E9-490A-0BD445A200BA}"/>
              </a:ext>
            </a:extLst>
          </p:cNvPr>
          <p:cNvSpPr/>
          <p:nvPr/>
        </p:nvSpPr>
        <p:spPr>
          <a:xfrm>
            <a:off x="2449213" y="2073632"/>
            <a:ext cx="1690485" cy="6930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Stone Quarry </a:t>
            </a:r>
          </a:p>
        </p:txBody>
      </p:sp>
      <p:sp>
        <p:nvSpPr>
          <p:cNvPr id="38" name="Arrow: Right 37">
            <a:extLst>
              <a:ext uri="{FF2B5EF4-FFF2-40B4-BE49-F238E27FC236}">
                <a16:creationId xmlns="" xmlns:a16="http://schemas.microsoft.com/office/drawing/2014/main" id="{21471212-064D-A9E8-0A64-B84AADC5C7E8}"/>
              </a:ext>
            </a:extLst>
          </p:cNvPr>
          <p:cNvSpPr/>
          <p:nvPr/>
        </p:nvSpPr>
        <p:spPr>
          <a:xfrm rot="19846164">
            <a:off x="4374903" y="3042671"/>
            <a:ext cx="813925" cy="6930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Flo’s</a:t>
            </a:r>
          </a:p>
        </p:txBody>
      </p:sp>
      <p:sp>
        <p:nvSpPr>
          <p:cNvPr id="39" name="Arrow: Right 38">
            <a:extLst>
              <a:ext uri="{FF2B5EF4-FFF2-40B4-BE49-F238E27FC236}">
                <a16:creationId xmlns="" xmlns:a16="http://schemas.microsoft.com/office/drawing/2014/main" id="{53EB9817-4E69-C118-313F-4191E0C95463}"/>
              </a:ext>
            </a:extLst>
          </p:cNvPr>
          <p:cNvSpPr/>
          <p:nvPr/>
        </p:nvSpPr>
        <p:spPr>
          <a:xfrm rot="20964536">
            <a:off x="6303465" y="4129203"/>
            <a:ext cx="1456087" cy="6930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Creek Turn</a:t>
            </a:r>
          </a:p>
        </p:txBody>
      </p:sp>
      <p:sp>
        <p:nvSpPr>
          <p:cNvPr id="41" name="Arrow: Left 40">
            <a:extLst>
              <a:ext uri="{FF2B5EF4-FFF2-40B4-BE49-F238E27FC236}">
                <a16:creationId xmlns="" xmlns:a16="http://schemas.microsoft.com/office/drawing/2014/main" id="{68C15F8F-2BB3-D967-C2B6-D270E896FD71}"/>
              </a:ext>
            </a:extLst>
          </p:cNvPr>
          <p:cNvSpPr/>
          <p:nvPr/>
        </p:nvSpPr>
        <p:spPr>
          <a:xfrm>
            <a:off x="10706470" y="6187953"/>
            <a:ext cx="1154097" cy="54135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Atsion</a:t>
            </a:r>
            <a:endParaRPr lang="en-US" dirty="0"/>
          </a:p>
        </p:txBody>
      </p:sp>
      <p:sp>
        <p:nvSpPr>
          <p:cNvPr id="42" name="Oval 41">
            <a:extLst>
              <a:ext uri="{FF2B5EF4-FFF2-40B4-BE49-F238E27FC236}">
                <a16:creationId xmlns="" xmlns:a16="http://schemas.microsoft.com/office/drawing/2014/main" id="{4985137C-AF1B-F701-11AA-B9632881809C}"/>
              </a:ext>
            </a:extLst>
          </p:cNvPr>
          <p:cNvSpPr/>
          <p:nvPr/>
        </p:nvSpPr>
        <p:spPr>
          <a:xfrm>
            <a:off x="7375531" y="3314667"/>
            <a:ext cx="156531" cy="14905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Left 42">
            <a:extLst>
              <a:ext uri="{FF2B5EF4-FFF2-40B4-BE49-F238E27FC236}">
                <a16:creationId xmlns="" xmlns:a16="http://schemas.microsoft.com/office/drawing/2014/main" id="{09EEFB3D-51A7-6053-0A72-A66A6131FF0C}"/>
              </a:ext>
            </a:extLst>
          </p:cNvPr>
          <p:cNvSpPr/>
          <p:nvPr/>
        </p:nvSpPr>
        <p:spPr>
          <a:xfrm rot="19877064">
            <a:off x="6868810" y="2592016"/>
            <a:ext cx="1154097" cy="54135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Foundry</a:t>
            </a:r>
          </a:p>
        </p:txBody>
      </p:sp>
      <p:sp>
        <p:nvSpPr>
          <p:cNvPr id="44" name="Arrow: Left 43">
            <a:extLst>
              <a:ext uri="{FF2B5EF4-FFF2-40B4-BE49-F238E27FC236}">
                <a16:creationId xmlns="" xmlns:a16="http://schemas.microsoft.com/office/drawing/2014/main" id="{95F18B72-5232-E149-168F-AF114C216837}"/>
              </a:ext>
            </a:extLst>
          </p:cNvPr>
          <p:cNvSpPr/>
          <p:nvPr/>
        </p:nvSpPr>
        <p:spPr>
          <a:xfrm rot="20996849">
            <a:off x="7678334" y="3082812"/>
            <a:ext cx="1154097" cy="54135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Haines</a:t>
            </a:r>
          </a:p>
        </p:txBody>
      </p:sp>
      <p:sp>
        <p:nvSpPr>
          <p:cNvPr id="45" name="Oval 44">
            <a:extLst>
              <a:ext uri="{FF2B5EF4-FFF2-40B4-BE49-F238E27FC236}">
                <a16:creationId xmlns="" xmlns:a16="http://schemas.microsoft.com/office/drawing/2014/main" id="{F565CDE2-28F5-4C09-2C4A-53802CF68A43}"/>
              </a:ext>
            </a:extLst>
          </p:cNvPr>
          <p:cNvSpPr/>
          <p:nvPr/>
        </p:nvSpPr>
        <p:spPr>
          <a:xfrm flipH="1" flipV="1">
            <a:off x="9958925" y="1167998"/>
            <a:ext cx="156530" cy="1256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1BCFD73F-3753-2C34-8B1A-03FD326DD804}"/>
              </a:ext>
            </a:extLst>
          </p:cNvPr>
          <p:cNvSpPr/>
          <p:nvPr/>
        </p:nvSpPr>
        <p:spPr>
          <a:xfrm flipH="1" flipV="1">
            <a:off x="3565463" y="1122977"/>
            <a:ext cx="156530" cy="1256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727D29B2-F9C1-E9ED-8082-089226AABBB5}"/>
              </a:ext>
            </a:extLst>
          </p:cNvPr>
          <p:cNvSpPr/>
          <p:nvPr/>
        </p:nvSpPr>
        <p:spPr>
          <a:xfrm flipH="1" flipV="1">
            <a:off x="5335524" y="904891"/>
            <a:ext cx="156530" cy="1256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9CD96616-13D9-A1D6-094F-32504693A4E1}"/>
              </a:ext>
            </a:extLst>
          </p:cNvPr>
          <p:cNvSpPr txBox="1"/>
          <p:nvPr/>
        </p:nvSpPr>
        <p:spPr>
          <a:xfrm>
            <a:off x="2959353" y="571083"/>
            <a:ext cx="762640" cy="369332"/>
          </a:xfrm>
          <a:prstGeom prst="rect">
            <a:avLst/>
          </a:prstGeom>
          <a:solidFill>
            <a:srgbClr val="4472C4"/>
          </a:solidFill>
        </p:spPr>
        <p:txBody>
          <a:bodyPr wrap="square" rtlCol="0">
            <a:spAutoFit/>
          </a:bodyPr>
          <a:lstStyle/>
          <a:p>
            <a:r>
              <a:rPr lang="en-US" dirty="0">
                <a:solidFill>
                  <a:schemeClr val="bg1"/>
                </a:solidFill>
              </a:rPr>
              <a:t>Leeds</a:t>
            </a:r>
          </a:p>
        </p:txBody>
      </p:sp>
      <p:sp>
        <p:nvSpPr>
          <p:cNvPr id="49" name="TextBox 48">
            <a:extLst>
              <a:ext uri="{FF2B5EF4-FFF2-40B4-BE49-F238E27FC236}">
                <a16:creationId xmlns="" xmlns:a16="http://schemas.microsoft.com/office/drawing/2014/main" id="{0D8D824E-4B09-A67E-07B2-579491F9E29C}"/>
              </a:ext>
            </a:extLst>
          </p:cNvPr>
          <p:cNvSpPr txBox="1"/>
          <p:nvPr/>
        </p:nvSpPr>
        <p:spPr>
          <a:xfrm>
            <a:off x="4610998" y="429954"/>
            <a:ext cx="995114" cy="369332"/>
          </a:xfrm>
          <a:prstGeom prst="rect">
            <a:avLst/>
          </a:prstGeom>
          <a:solidFill>
            <a:srgbClr val="4472C4"/>
          </a:solidFill>
        </p:spPr>
        <p:txBody>
          <a:bodyPr wrap="square" rtlCol="0">
            <a:spAutoFit/>
          </a:bodyPr>
          <a:lstStyle/>
          <a:p>
            <a:r>
              <a:rPr lang="en-US" dirty="0" err="1">
                <a:solidFill>
                  <a:schemeClr val="bg1"/>
                </a:solidFill>
              </a:rPr>
              <a:t>Melpine</a:t>
            </a:r>
            <a:endParaRPr lang="en-US" dirty="0">
              <a:solidFill>
                <a:schemeClr val="bg1"/>
              </a:solidFill>
            </a:endParaRPr>
          </a:p>
        </p:txBody>
      </p:sp>
      <p:sp>
        <p:nvSpPr>
          <p:cNvPr id="50" name="Oval 49">
            <a:extLst>
              <a:ext uri="{FF2B5EF4-FFF2-40B4-BE49-F238E27FC236}">
                <a16:creationId xmlns="" xmlns:a16="http://schemas.microsoft.com/office/drawing/2014/main" id="{57820B10-4076-3F7D-4570-2736D89B4350}"/>
              </a:ext>
            </a:extLst>
          </p:cNvPr>
          <p:cNvSpPr/>
          <p:nvPr/>
        </p:nvSpPr>
        <p:spPr>
          <a:xfrm flipH="1" flipV="1">
            <a:off x="5671983" y="1277823"/>
            <a:ext cx="156530" cy="1256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 xmlns:a16="http://schemas.microsoft.com/office/drawing/2014/main" id="{1982BE4F-DD82-E362-1C45-F8A30FDF6879}"/>
              </a:ext>
            </a:extLst>
          </p:cNvPr>
          <p:cNvSpPr txBox="1"/>
          <p:nvPr/>
        </p:nvSpPr>
        <p:spPr>
          <a:xfrm>
            <a:off x="9454132" y="638104"/>
            <a:ext cx="1298608" cy="369332"/>
          </a:xfrm>
          <a:prstGeom prst="rect">
            <a:avLst/>
          </a:prstGeom>
          <a:solidFill>
            <a:srgbClr val="4472C4"/>
          </a:solidFill>
        </p:spPr>
        <p:txBody>
          <a:bodyPr wrap="square" rtlCol="0">
            <a:spAutoFit/>
          </a:bodyPr>
          <a:lstStyle/>
          <a:p>
            <a:r>
              <a:rPr lang="en-US" dirty="0">
                <a:solidFill>
                  <a:schemeClr val="bg1"/>
                </a:solidFill>
              </a:rPr>
              <a:t>Timbuctoo</a:t>
            </a:r>
          </a:p>
        </p:txBody>
      </p:sp>
      <p:sp>
        <p:nvSpPr>
          <p:cNvPr id="52" name="Oval 51">
            <a:extLst>
              <a:ext uri="{FF2B5EF4-FFF2-40B4-BE49-F238E27FC236}">
                <a16:creationId xmlns="" xmlns:a16="http://schemas.microsoft.com/office/drawing/2014/main" id="{31D80A3B-9C2B-85BD-AAC5-4975A333D38D}"/>
              </a:ext>
            </a:extLst>
          </p:cNvPr>
          <p:cNvSpPr/>
          <p:nvPr/>
        </p:nvSpPr>
        <p:spPr>
          <a:xfrm flipH="1" flipV="1">
            <a:off x="7924785" y="1430938"/>
            <a:ext cx="156530" cy="1256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B26D14E1-2574-CA4C-5134-062D44AE70D2}"/>
              </a:ext>
            </a:extLst>
          </p:cNvPr>
          <p:cNvSpPr/>
          <p:nvPr/>
        </p:nvSpPr>
        <p:spPr>
          <a:xfrm flipH="1" flipV="1">
            <a:off x="8619068" y="1248659"/>
            <a:ext cx="156530" cy="1256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 xmlns:a16="http://schemas.microsoft.com/office/drawing/2014/main" id="{D6E5690E-D0A7-0D24-9277-9618D3F7C499}"/>
              </a:ext>
            </a:extLst>
          </p:cNvPr>
          <p:cNvSpPr/>
          <p:nvPr/>
        </p:nvSpPr>
        <p:spPr>
          <a:xfrm rot="20964536">
            <a:off x="1132262" y="1518760"/>
            <a:ext cx="920219" cy="4354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Texas</a:t>
            </a:r>
          </a:p>
        </p:txBody>
      </p:sp>
      <p:pic>
        <p:nvPicPr>
          <p:cNvPr id="4" name="Content Placeholder 8" descr="A logo with a boat and text&#10;&#10;Description automatically generated">
            <a:extLst>
              <a:ext uri="{FF2B5EF4-FFF2-40B4-BE49-F238E27FC236}">
                <a16:creationId xmlns="" xmlns:a16="http://schemas.microsoft.com/office/drawing/2014/main" id="{168FF076-5F8E-D1F4-54DE-0DF7C2CFE86F}"/>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454156" y="5545854"/>
            <a:ext cx="1049189" cy="921326"/>
          </a:xfrm>
          <a:prstGeom prst="flowChartConnector">
            <a:avLst/>
          </a:prstGeom>
          <a:solidFill>
            <a:srgbClr val="006600"/>
          </a:solidFill>
        </p:spPr>
      </p:pic>
    </p:spTree>
    <p:extLst>
      <p:ext uri="{BB962C8B-B14F-4D97-AF65-F5344CB8AC3E}">
        <p14:creationId xmlns="" xmlns:p14="http://schemas.microsoft.com/office/powerpoint/2010/main" val="4147411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455C9B-8976-E626-3D2A-C82DE444184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4C6E63BC-32A5-6313-7F72-3A7F53519B8B}"/>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7999"/>
          </a:xfrm>
        </p:spPr>
      </p:pic>
      <p:pic>
        <p:nvPicPr>
          <p:cNvPr id="3" name="Content Placeholder 8" descr="A logo with a boat and text&#10;&#10;Description automatically generated">
            <a:extLst>
              <a:ext uri="{FF2B5EF4-FFF2-40B4-BE49-F238E27FC236}">
                <a16:creationId xmlns="" xmlns:a16="http://schemas.microsoft.com/office/drawing/2014/main" id="{2F9C0E9C-D1FB-475B-CED3-A5BF332A20E8}"/>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479903" y="5689955"/>
            <a:ext cx="1049189" cy="921326"/>
          </a:xfrm>
          <a:prstGeom prst="flowChartConnector">
            <a:avLst/>
          </a:prstGeom>
          <a:solidFill>
            <a:srgbClr val="006600"/>
          </a:solidFill>
        </p:spPr>
      </p:pic>
    </p:spTree>
    <p:extLst>
      <p:ext uri="{BB962C8B-B14F-4D97-AF65-F5344CB8AC3E}">
        <p14:creationId xmlns="" xmlns:p14="http://schemas.microsoft.com/office/powerpoint/2010/main" val="3638011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Documents and Settings\Jia\Desktop\928\100_015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0" y="5388570"/>
            <a:ext cx="12192000" cy="923330"/>
          </a:xfrm>
          <a:prstGeom prst="rect">
            <a:avLst/>
          </a:prstGeom>
        </p:spPr>
        <p:txBody>
          <a:bodyPr wrap="square">
            <a:spAutoFit/>
          </a:bodyPr>
          <a:lstStyle/>
          <a:p>
            <a:pPr algn="ctr">
              <a:lnSpc>
                <a:spcPct val="150000"/>
              </a:lnSpc>
            </a:pPr>
            <a:r>
              <a:rPr lang="en-US" sz="2400" b="1" dirty="0">
                <a:solidFill>
                  <a:schemeClr val="bg1"/>
                </a:solidFill>
              </a:rPr>
              <a:t>Timbuctoo</a:t>
            </a:r>
          </a:p>
          <a:p>
            <a:pPr algn="ctr">
              <a:lnSpc>
                <a:spcPct val="150000"/>
              </a:lnSpc>
            </a:pPr>
            <a:r>
              <a:rPr lang="en-US" sz="1200" b="1" dirty="0">
                <a:solidFill>
                  <a:schemeClr val="bg1"/>
                </a:solidFill>
              </a:rPr>
              <a:t>. </a:t>
            </a:r>
          </a:p>
        </p:txBody>
      </p:sp>
      <p:pic>
        <p:nvPicPr>
          <p:cNvPr id="5" name="Picture 4">
            <a:extLst>
              <a:ext uri="{FF2B5EF4-FFF2-40B4-BE49-F238E27FC236}">
                <a16:creationId xmlns="" xmlns:a16="http://schemas.microsoft.com/office/drawing/2014/main" id="{444EECA8-CB04-AA82-8D37-25B432FD17D8}"/>
              </a:ext>
            </a:extLst>
          </p:cNvPr>
          <p:cNvPicPr>
            <a:picLocks noChangeAspect="1"/>
          </p:cNvPicPr>
          <p:nvPr/>
        </p:nvPicPr>
        <p:blipFill>
          <a:blip r:embed="rId4"/>
          <a:stretch>
            <a:fillRect/>
          </a:stretch>
        </p:blipFill>
        <p:spPr>
          <a:xfrm>
            <a:off x="5855357" y="5980931"/>
            <a:ext cx="664487" cy="687401"/>
          </a:xfrm>
          <a:prstGeom prst="rect">
            <a:avLst/>
          </a:prstGeom>
        </p:spPr>
      </p:pic>
      <p:pic>
        <p:nvPicPr>
          <p:cNvPr id="4" name="Content Placeholder 8" descr="A logo with a boat and text&#10;&#10;Description automatically generated">
            <a:extLst>
              <a:ext uri="{FF2B5EF4-FFF2-40B4-BE49-F238E27FC236}">
                <a16:creationId xmlns="" xmlns:a16="http://schemas.microsoft.com/office/drawing/2014/main" id="{FD1D4F5F-EDDB-E26F-1476-454EA3E39F2C}"/>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791189" y="5968199"/>
            <a:ext cx="782801" cy="687402"/>
          </a:xfrm>
          <a:prstGeom prst="flowChartConnector">
            <a:avLst/>
          </a:prstGeom>
          <a:solidFill>
            <a:srgbClr val="006600"/>
          </a:solidFill>
        </p:spPr>
      </p:pic>
    </p:spTree>
    <p:extLst>
      <p:ext uri="{BB962C8B-B14F-4D97-AF65-F5344CB8AC3E}">
        <p14:creationId xmlns="" xmlns:p14="http://schemas.microsoft.com/office/powerpoint/2010/main" val="2348030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01A4D582-ACAA-78B7-EFA1-5A641DE7FA96}"/>
              </a:ext>
            </a:extLst>
          </p:cNvPr>
          <p:cNvGraphicFramePr>
            <a:graphicFrameLocks/>
          </p:cNvGraphicFramePr>
          <p:nvPr>
            <p:extLst>
              <p:ext uri="{D42A27DB-BD31-4B8C-83A1-F6EECF244321}">
                <p14:modId xmlns="" xmlns:p14="http://schemas.microsoft.com/office/powerpoint/2010/main" val="197054789"/>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pic>
        <p:nvPicPr>
          <p:cNvPr id="2" name="Content Placeholder 8" descr="A logo with a boat and text&#10;&#10;Description automatically generated">
            <a:extLst>
              <a:ext uri="{FF2B5EF4-FFF2-40B4-BE49-F238E27FC236}">
                <a16:creationId xmlns="" xmlns:a16="http://schemas.microsoft.com/office/drawing/2014/main" id="{272FF615-4269-D000-D372-5A2528838189}"/>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520998" y="6026308"/>
            <a:ext cx="788757" cy="692632"/>
          </a:xfrm>
          <a:prstGeom prst="flowChartConnector">
            <a:avLst/>
          </a:prstGeom>
          <a:solidFill>
            <a:srgbClr val="006600"/>
          </a:solidFill>
        </p:spPr>
      </p:pic>
    </p:spTree>
    <p:extLst>
      <p:ext uri="{BB962C8B-B14F-4D97-AF65-F5344CB8AC3E}">
        <p14:creationId xmlns="" xmlns:p14="http://schemas.microsoft.com/office/powerpoint/2010/main" val="4054082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927548-C29E-A870-4BBE-081ABF6B1222}"/>
              </a:ext>
            </a:extLst>
          </p:cNvPr>
          <p:cNvSpPr>
            <a:spLocks noGrp="1"/>
          </p:cNvSpPr>
          <p:nvPr>
            <p:ph type="title"/>
          </p:nvPr>
        </p:nvSpPr>
        <p:spPr/>
        <p:txBody>
          <a:bodyPr/>
          <a:lstStyle/>
          <a:p>
            <a:endParaRPr lang="en-US" dirty="0"/>
          </a:p>
        </p:txBody>
      </p:sp>
      <p:pic>
        <p:nvPicPr>
          <p:cNvPr id="10" name="Content Placeholder 9" descr="A map of a city&#10;&#10;Description automatically generated">
            <a:extLst>
              <a:ext uri="{FF2B5EF4-FFF2-40B4-BE49-F238E27FC236}">
                <a16:creationId xmlns="" xmlns:a16="http://schemas.microsoft.com/office/drawing/2014/main" id="{CFDBADEF-E749-3C5D-C6FD-B6A4165512CE}"/>
              </a:ext>
            </a:extLst>
          </p:cNvPr>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195108" y="1825625"/>
            <a:ext cx="5801784" cy="4351338"/>
          </a:xfrm>
        </p:spPr>
      </p:pic>
      <p:pic>
        <p:nvPicPr>
          <p:cNvPr id="4" name="Picture 3" descr="A close-up of a fish&#10;&#10;Description automatically generated">
            <a:extLst>
              <a:ext uri="{FF2B5EF4-FFF2-40B4-BE49-F238E27FC236}">
                <a16:creationId xmlns="" xmlns:a16="http://schemas.microsoft.com/office/drawing/2014/main" id="{E6668883-223E-680C-E88C-5C857240E8F5}"/>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3CEE0287-695B-C3BE-8ECB-B6F5BC1BA402}"/>
              </a:ext>
            </a:extLst>
          </p:cNvPr>
          <p:cNvSpPr txBox="1"/>
          <p:nvPr/>
        </p:nvSpPr>
        <p:spPr>
          <a:xfrm>
            <a:off x="9362661" y="5966791"/>
            <a:ext cx="1848678" cy="369332"/>
          </a:xfrm>
          <a:prstGeom prst="rect">
            <a:avLst/>
          </a:prstGeom>
          <a:solidFill>
            <a:schemeClr val="tx1"/>
          </a:solidFill>
        </p:spPr>
        <p:txBody>
          <a:bodyPr wrap="square" rtlCol="0">
            <a:spAutoFit/>
          </a:bodyPr>
          <a:lstStyle/>
          <a:p>
            <a:pPr algn="ctr"/>
            <a:r>
              <a:rPr lang="en-US" dirty="0">
                <a:solidFill>
                  <a:schemeClr val="bg1"/>
                </a:solidFill>
              </a:rPr>
              <a:t>April 2023 </a:t>
            </a:r>
          </a:p>
        </p:txBody>
      </p:sp>
      <p:sp>
        <p:nvSpPr>
          <p:cNvPr id="6" name="TextBox 5">
            <a:extLst>
              <a:ext uri="{FF2B5EF4-FFF2-40B4-BE49-F238E27FC236}">
                <a16:creationId xmlns="" xmlns:a16="http://schemas.microsoft.com/office/drawing/2014/main" id="{6537A8A4-C59C-813E-872F-74652FE7D1C1}"/>
              </a:ext>
            </a:extLst>
          </p:cNvPr>
          <p:cNvSpPr txBox="1"/>
          <p:nvPr/>
        </p:nvSpPr>
        <p:spPr>
          <a:xfrm>
            <a:off x="725557" y="6060344"/>
            <a:ext cx="4482548" cy="646331"/>
          </a:xfrm>
          <a:prstGeom prst="rect">
            <a:avLst/>
          </a:prstGeom>
          <a:noFill/>
        </p:spPr>
        <p:txBody>
          <a:bodyPr wrap="square" rtlCol="0">
            <a:spAutoFit/>
          </a:bodyPr>
          <a:lstStyle/>
          <a:p>
            <a:pPr algn="ctr"/>
            <a:r>
              <a:rPr lang="en-US" b="1" dirty="0">
                <a:solidFill>
                  <a:srgbClr val="FFFF00"/>
                </a:solidFill>
              </a:rPr>
              <a:t>Atlantic Ocean, Delaware Bay, Delaware River Estuary, Rancocas Creek</a:t>
            </a:r>
          </a:p>
        </p:txBody>
      </p:sp>
      <p:pic>
        <p:nvPicPr>
          <p:cNvPr id="12" name="Picture 11" descr="A map of a city&#10;&#10;Description automatically generated">
            <a:extLst>
              <a:ext uri="{FF2B5EF4-FFF2-40B4-BE49-F238E27FC236}">
                <a16:creationId xmlns="" xmlns:a16="http://schemas.microsoft.com/office/drawing/2014/main" id="{1B497ABB-88C8-B4B1-FC68-6C0BA7DAE0E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94216" y="1758639"/>
            <a:ext cx="5465316" cy="4284352"/>
          </a:xfrm>
          <a:prstGeom prst="rect">
            <a:avLst/>
          </a:prstGeom>
        </p:spPr>
      </p:pic>
      <p:pic>
        <p:nvPicPr>
          <p:cNvPr id="14" name="Picture 13" descr="A person holding a fish&#10;&#10;Description automatically generated">
            <a:extLst>
              <a:ext uri="{FF2B5EF4-FFF2-40B4-BE49-F238E27FC236}">
                <a16:creationId xmlns="" xmlns:a16="http://schemas.microsoft.com/office/drawing/2014/main" id="{C44302A1-2D2C-7CD6-81ED-5C968C54644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538848" y="1732409"/>
            <a:ext cx="2514900" cy="4351338"/>
          </a:xfrm>
          <a:prstGeom prst="ellipse">
            <a:avLst/>
          </a:prstGeom>
        </p:spPr>
      </p:pic>
      <p:pic>
        <p:nvPicPr>
          <p:cNvPr id="3" name="Content Placeholder 8" descr="A logo with a boat and text&#10;&#10;Description automatically generated">
            <a:extLst>
              <a:ext uri="{FF2B5EF4-FFF2-40B4-BE49-F238E27FC236}">
                <a16:creationId xmlns="" xmlns:a16="http://schemas.microsoft.com/office/drawing/2014/main" id="{1B9EA859-45B2-F397-70F8-1C410E541261}"/>
              </a:ext>
            </a:extLst>
          </p:cNvPr>
          <p:cNvPicPr>
            <a:picLocks noChangeAspect="1"/>
          </p:cNvPicPr>
          <p:nvPr/>
        </p:nvPicPr>
        <p:blipFill rotWithShape="1">
          <a:blip r:embed="rId7" cstate="print">
            <a:alphaModFix/>
            <a:extLst>
              <a:ext uri="{BEBA8EAE-BF5A-486C-A8C5-ECC9F3942E4B}">
                <a14:imgProps xmlns="" xmlns:a14="http://schemas.microsoft.com/office/drawing/2010/main">
                  <a14:imgLayer r:embed="rId8">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6271303" y="5610225"/>
            <a:ext cx="1049189" cy="921326"/>
          </a:xfrm>
          <a:prstGeom prst="flowChartConnector">
            <a:avLst/>
          </a:prstGeom>
          <a:solidFill>
            <a:srgbClr val="006600"/>
          </a:solidFill>
        </p:spPr>
      </p:pic>
    </p:spTree>
    <p:extLst>
      <p:ext uri="{BB962C8B-B14F-4D97-AF65-F5344CB8AC3E}">
        <p14:creationId xmlns="" xmlns:p14="http://schemas.microsoft.com/office/powerpoint/2010/main" val="2030646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F:\Screenshot 2024-06-09 at 23-15-19 Marine review v.57 1927.png"/>
          <p:cNvPicPr>
            <a:picLocks noChangeAspect="1" noChangeArrowheads="1"/>
          </p:cNvPicPr>
          <p:nvPr/>
        </p:nvPicPr>
        <p:blipFill>
          <a:blip r:embed="rId2"/>
          <a:srcRect/>
          <a:stretch>
            <a:fillRect/>
          </a:stretch>
        </p:blipFill>
        <p:spPr bwMode="auto">
          <a:xfrm>
            <a:off x="0" y="0"/>
            <a:ext cx="12192000" cy="6922346"/>
          </a:xfrm>
          <a:prstGeom prst="rect">
            <a:avLst/>
          </a:prstGeom>
          <a:noFill/>
        </p:spPr>
      </p:pic>
      <p:sp>
        <p:nvSpPr>
          <p:cNvPr id="5" name="TextBox 4"/>
          <p:cNvSpPr txBox="1"/>
          <p:nvPr/>
        </p:nvSpPr>
        <p:spPr>
          <a:xfrm>
            <a:off x="6781800" y="5994400"/>
            <a:ext cx="5410200" cy="830997"/>
          </a:xfrm>
          <a:prstGeom prst="rect">
            <a:avLst/>
          </a:prstGeom>
          <a:noFill/>
        </p:spPr>
        <p:txBody>
          <a:bodyPr wrap="square" rtlCol="0">
            <a:spAutoFit/>
          </a:bodyPr>
          <a:lstStyle/>
          <a:p>
            <a:pPr algn="ctr"/>
            <a:r>
              <a:rPr lang="en-US" sz="2400" b="1" dirty="0" smtClean="0"/>
              <a:t>Hainesport Transport and Mining Company   1927</a:t>
            </a:r>
            <a:endParaRPr lang="en-US" sz="2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FC15A97F-1AB2-15FB-8211-B3B7812D7F64}"/>
              </a:ext>
            </a:extLst>
          </p:cNvPr>
          <p:cNvGraphicFramePr>
            <a:graphicFrameLocks/>
          </p:cNvGraphicFramePr>
          <p:nvPr>
            <p:extLst>
              <p:ext uri="{D42A27DB-BD31-4B8C-83A1-F6EECF244321}">
                <p14:modId xmlns="" xmlns:p14="http://schemas.microsoft.com/office/powerpoint/2010/main" val="3818157945"/>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 xmlns:a16="http://schemas.microsoft.com/office/drawing/2014/main" id="{8F673264-D189-DDAA-89AD-16E67319A703}"/>
              </a:ext>
            </a:extLst>
          </p:cNvPr>
          <p:cNvSpPr txBox="1"/>
          <p:nvPr/>
        </p:nvSpPr>
        <p:spPr>
          <a:xfrm>
            <a:off x="1591293" y="6305797"/>
            <a:ext cx="10462162" cy="261257"/>
          </a:xfrm>
          <a:prstGeom prst="rect">
            <a:avLst/>
          </a:prstGeom>
          <a:solidFill>
            <a:srgbClr val="FFE699"/>
          </a:solidFill>
        </p:spPr>
        <p:txBody>
          <a:bodyPr wrap="square" rtlCol="0">
            <a:spAutoFit/>
          </a:bodyPr>
          <a:lstStyle/>
          <a:p>
            <a:endParaRPr lang="en-US" sz="800" dirty="0"/>
          </a:p>
        </p:txBody>
      </p:sp>
      <p:pic>
        <p:nvPicPr>
          <p:cNvPr id="5" name="Content Placeholder 8" descr="A logo with a boat and text&#10;&#10;Description automatically generated">
            <a:extLst>
              <a:ext uri="{FF2B5EF4-FFF2-40B4-BE49-F238E27FC236}">
                <a16:creationId xmlns="" xmlns:a16="http://schemas.microsoft.com/office/drawing/2014/main" id="{6D46F350-361F-5144-0ADA-A47BACB3178A}"/>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9924869" y="5554188"/>
            <a:ext cx="1049189" cy="921326"/>
          </a:xfrm>
          <a:prstGeom prst="flowChartConnector">
            <a:avLst/>
          </a:prstGeom>
          <a:solidFill>
            <a:srgbClr val="006600"/>
          </a:solidFill>
        </p:spPr>
      </p:pic>
      <p:sp>
        <p:nvSpPr>
          <p:cNvPr id="6" name="TextBox 5">
            <a:extLst>
              <a:ext uri="{FF2B5EF4-FFF2-40B4-BE49-F238E27FC236}">
                <a16:creationId xmlns="" xmlns:a16="http://schemas.microsoft.com/office/drawing/2014/main" id="{29E11D73-8E3F-FAA9-68C1-F867038E4C1C}"/>
              </a:ext>
            </a:extLst>
          </p:cNvPr>
          <p:cNvSpPr txBox="1"/>
          <p:nvPr/>
        </p:nvSpPr>
        <p:spPr>
          <a:xfrm>
            <a:off x="9924869" y="3429000"/>
            <a:ext cx="714498" cy="400110"/>
          </a:xfrm>
          <a:prstGeom prst="rect">
            <a:avLst/>
          </a:prstGeom>
          <a:solidFill>
            <a:srgbClr val="FFE699"/>
          </a:solidFill>
        </p:spPr>
        <p:txBody>
          <a:bodyPr wrap="square" rtlCol="0">
            <a:spAutoFit/>
          </a:bodyPr>
          <a:lstStyle/>
          <a:p>
            <a:pPr algn="ctr"/>
            <a:r>
              <a:rPr lang="en-US" sz="2000" b="1" dirty="0"/>
              <a:t>600</a:t>
            </a:r>
          </a:p>
        </p:txBody>
      </p:sp>
    </p:spTree>
    <p:extLst>
      <p:ext uri="{BB962C8B-B14F-4D97-AF65-F5344CB8AC3E}">
        <p14:creationId xmlns="" xmlns:p14="http://schemas.microsoft.com/office/powerpoint/2010/main" val="2115871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in kayaks on a river&#10;&#10;Description automatically generated">
            <a:extLst>
              <a:ext uri="{FF2B5EF4-FFF2-40B4-BE49-F238E27FC236}">
                <a16:creationId xmlns="" xmlns:a16="http://schemas.microsoft.com/office/drawing/2014/main" id="{E9CCEBC0-F34B-13E5-1CAE-7289BF65816A}"/>
              </a:ext>
            </a:extLst>
          </p:cNvPr>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0192" b="14822"/>
          <a:stretch/>
        </p:blipFill>
        <p:spPr>
          <a:xfrm>
            <a:off x="20" y="1282"/>
            <a:ext cx="12191980" cy="6856718"/>
          </a:xfrm>
          <a:prstGeom prst="rect">
            <a:avLst/>
          </a:prstGeom>
        </p:spPr>
      </p:pic>
      <p:sp>
        <p:nvSpPr>
          <p:cNvPr id="5" name="Slide Number Placeholder 4">
            <a:extLst>
              <a:ext uri="{FF2B5EF4-FFF2-40B4-BE49-F238E27FC236}">
                <a16:creationId xmlns="" xmlns:a16="http://schemas.microsoft.com/office/drawing/2014/main" id="{5F0A4B10-D007-34AB-C003-C3961CA0F37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22</a:t>
            </a:fld>
            <a:endParaRPr lang="en-US" dirty="0">
              <a:solidFill>
                <a:srgbClr val="FFFFFF"/>
              </a:solidFill>
            </a:endParaRPr>
          </a:p>
        </p:txBody>
      </p:sp>
      <p:pic>
        <p:nvPicPr>
          <p:cNvPr id="3" name="Picture 2">
            <a:extLst>
              <a:ext uri="{FF2B5EF4-FFF2-40B4-BE49-F238E27FC236}">
                <a16:creationId xmlns="" xmlns:a16="http://schemas.microsoft.com/office/drawing/2014/main" id="{B249EF31-60A5-E355-ACC1-DFEF7AFFDEC1}"/>
              </a:ext>
            </a:extLst>
          </p:cNvPr>
          <p:cNvPicPr>
            <a:picLocks noChangeAspect="1"/>
          </p:cNvPicPr>
          <p:nvPr/>
        </p:nvPicPr>
        <p:blipFill>
          <a:blip r:embed="rId3"/>
          <a:stretch>
            <a:fillRect/>
          </a:stretch>
        </p:blipFill>
        <p:spPr>
          <a:xfrm>
            <a:off x="5492473" y="5596432"/>
            <a:ext cx="664487" cy="687401"/>
          </a:xfrm>
          <a:prstGeom prst="rect">
            <a:avLst/>
          </a:prstGeom>
        </p:spPr>
      </p:pic>
      <p:pic>
        <p:nvPicPr>
          <p:cNvPr id="2" name="Content Placeholder 8" descr="A logo with a boat and text&#10;&#10;Description automatically generated">
            <a:extLst>
              <a:ext uri="{FF2B5EF4-FFF2-40B4-BE49-F238E27FC236}">
                <a16:creationId xmlns="" xmlns:a16="http://schemas.microsoft.com/office/drawing/2014/main" id="{F53FBE74-34F5-3E57-4210-E7B55280E85A}"/>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366084" y="5537393"/>
            <a:ext cx="983226" cy="863402"/>
          </a:xfrm>
          <a:prstGeom prst="flowChartConnector">
            <a:avLst/>
          </a:prstGeom>
          <a:solidFill>
            <a:srgbClr val="006600"/>
          </a:solidFill>
        </p:spPr>
      </p:pic>
    </p:spTree>
    <p:extLst>
      <p:ext uri="{BB962C8B-B14F-4D97-AF65-F5344CB8AC3E}">
        <p14:creationId xmlns="" xmlns:p14="http://schemas.microsoft.com/office/powerpoint/2010/main" val="4219453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C08EC2F2-D46A-F922-D1D6-C8A16E94D695}"/>
              </a:ext>
            </a:extLst>
          </p:cNvPr>
          <p:cNvGraphicFramePr>
            <a:graphicFrameLocks/>
          </p:cNvGraphicFramePr>
          <p:nvPr>
            <p:extLst>
              <p:ext uri="{D42A27DB-BD31-4B8C-83A1-F6EECF244321}">
                <p14:modId xmlns="" xmlns:p14="http://schemas.microsoft.com/office/powerpoint/2010/main" val="363397510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9">
            <a:extLst>
              <a:ext uri="{FF2B5EF4-FFF2-40B4-BE49-F238E27FC236}">
                <a16:creationId xmlns="" xmlns:a16="http://schemas.microsoft.com/office/drawing/2014/main" id="{EB71EB32-1F1E-D577-4458-332546E9B426}"/>
              </a:ext>
            </a:extLst>
          </p:cNvPr>
          <p:cNvSpPr txBox="1"/>
          <p:nvPr/>
        </p:nvSpPr>
        <p:spPr>
          <a:xfrm>
            <a:off x="6356195" y="2174022"/>
            <a:ext cx="3706477" cy="80511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dirty="0"/>
              <a:t>$</a:t>
            </a:r>
            <a:r>
              <a:rPr lang="en-US" sz="2400" b="1" dirty="0"/>
              <a:t>600,000</a:t>
            </a:r>
            <a:r>
              <a:rPr lang="en-US" sz="2400" b="1" baseline="0" dirty="0"/>
              <a:t> in 1898 is $22,249,807 dollars in 2023</a:t>
            </a:r>
            <a:endParaRPr lang="en-US" sz="2400" b="1" dirty="0"/>
          </a:p>
        </p:txBody>
      </p:sp>
      <p:pic>
        <p:nvPicPr>
          <p:cNvPr id="2" name="Content Placeholder 8" descr="A logo with a boat and text&#10;&#10;Description automatically generated">
            <a:extLst>
              <a:ext uri="{FF2B5EF4-FFF2-40B4-BE49-F238E27FC236}">
                <a16:creationId xmlns="" xmlns:a16="http://schemas.microsoft.com/office/drawing/2014/main" id="{A4989FCF-9C89-2A80-E478-FBB0DEDDD755}"/>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294538" y="5716366"/>
            <a:ext cx="983226" cy="863402"/>
          </a:xfrm>
          <a:prstGeom prst="flowChartConnector">
            <a:avLst/>
          </a:prstGeom>
          <a:solidFill>
            <a:srgbClr val="006600"/>
          </a:solidFill>
        </p:spPr>
      </p:pic>
    </p:spTree>
    <p:extLst>
      <p:ext uri="{BB962C8B-B14F-4D97-AF65-F5344CB8AC3E}">
        <p14:creationId xmlns="" xmlns:p14="http://schemas.microsoft.com/office/powerpoint/2010/main" val="2542121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on top of a dirt field&#10;&#10;Description automatically generated">
            <a:extLst>
              <a:ext uri="{FF2B5EF4-FFF2-40B4-BE49-F238E27FC236}">
                <a16:creationId xmlns="" xmlns:a16="http://schemas.microsoft.com/office/drawing/2014/main" id="{53515E51-BCF4-4747-B922-9AD1037EAEA3}"/>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087979"/>
          </a:xfrm>
        </p:spPr>
      </p:pic>
      <p:sp>
        <p:nvSpPr>
          <p:cNvPr id="7" name="Rectangle 6">
            <a:extLst>
              <a:ext uri="{FF2B5EF4-FFF2-40B4-BE49-F238E27FC236}">
                <a16:creationId xmlns="" xmlns:a16="http://schemas.microsoft.com/office/drawing/2014/main" id="{EB01C158-2FE4-41DD-B041-A055C5B45628}"/>
              </a:ext>
            </a:extLst>
          </p:cNvPr>
          <p:cNvSpPr/>
          <p:nvPr/>
        </p:nvSpPr>
        <p:spPr>
          <a:xfrm>
            <a:off x="0" y="6211669"/>
            <a:ext cx="12192000" cy="646331"/>
          </a:xfrm>
          <a:prstGeom prst="rect">
            <a:avLst/>
          </a:prstGeom>
        </p:spPr>
        <p:txBody>
          <a:bodyPr wrap="square">
            <a:spAutoFit/>
          </a:bodyPr>
          <a:lstStyle/>
          <a:p>
            <a:pPr algn="ctr"/>
            <a:r>
              <a:rPr lang="en-US" dirty="0">
                <a:solidFill>
                  <a:schemeClr val="bg1"/>
                </a:solidFill>
              </a:rPr>
              <a:t>(left to right); Spencer Glenn, Arthur Siebke, N.D. Symonds, Mayberry Perry, and William Perry. </a:t>
            </a:r>
            <a:endParaRPr lang="en-US" dirty="0" smtClean="0">
              <a:solidFill>
                <a:schemeClr val="bg1"/>
              </a:solidFill>
            </a:endParaRPr>
          </a:p>
          <a:p>
            <a:pPr algn="ctr"/>
            <a:r>
              <a:rPr lang="en-US" dirty="0" smtClean="0">
                <a:solidFill>
                  <a:schemeClr val="bg1"/>
                </a:solidFill>
              </a:rPr>
              <a:t>REF</a:t>
            </a:r>
            <a:r>
              <a:rPr lang="en-US" dirty="0">
                <a:solidFill>
                  <a:schemeClr val="bg1"/>
                </a:solidFill>
              </a:rPr>
              <a:t>: Bulletin reporter Paul F. Cranston  5-5-1933</a:t>
            </a:r>
          </a:p>
        </p:txBody>
      </p:sp>
    </p:spTree>
    <p:extLst>
      <p:ext uri="{BB962C8B-B14F-4D97-AF65-F5344CB8AC3E}">
        <p14:creationId xmlns="" xmlns:p14="http://schemas.microsoft.com/office/powerpoint/2010/main" val="401242227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tree&#10;&#10;Description generated with very high confidence">
            <a:extLst>
              <a:ext uri="{FF2B5EF4-FFF2-40B4-BE49-F238E27FC236}">
                <a16:creationId xmlns="" xmlns:a16="http://schemas.microsoft.com/office/drawing/2014/main" id="{318DAE14-EAA4-4C40-B13B-B97535681FCA}"/>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673127" y="3814010"/>
            <a:ext cx="4845746" cy="2899611"/>
          </a:xfrm>
        </p:spPr>
      </p:pic>
      <p:pic>
        <p:nvPicPr>
          <p:cNvPr id="4" name="Picture 3" descr="A vintage photo of a train&#10;&#10;Description generated with very high confidence">
            <a:extLst>
              <a:ext uri="{FF2B5EF4-FFF2-40B4-BE49-F238E27FC236}">
                <a16:creationId xmlns="" xmlns:a16="http://schemas.microsoft.com/office/drawing/2014/main" id="{199A2D1F-49FF-4599-BEC5-5011FB16D1B9}"/>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55003" y="141823"/>
            <a:ext cx="6112097" cy="3486748"/>
          </a:xfrm>
          <a:prstGeom prst="rect">
            <a:avLst/>
          </a:prstGeom>
        </p:spPr>
      </p:pic>
      <p:pic>
        <p:nvPicPr>
          <p:cNvPr id="5" name="Picture 4">
            <a:extLst>
              <a:ext uri="{FF2B5EF4-FFF2-40B4-BE49-F238E27FC236}">
                <a16:creationId xmlns="" xmlns:a16="http://schemas.microsoft.com/office/drawing/2014/main" id="{11B82582-ADE6-4150-882D-E37297C219D7}"/>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0000" b="90000" l="10000" r="90000">
                        <a14:foregroundMark x1="18299" y1="38378" x2="21509" y2="31892"/>
                        <a14:foregroundMark x1="41413" y1="21441" x2="50562" y2="24144"/>
                        <a14:foregroundMark x1="51204" y1="24144" x2="52970" y2="23063"/>
                        <a14:foregroundMark x1="33868" y1="32793" x2="27448" y2="36216"/>
                        <a14:foregroundMark x1="27448" y1="36216" x2="26164" y2="36216"/>
                        <a14:foregroundMark x1="21830" y1="30090" x2="22632" y2="27568"/>
                        <a14:foregroundMark x1="26966" y1="28288" x2="33226" y2="23243"/>
                        <a14:foregroundMark x1="32103" y1="28829" x2="33708" y2="20360"/>
                        <a14:foregroundMark x1="33708" y1="20360" x2="33066" y2="14234"/>
                        <a14:foregroundMark x1="66934" y1="35315" x2="56982" y2="47568"/>
                        <a14:foregroundMark x1="56982" y1="47568" x2="61477" y2="54234"/>
                        <a14:foregroundMark x1="61477" y1="54234" x2="82504" y2="63784"/>
                        <a14:foregroundMark x1="79615" y1="47568" x2="79615" y2="47568"/>
                        <a14:foregroundMark x1="79615" y1="47568" x2="79615" y2="47568"/>
                        <a14:foregroundMark x1="79294" y1="45225" x2="79615" y2="53153"/>
                        <a14:foregroundMark x1="79615" y1="53153" x2="73034" y2="50450"/>
                        <a14:foregroundMark x1="73034" y1="50450" x2="73194" y2="34775"/>
                        <a14:foregroundMark x1="78170" y1="32973" x2="78170" y2="32973"/>
                        <a14:foregroundMark x1="78170" y1="32973" x2="78170" y2="32973"/>
                        <a14:foregroundMark x1="62600" y1="17477" x2="62600" y2="17477"/>
                        <a14:foregroundMark x1="62600" y1="17477" x2="62600" y2="17477"/>
                        <a14:foregroundMark x1="48315" y1="15315" x2="62600" y2="17658"/>
                        <a14:foregroundMark x1="62600" y1="17658" x2="63884" y2="18198"/>
                        <a14:foregroundMark x1="38684" y1="52432" x2="38684" y2="52432"/>
                        <a14:foregroundMark x1="19904" y1="67748" x2="48636" y2="86306"/>
                      </a14:backgroundRemoval>
                    </a14:imgEffect>
                  </a14:imgLayer>
                </a14:imgProps>
              </a:ext>
              <a:ext uri="{28A0092B-C50C-407E-A947-70E740481C1C}">
                <a14:useLocalDpi xmlns="" xmlns:a14="http://schemas.microsoft.com/office/drawing/2010/main" val="0"/>
              </a:ext>
            </a:extLst>
          </a:blip>
          <a:stretch>
            <a:fillRect/>
          </a:stretch>
        </p:blipFill>
        <p:spPr>
          <a:xfrm>
            <a:off x="10035225" y="5467839"/>
            <a:ext cx="725819" cy="646596"/>
          </a:xfrm>
          <a:prstGeom prst="rect">
            <a:avLst/>
          </a:prstGeom>
        </p:spPr>
      </p:pic>
      <p:pic>
        <p:nvPicPr>
          <p:cNvPr id="7" name="Picture 6">
            <a:extLst>
              <a:ext uri="{FF2B5EF4-FFF2-40B4-BE49-F238E27FC236}">
                <a16:creationId xmlns="" xmlns:a16="http://schemas.microsoft.com/office/drawing/2014/main" id="{CF79E683-169C-4AB8-A5E9-3D5496F15D44}"/>
              </a:ext>
            </a:extLst>
          </p:cNvPr>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193660" y="2093752"/>
            <a:ext cx="3926230" cy="3847592"/>
          </a:xfrm>
          <a:prstGeom prst="rect">
            <a:avLst/>
          </a:prstGeom>
        </p:spPr>
      </p:pic>
      <p:sp>
        <p:nvSpPr>
          <p:cNvPr id="11" name="Title 1">
            <a:extLst>
              <a:ext uri="{FF2B5EF4-FFF2-40B4-BE49-F238E27FC236}">
                <a16:creationId xmlns="" xmlns:a16="http://schemas.microsoft.com/office/drawing/2014/main" id="{CDA1169E-CFE2-411D-BA2A-1DEDED47E230}"/>
              </a:ext>
            </a:extLst>
          </p:cNvPr>
          <p:cNvSpPr txBox="1">
            <a:spLocks/>
          </p:cNvSpPr>
          <p:nvPr/>
        </p:nvSpPr>
        <p:spPr>
          <a:xfrm>
            <a:off x="188993" y="5888993"/>
            <a:ext cx="3200400" cy="707715"/>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dirty="0">
                <a:solidFill>
                  <a:srgbClr val="FFFF00"/>
                </a:solidFill>
                <a:latin typeface="+mn-lt"/>
              </a:rPr>
              <a:t>Exploring Historic Pathways, </a:t>
            </a:r>
          </a:p>
          <a:p>
            <a:r>
              <a:rPr lang="en-US" sz="1200" dirty="0">
                <a:solidFill>
                  <a:srgbClr val="FFFF00"/>
                </a:solidFill>
                <a:latin typeface="+mn-lt"/>
              </a:rPr>
              <a:t>Discovering New Understandings</a:t>
            </a:r>
          </a:p>
        </p:txBody>
      </p:sp>
      <p:sp>
        <p:nvSpPr>
          <p:cNvPr id="12" name="TextBox 11">
            <a:extLst>
              <a:ext uri="{FF2B5EF4-FFF2-40B4-BE49-F238E27FC236}">
                <a16:creationId xmlns="" xmlns:a16="http://schemas.microsoft.com/office/drawing/2014/main" id="{7EEA6F50-4DB6-1136-8145-9A2CB7B28484}"/>
              </a:ext>
            </a:extLst>
          </p:cNvPr>
          <p:cNvSpPr txBox="1"/>
          <p:nvPr/>
        </p:nvSpPr>
        <p:spPr>
          <a:xfrm>
            <a:off x="4460546" y="6146657"/>
            <a:ext cx="3513021" cy="276999"/>
          </a:xfrm>
          <a:prstGeom prst="rect">
            <a:avLst/>
          </a:prstGeom>
          <a:noFill/>
        </p:spPr>
        <p:txBody>
          <a:bodyPr wrap="square" rtlCol="0">
            <a:spAutoFit/>
          </a:bodyPr>
          <a:lstStyle/>
          <a:p>
            <a:pPr algn="ctr"/>
            <a:r>
              <a:rPr lang="en-US" sz="1200" dirty="0">
                <a:solidFill>
                  <a:srgbClr val="FFFF00"/>
                </a:solidFill>
              </a:rPr>
              <a:t>Schooner Rudder Dated to mid 1840’s</a:t>
            </a:r>
          </a:p>
        </p:txBody>
      </p:sp>
      <p:pic>
        <p:nvPicPr>
          <p:cNvPr id="2" name="Content Placeholder 8" descr="A logo with a boat and text&#10;&#10;Description automatically generated">
            <a:extLst>
              <a:ext uri="{FF2B5EF4-FFF2-40B4-BE49-F238E27FC236}">
                <a16:creationId xmlns="" xmlns:a16="http://schemas.microsoft.com/office/drawing/2014/main" id="{E2329406-E6B2-292F-67B6-6453FAB20D60}"/>
              </a:ext>
            </a:extLst>
          </p:cNvPr>
          <p:cNvPicPr>
            <a:picLocks noChangeAspect="1"/>
          </p:cNvPicPr>
          <p:nvPr/>
        </p:nvPicPr>
        <p:blipFill rotWithShape="1">
          <a:blip r:embed="rId8" cstate="print">
            <a:alphaModFix/>
            <a:extLst>
              <a:ext uri="{BEBA8EAE-BF5A-486C-A8C5-ECC9F3942E4B}">
                <a14:imgProps xmlns="" xmlns:a14="http://schemas.microsoft.com/office/drawing/2010/main">
                  <a14:imgLayer r:embed="rId9">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9906521" y="5421754"/>
            <a:ext cx="983226" cy="863402"/>
          </a:xfrm>
          <a:prstGeom prst="flowChartConnector">
            <a:avLst/>
          </a:prstGeom>
          <a:solidFill>
            <a:srgbClr val="006600"/>
          </a:solidFill>
        </p:spPr>
      </p:pic>
    </p:spTree>
    <p:extLst>
      <p:ext uri="{BB962C8B-B14F-4D97-AF65-F5344CB8AC3E}">
        <p14:creationId xmlns="" xmlns:p14="http://schemas.microsoft.com/office/powerpoint/2010/main" val="37874357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8E601A-7901-D6E1-3431-C125021055F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E3EC0E42-AA67-4C3D-86FA-6367BCDD0B27}"/>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 xmlns:a16="http://schemas.microsoft.com/office/drawing/2014/main" id="{AE31E6CC-0A61-0E4C-B929-9292190F3733}"/>
              </a:ext>
            </a:extLst>
          </p:cNvPr>
          <p:cNvSpPr>
            <a:spLocks noGrp="1"/>
          </p:cNvSpPr>
          <p:nvPr>
            <p:ph type="sldNum" sz="quarter" idx="12"/>
          </p:nvPr>
        </p:nvSpPr>
        <p:spPr/>
        <p:txBody>
          <a:bodyPr/>
          <a:lstStyle/>
          <a:p>
            <a:fld id="{9FE50656-3D72-472C-A1BA-41E5F5C3B905}" type="slidenum">
              <a:rPr lang="en-US" smtClean="0"/>
              <a:pPr/>
              <a:t>26</a:t>
            </a:fld>
            <a:endParaRPr lang="en-US" dirty="0"/>
          </a:p>
        </p:txBody>
      </p:sp>
      <p:pic>
        <p:nvPicPr>
          <p:cNvPr id="6" name="Picture 5">
            <a:extLst>
              <a:ext uri="{FF2B5EF4-FFF2-40B4-BE49-F238E27FC236}">
                <a16:creationId xmlns="" xmlns:a16="http://schemas.microsoft.com/office/drawing/2014/main" id="{E1CE5746-4DA1-510D-CF46-21F5B25DD43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0"/>
            <a:ext cx="12192001" cy="6419801"/>
          </a:xfrm>
          <a:prstGeom prst="rect">
            <a:avLst/>
          </a:prstGeom>
        </p:spPr>
      </p:pic>
      <p:sp>
        <p:nvSpPr>
          <p:cNvPr id="12" name="Flowchart: Connector 11">
            <a:extLst>
              <a:ext uri="{FF2B5EF4-FFF2-40B4-BE49-F238E27FC236}">
                <a16:creationId xmlns="" xmlns:a16="http://schemas.microsoft.com/office/drawing/2014/main" id="{D2E30E89-E10F-BA68-AF2D-2F3B6F129C26}"/>
              </a:ext>
            </a:extLst>
          </p:cNvPr>
          <p:cNvSpPr/>
          <p:nvPr/>
        </p:nvSpPr>
        <p:spPr>
          <a:xfrm>
            <a:off x="3373244" y="3253853"/>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 xmlns:a16="http://schemas.microsoft.com/office/drawing/2014/main" id="{407F258C-9C6B-0B4D-AC8C-5DD4D796F21D}"/>
              </a:ext>
            </a:extLst>
          </p:cNvPr>
          <p:cNvSpPr/>
          <p:nvPr/>
        </p:nvSpPr>
        <p:spPr>
          <a:xfrm>
            <a:off x="6328317" y="483475"/>
            <a:ext cx="167268" cy="139390"/>
          </a:xfrm>
          <a:prstGeom prst="flowChartConnector">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Connector 13">
            <a:extLst>
              <a:ext uri="{FF2B5EF4-FFF2-40B4-BE49-F238E27FC236}">
                <a16:creationId xmlns="" xmlns:a16="http://schemas.microsoft.com/office/drawing/2014/main" id="{49F4F5A8-BA73-0E41-AB94-66E0FC327B0E}"/>
              </a:ext>
            </a:extLst>
          </p:cNvPr>
          <p:cNvSpPr/>
          <p:nvPr/>
        </p:nvSpPr>
        <p:spPr>
          <a:xfrm>
            <a:off x="7986132" y="1171749"/>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 xmlns:a16="http://schemas.microsoft.com/office/drawing/2014/main" id="{06EC1319-E143-8B28-79EF-0529607707AC}"/>
              </a:ext>
            </a:extLst>
          </p:cNvPr>
          <p:cNvSpPr/>
          <p:nvPr/>
        </p:nvSpPr>
        <p:spPr>
          <a:xfrm>
            <a:off x="7007612" y="3223492"/>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 xmlns:a16="http://schemas.microsoft.com/office/drawing/2014/main" id="{298A8C33-ABEC-A06D-586E-67C176275D47}"/>
              </a:ext>
            </a:extLst>
          </p:cNvPr>
          <p:cNvSpPr/>
          <p:nvPr/>
        </p:nvSpPr>
        <p:spPr>
          <a:xfrm>
            <a:off x="9508273" y="3240383"/>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 xmlns:a16="http://schemas.microsoft.com/office/drawing/2014/main" id="{4C2A0D50-E8AF-AF13-7039-DAF6B721A78A}"/>
              </a:ext>
            </a:extLst>
          </p:cNvPr>
          <p:cNvSpPr/>
          <p:nvPr/>
        </p:nvSpPr>
        <p:spPr>
          <a:xfrm>
            <a:off x="936702" y="4766702"/>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 xmlns:a16="http://schemas.microsoft.com/office/drawing/2014/main" id="{3ED2A4C3-C574-7789-6CD0-0D3CD5D951DB}"/>
              </a:ext>
            </a:extLst>
          </p:cNvPr>
          <p:cNvSpPr/>
          <p:nvPr/>
        </p:nvSpPr>
        <p:spPr>
          <a:xfrm>
            <a:off x="6095999" y="2184553"/>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 xmlns:a16="http://schemas.microsoft.com/office/drawing/2014/main" id="{8BB6CA4B-CB87-4B4D-3BA6-7F249CD77131}"/>
              </a:ext>
            </a:extLst>
          </p:cNvPr>
          <p:cNvSpPr/>
          <p:nvPr/>
        </p:nvSpPr>
        <p:spPr>
          <a:xfrm>
            <a:off x="8174866" y="1913085"/>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Connector 24">
            <a:extLst>
              <a:ext uri="{FF2B5EF4-FFF2-40B4-BE49-F238E27FC236}">
                <a16:creationId xmlns="" xmlns:a16="http://schemas.microsoft.com/office/drawing/2014/main" id="{E79A42A4-847A-CD3D-7216-2F563A0F4FC7}"/>
              </a:ext>
            </a:extLst>
          </p:cNvPr>
          <p:cNvSpPr/>
          <p:nvPr/>
        </p:nvSpPr>
        <p:spPr>
          <a:xfrm>
            <a:off x="132604" y="3558915"/>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Connector 25">
            <a:extLst>
              <a:ext uri="{FF2B5EF4-FFF2-40B4-BE49-F238E27FC236}">
                <a16:creationId xmlns="" xmlns:a16="http://schemas.microsoft.com/office/drawing/2014/main" id="{4F8621A3-5BAD-32EE-B957-09E11E88DB02}"/>
              </a:ext>
            </a:extLst>
          </p:cNvPr>
          <p:cNvSpPr/>
          <p:nvPr/>
        </p:nvSpPr>
        <p:spPr>
          <a:xfrm>
            <a:off x="2843562" y="2789219"/>
            <a:ext cx="167268" cy="139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9BA64E79-13F3-4CDA-F92B-C569B062AD28}"/>
              </a:ext>
            </a:extLst>
          </p:cNvPr>
          <p:cNvSpPr txBox="1"/>
          <p:nvPr/>
        </p:nvSpPr>
        <p:spPr>
          <a:xfrm>
            <a:off x="811940" y="5712660"/>
            <a:ext cx="1583473" cy="369332"/>
          </a:xfrm>
          <a:prstGeom prst="rect">
            <a:avLst/>
          </a:prstGeom>
          <a:noFill/>
        </p:spPr>
        <p:txBody>
          <a:bodyPr wrap="square" rtlCol="0">
            <a:spAutoFit/>
          </a:bodyPr>
          <a:lstStyle/>
          <a:p>
            <a:pPr algn="ctr"/>
            <a:r>
              <a:rPr lang="en-US" dirty="0">
                <a:solidFill>
                  <a:schemeClr val="bg1"/>
                </a:solidFill>
              </a:rPr>
              <a:t>Hainesport</a:t>
            </a:r>
          </a:p>
        </p:txBody>
      </p:sp>
      <p:pic>
        <p:nvPicPr>
          <p:cNvPr id="7" name="Content Placeholder 8" descr="A logo with a boat and text&#10;&#10;Description automatically generated">
            <a:extLst>
              <a:ext uri="{FF2B5EF4-FFF2-40B4-BE49-F238E27FC236}">
                <a16:creationId xmlns="" xmlns:a16="http://schemas.microsoft.com/office/drawing/2014/main" id="{6D8B5429-CB9E-47BC-6375-5EB1808E3F1E}"/>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369172" y="6150077"/>
            <a:ext cx="556575" cy="488746"/>
          </a:xfrm>
          <a:prstGeom prst="flowChartConnector">
            <a:avLst/>
          </a:prstGeom>
          <a:solidFill>
            <a:srgbClr val="006600"/>
          </a:solidFill>
        </p:spPr>
      </p:pic>
    </p:spTree>
    <p:extLst>
      <p:ext uri="{BB962C8B-B14F-4D97-AF65-F5344CB8AC3E}">
        <p14:creationId xmlns="" xmlns:p14="http://schemas.microsoft.com/office/powerpoint/2010/main" val="2856476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FDB0D01A-0620-6CB5-A955-2E6E36783CB0}"/>
              </a:ext>
            </a:extLst>
          </p:cNvPr>
          <p:cNvSpPr>
            <a:spLocks noGrp="1"/>
          </p:cNvSpPr>
          <p:nvPr>
            <p:ph type="sldNum" sz="quarter" idx="12"/>
          </p:nvPr>
        </p:nvSpPr>
        <p:spPr/>
        <p:txBody>
          <a:bodyPr/>
          <a:lstStyle/>
          <a:p>
            <a:fld id="{9FE50656-3D72-472C-A1BA-41E5F5C3B905}" type="slidenum">
              <a:rPr lang="en-US" smtClean="0"/>
              <a:pPr/>
              <a:t>27</a:t>
            </a:fld>
            <a:endParaRPr lang="en-US" dirty="0"/>
          </a:p>
        </p:txBody>
      </p:sp>
      <p:pic>
        <p:nvPicPr>
          <p:cNvPr id="9" name="Picture 8">
            <a:extLst>
              <a:ext uri="{FF2B5EF4-FFF2-40B4-BE49-F238E27FC236}">
                <a16:creationId xmlns="" xmlns:a16="http://schemas.microsoft.com/office/drawing/2014/main" id="{7D54C5DF-E1A5-8C6C-7863-04AA406BC26C}"/>
              </a:ext>
            </a:extLst>
          </p:cNvPr>
          <p:cNvPicPr>
            <a:picLocks noChangeAspect="1"/>
          </p:cNvPicPr>
          <p:nvPr/>
        </p:nvPicPr>
        <p:blipFill>
          <a:blip r:embed="rId2"/>
          <a:stretch>
            <a:fillRect/>
          </a:stretch>
        </p:blipFill>
        <p:spPr>
          <a:xfrm>
            <a:off x="0" y="0"/>
            <a:ext cx="5977054" cy="6858000"/>
          </a:xfrm>
          <a:prstGeom prst="rect">
            <a:avLst/>
          </a:prstGeom>
        </p:spPr>
      </p:pic>
      <p:sp>
        <p:nvSpPr>
          <p:cNvPr id="10" name="TextBox 9">
            <a:extLst>
              <a:ext uri="{FF2B5EF4-FFF2-40B4-BE49-F238E27FC236}">
                <a16:creationId xmlns="" xmlns:a16="http://schemas.microsoft.com/office/drawing/2014/main" id="{821409D1-AAD9-FA49-222B-F3E347B04AE1}"/>
              </a:ext>
            </a:extLst>
          </p:cNvPr>
          <p:cNvSpPr txBox="1"/>
          <p:nvPr/>
        </p:nvSpPr>
        <p:spPr>
          <a:xfrm>
            <a:off x="5833274" y="2915190"/>
            <a:ext cx="1616926" cy="923330"/>
          </a:xfrm>
          <a:prstGeom prst="rect">
            <a:avLst/>
          </a:prstGeom>
          <a:noFill/>
        </p:spPr>
        <p:txBody>
          <a:bodyPr wrap="square" rtlCol="0">
            <a:spAutoFit/>
          </a:bodyPr>
          <a:lstStyle/>
          <a:p>
            <a:pPr algn="ctr"/>
            <a:r>
              <a:rPr lang="en-US" dirty="0">
                <a:solidFill>
                  <a:srgbClr val="FFFF00"/>
                </a:solidFill>
              </a:rPr>
              <a:t>March</a:t>
            </a:r>
          </a:p>
          <a:p>
            <a:pPr algn="ctr"/>
            <a:endParaRPr lang="en-US" dirty="0">
              <a:solidFill>
                <a:srgbClr val="FFFF00"/>
              </a:solidFill>
            </a:endParaRPr>
          </a:p>
          <a:p>
            <a:pPr algn="ctr"/>
            <a:r>
              <a:rPr lang="en-US" dirty="0">
                <a:solidFill>
                  <a:srgbClr val="FFFF00"/>
                </a:solidFill>
              </a:rPr>
              <a:t>1909</a:t>
            </a:r>
          </a:p>
        </p:txBody>
      </p:sp>
      <p:pic>
        <p:nvPicPr>
          <p:cNvPr id="3" name="Picture 2">
            <a:extLst>
              <a:ext uri="{FF2B5EF4-FFF2-40B4-BE49-F238E27FC236}">
                <a16:creationId xmlns="" xmlns:a16="http://schemas.microsoft.com/office/drawing/2014/main" id="{5ED578E1-4F99-FCA2-266E-7B324F8D1431}"/>
              </a:ext>
            </a:extLst>
          </p:cNvPr>
          <p:cNvPicPr>
            <a:picLocks noChangeAspect="1"/>
          </p:cNvPicPr>
          <p:nvPr/>
        </p:nvPicPr>
        <p:blipFill>
          <a:blip r:embed="rId3"/>
          <a:stretch>
            <a:fillRect/>
          </a:stretch>
        </p:blipFill>
        <p:spPr>
          <a:xfrm>
            <a:off x="9982200" y="3019480"/>
            <a:ext cx="791737" cy="819040"/>
          </a:xfrm>
          <a:prstGeom prst="rect">
            <a:avLst/>
          </a:prstGeom>
        </p:spPr>
      </p:pic>
      <p:pic>
        <p:nvPicPr>
          <p:cNvPr id="2" name="Picture 1">
            <a:extLst>
              <a:ext uri="{FF2B5EF4-FFF2-40B4-BE49-F238E27FC236}">
                <a16:creationId xmlns="" xmlns:a16="http://schemas.microsoft.com/office/drawing/2014/main" id="{699A8B83-F016-48BA-DAAA-AF9B2EEE2316}"/>
              </a:ext>
            </a:extLst>
          </p:cNvPr>
          <p:cNvPicPr>
            <a:picLocks noChangeAspect="1"/>
          </p:cNvPicPr>
          <p:nvPr/>
        </p:nvPicPr>
        <p:blipFill>
          <a:blip r:embed="rId4"/>
          <a:stretch>
            <a:fillRect/>
          </a:stretch>
        </p:blipFill>
        <p:spPr>
          <a:xfrm>
            <a:off x="7334250" y="0"/>
            <a:ext cx="4769053" cy="6858000"/>
          </a:xfrm>
          <a:prstGeom prst="rect">
            <a:avLst/>
          </a:prstGeom>
        </p:spPr>
      </p:pic>
      <p:pic>
        <p:nvPicPr>
          <p:cNvPr id="6" name="Content Placeholder 8" descr="A logo with a boat and text&#10;&#10;Description automatically generated">
            <a:extLst>
              <a:ext uri="{FF2B5EF4-FFF2-40B4-BE49-F238E27FC236}">
                <a16:creationId xmlns="" xmlns:a16="http://schemas.microsoft.com/office/drawing/2014/main" id="{0539B2E4-45F3-E486-498F-1B868EFA8E44}"/>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6008637" y="3999862"/>
            <a:ext cx="1266200" cy="1089496"/>
          </a:xfrm>
          <a:prstGeom prst="flowChartConnector">
            <a:avLst/>
          </a:prstGeom>
          <a:solidFill>
            <a:srgbClr val="006600"/>
          </a:solidFill>
        </p:spPr>
      </p:pic>
    </p:spTree>
    <p:extLst>
      <p:ext uri="{BB962C8B-B14F-4D97-AF65-F5344CB8AC3E}">
        <p14:creationId xmlns="" xmlns:p14="http://schemas.microsoft.com/office/powerpoint/2010/main" val="2937377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ntage photo of a boat&#10;&#10;Description generated with high confidence">
            <a:extLst>
              <a:ext uri="{FF2B5EF4-FFF2-40B4-BE49-F238E27FC236}">
                <a16:creationId xmlns="" xmlns:a16="http://schemas.microsoft.com/office/drawing/2014/main" id="{3F80C72E-9527-4215-8828-E9B0843D6B9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81723" y="1003890"/>
            <a:ext cx="5496514" cy="4541833"/>
          </a:xfrm>
          <a:prstGeom prst="rect">
            <a:avLst/>
          </a:prstGeom>
        </p:spPr>
      </p:pic>
      <p:pic>
        <p:nvPicPr>
          <p:cNvPr id="6" name="Picture 5" descr="A close up of a device&#10;&#10;Description generated with high confidence">
            <a:extLst>
              <a:ext uri="{FF2B5EF4-FFF2-40B4-BE49-F238E27FC236}">
                <a16:creationId xmlns="" xmlns:a16="http://schemas.microsoft.com/office/drawing/2014/main" id="{6A8C562D-40B7-4EDC-BBEC-B309D2E64F2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3763" y="1003890"/>
            <a:ext cx="5867959" cy="4782318"/>
          </a:xfrm>
          <a:prstGeom prst="rect">
            <a:avLst/>
          </a:prstGeom>
        </p:spPr>
      </p:pic>
      <p:sp>
        <p:nvSpPr>
          <p:cNvPr id="2" name="TextBox 1">
            <a:extLst>
              <a:ext uri="{FF2B5EF4-FFF2-40B4-BE49-F238E27FC236}">
                <a16:creationId xmlns="" xmlns:a16="http://schemas.microsoft.com/office/drawing/2014/main" id="{22510E73-8552-4D01-92FF-47C5A97798A6}"/>
              </a:ext>
            </a:extLst>
          </p:cNvPr>
          <p:cNvSpPr txBox="1"/>
          <p:nvPr/>
        </p:nvSpPr>
        <p:spPr>
          <a:xfrm>
            <a:off x="7895308" y="5623277"/>
            <a:ext cx="2772788" cy="461665"/>
          </a:xfrm>
          <a:prstGeom prst="rect">
            <a:avLst/>
          </a:prstGeom>
          <a:noFill/>
        </p:spPr>
        <p:txBody>
          <a:bodyPr wrap="square" rtlCol="0">
            <a:spAutoFit/>
          </a:bodyPr>
          <a:lstStyle/>
          <a:p>
            <a:pPr algn="ctr"/>
            <a:r>
              <a:rPr lang="en-US" sz="2400" dirty="0">
                <a:solidFill>
                  <a:srgbClr val="FFFF00"/>
                </a:solidFill>
              </a:rPr>
              <a:t>Pettinos Brothers</a:t>
            </a:r>
          </a:p>
        </p:txBody>
      </p:sp>
      <p:sp>
        <p:nvSpPr>
          <p:cNvPr id="8" name="Title 1">
            <a:extLst>
              <a:ext uri="{FF2B5EF4-FFF2-40B4-BE49-F238E27FC236}">
                <a16:creationId xmlns="" xmlns:a16="http://schemas.microsoft.com/office/drawing/2014/main" id="{3E9C48E3-82FE-4B8A-AD7D-C4476CAB8275}"/>
              </a:ext>
            </a:extLst>
          </p:cNvPr>
          <p:cNvSpPr txBox="1">
            <a:spLocks/>
          </p:cNvSpPr>
          <p:nvPr/>
        </p:nvSpPr>
        <p:spPr>
          <a:xfrm>
            <a:off x="4817260" y="6162496"/>
            <a:ext cx="5850836" cy="4921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rgbClr val="FFFF00"/>
                </a:solidFill>
              </a:rPr>
              <a:t>Exploring Historic Pathways, Discovering New Understandings</a:t>
            </a:r>
          </a:p>
        </p:txBody>
      </p:sp>
      <p:sp>
        <p:nvSpPr>
          <p:cNvPr id="4" name="TextBox 3">
            <a:extLst>
              <a:ext uri="{FF2B5EF4-FFF2-40B4-BE49-F238E27FC236}">
                <a16:creationId xmlns="" xmlns:a16="http://schemas.microsoft.com/office/drawing/2014/main" id="{58E717C5-56A6-450F-B6B6-377049B73869}"/>
              </a:ext>
            </a:extLst>
          </p:cNvPr>
          <p:cNvSpPr txBox="1"/>
          <p:nvPr/>
        </p:nvSpPr>
        <p:spPr>
          <a:xfrm>
            <a:off x="413763" y="5736252"/>
            <a:ext cx="5874266" cy="584775"/>
          </a:xfrm>
          <a:prstGeom prst="rect">
            <a:avLst/>
          </a:prstGeom>
          <a:solidFill>
            <a:srgbClr val="FFFF00"/>
          </a:solidFill>
        </p:spPr>
        <p:txBody>
          <a:bodyPr wrap="square" rtlCol="0">
            <a:spAutoFit/>
          </a:bodyPr>
          <a:lstStyle/>
          <a:p>
            <a:pPr algn="ctr"/>
            <a:r>
              <a:rPr lang="en-US" sz="3200" b="1" dirty="0"/>
              <a:t>Barges 300-350 Tons</a:t>
            </a:r>
          </a:p>
        </p:txBody>
      </p:sp>
      <p:sp>
        <p:nvSpPr>
          <p:cNvPr id="5" name="TextBox 4">
            <a:extLst>
              <a:ext uri="{FF2B5EF4-FFF2-40B4-BE49-F238E27FC236}">
                <a16:creationId xmlns="" xmlns:a16="http://schemas.microsoft.com/office/drawing/2014/main" id="{FDDC7532-9CF6-4C0D-996D-DBBA5BAC1E57}"/>
              </a:ext>
            </a:extLst>
          </p:cNvPr>
          <p:cNvSpPr txBox="1"/>
          <p:nvPr/>
        </p:nvSpPr>
        <p:spPr>
          <a:xfrm>
            <a:off x="0" y="165130"/>
            <a:ext cx="12191999" cy="584775"/>
          </a:xfrm>
          <a:prstGeom prst="rect">
            <a:avLst/>
          </a:prstGeom>
          <a:noFill/>
        </p:spPr>
        <p:txBody>
          <a:bodyPr wrap="square" rtlCol="0">
            <a:spAutoFit/>
          </a:bodyPr>
          <a:lstStyle/>
          <a:p>
            <a:pPr algn="ctr"/>
            <a:r>
              <a:rPr lang="en-US" sz="3200" dirty="0">
                <a:solidFill>
                  <a:srgbClr val="FFFF00"/>
                </a:solidFill>
                <a:effectLst>
                  <a:glow rad="228600">
                    <a:schemeClr val="accent6">
                      <a:satMod val="175000"/>
                      <a:alpha val="40000"/>
                    </a:schemeClr>
                  </a:glow>
                </a:effectLst>
                <a:latin typeface="Yu Mincho Demibold" panose="02020600000000000000" pitchFamily="18" charset="-128"/>
                <a:ea typeface="Yu Mincho Demibold" panose="02020600000000000000" pitchFamily="18" charset="-128"/>
              </a:rPr>
              <a:t>Commerce &amp; Sand Markets</a:t>
            </a:r>
          </a:p>
        </p:txBody>
      </p:sp>
      <p:pic>
        <p:nvPicPr>
          <p:cNvPr id="7" name="Content Placeholder 8" descr="A logo with a boat and text&#10;&#10;Description automatically generated">
            <a:extLst>
              <a:ext uri="{FF2B5EF4-FFF2-40B4-BE49-F238E27FC236}">
                <a16:creationId xmlns="" xmlns:a16="http://schemas.microsoft.com/office/drawing/2014/main" id="{F607E015-43FE-E56C-2C94-0F5B2E21CD28}"/>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947619" y="5323609"/>
            <a:ext cx="1041009" cy="895731"/>
          </a:xfrm>
          <a:prstGeom prst="flowChartConnector">
            <a:avLst/>
          </a:prstGeom>
          <a:solidFill>
            <a:srgbClr val="006600"/>
          </a:solidFill>
        </p:spPr>
      </p:pic>
    </p:spTree>
    <p:extLst>
      <p:ext uri="{BB962C8B-B14F-4D97-AF65-F5344CB8AC3E}">
        <p14:creationId xmlns="" xmlns:p14="http://schemas.microsoft.com/office/powerpoint/2010/main" val="1121261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2C114B6-E0F7-0C45-B0C8-E3B7FB4B1D13}"/>
              </a:ext>
            </a:extLst>
          </p:cNvPr>
          <p:cNvPicPr>
            <a:picLocks noChangeAspect="1"/>
          </p:cNvPicPr>
          <p:nvPr/>
        </p:nvPicPr>
        <p:blipFill rotWithShape="1">
          <a:blip r:embed="rId2"/>
          <a:srcRect l="25891"/>
          <a:stretch/>
        </p:blipFill>
        <p:spPr>
          <a:xfrm>
            <a:off x="-1" y="1"/>
            <a:ext cx="4721591" cy="2886076"/>
          </a:xfrm>
          <a:prstGeom prst="rect">
            <a:avLst/>
          </a:prstGeom>
        </p:spPr>
      </p:pic>
      <p:sp>
        <p:nvSpPr>
          <p:cNvPr id="6" name="TextBox 5">
            <a:extLst>
              <a:ext uri="{FF2B5EF4-FFF2-40B4-BE49-F238E27FC236}">
                <a16:creationId xmlns="" xmlns:a16="http://schemas.microsoft.com/office/drawing/2014/main" id="{F9FCF2EB-0AAF-6A41-55CF-BE64DE5A7BBA}"/>
              </a:ext>
            </a:extLst>
          </p:cNvPr>
          <p:cNvSpPr txBox="1"/>
          <p:nvPr/>
        </p:nvSpPr>
        <p:spPr>
          <a:xfrm>
            <a:off x="2040720" y="2317610"/>
            <a:ext cx="678248" cy="369332"/>
          </a:xfrm>
          <a:prstGeom prst="rect">
            <a:avLst/>
          </a:prstGeom>
          <a:solidFill>
            <a:schemeClr val="bg1"/>
          </a:solidFill>
        </p:spPr>
        <p:txBody>
          <a:bodyPr wrap="square" rtlCol="0">
            <a:spAutoFit/>
          </a:bodyPr>
          <a:lstStyle/>
          <a:p>
            <a:pPr algn="ctr"/>
            <a:r>
              <a:rPr lang="en-US" dirty="0"/>
              <a:t>1906</a:t>
            </a:r>
          </a:p>
        </p:txBody>
      </p:sp>
      <p:pic>
        <p:nvPicPr>
          <p:cNvPr id="8" name="Picture 7">
            <a:extLst>
              <a:ext uri="{FF2B5EF4-FFF2-40B4-BE49-F238E27FC236}">
                <a16:creationId xmlns="" xmlns:a16="http://schemas.microsoft.com/office/drawing/2014/main" id="{269E2A8F-6550-EAF6-8BD6-E64EDDF128D1}"/>
              </a:ext>
            </a:extLst>
          </p:cNvPr>
          <p:cNvPicPr>
            <a:picLocks noChangeAspect="1"/>
          </p:cNvPicPr>
          <p:nvPr/>
        </p:nvPicPr>
        <p:blipFill>
          <a:blip r:embed="rId3"/>
          <a:stretch>
            <a:fillRect/>
          </a:stretch>
        </p:blipFill>
        <p:spPr>
          <a:xfrm>
            <a:off x="0" y="3005764"/>
            <a:ext cx="3762375" cy="3489552"/>
          </a:xfrm>
          <a:prstGeom prst="rect">
            <a:avLst/>
          </a:prstGeom>
        </p:spPr>
      </p:pic>
      <p:sp>
        <p:nvSpPr>
          <p:cNvPr id="9" name="TextBox 8">
            <a:extLst>
              <a:ext uri="{FF2B5EF4-FFF2-40B4-BE49-F238E27FC236}">
                <a16:creationId xmlns="" xmlns:a16="http://schemas.microsoft.com/office/drawing/2014/main" id="{6541CDC8-CD55-7CB2-F6A7-93D7FCBDB863}"/>
              </a:ext>
            </a:extLst>
          </p:cNvPr>
          <p:cNvSpPr txBox="1"/>
          <p:nvPr/>
        </p:nvSpPr>
        <p:spPr>
          <a:xfrm>
            <a:off x="1452236" y="6091449"/>
            <a:ext cx="1291390" cy="369332"/>
          </a:xfrm>
          <a:prstGeom prst="rect">
            <a:avLst/>
          </a:prstGeom>
          <a:solidFill>
            <a:schemeClr val="bg1"/>
          </a:solidFill>
        </p:spPr>
        <p:txBody>
          <a:bodyPr wrap="square" rtlCol="0">
            <a:spAutoFit/>
          </a:bodyPr>
          <a:lstStyle/>
          <a:p>
            <a:pPr algn="ctr"/>
            <a:r>
              <a:rPr lang="en-US" dirty="0"/>
              <a:t>1898</a:t>
            </a:r>
          </a:p>
        </p:txBody>
      </p:sp>
      <p:pic>
        <p:nvPicPr>
          <p:cNvPr id="11" name="Picture 10">
            <a:extLst>
              <a:ext uri="{FF2B5EF4-FFF2-40B4-BE49-F238E27FC236}">
                <a16:creationId xmlns="" xmlns:a16="http://schemas.microsoft.com/office/drawing/2014/main" id="{024D344B-CCB5-13AB-DA4D-730EF1CC3D2D}"/>
              </a:ext>
            </a:extLst>
          </p:cNvPr>
          <p:cNvPicPr>
            <a:picLocks noChangeAspect="1"/>
          </p:cNvPicPr>
          <p:nvPr/>
        </p:nvPicPr>
        <p:blipFill rotWithShape="1">
          <a:blip r:embed="rId4"/>
          <a:srcRect l="4910" r="4584"/>
          <a:stretch/>
        </p:blipFill>
        <p:spPr>
          <a:xfrm>
            <a:off x="4944221" y="-36345"/>
            <a:ext cx="3598080" cy="2958768"/>
          </a:xfrm>
          <a:prstGeom prst="rect">
            <a:avLst/>
          </a:prstGeom>
        </p:spPr>
      </p:pic>
      <p:sp>
        <p:nvSpPr>
          <p:cNvPr id="12" name="TextBox 11">
            <a:extLst>
              <a:ext uri="{FF2B5EF4-FFF2-40B4-BE49-F238E27FC236}">
                <a16:creationId xmlns="" xmlns:a16="http://schemas.microsoft.com/office/drawing/2014/main" id="{8958EF53-1B1D-EBF3-E42C-7562413C537D}"/>
              </a:ext>
            </a:extLst>
          </p:cNvPr>
          <p:cNvSpPr txBox="1"/>
          <p:nvPr/>
        </p:nvSpPr>
        <p:spPr>
          <a:xfrm>
            <a:off x="6317828" y="2250715"/>
            <a:ext cx="1291390" cy="369332"/>
          </a:xfrm>
          <a:prstGeom prst="rect">
            <a:avLst/>
          </a:prstGeom>
          <a:solidFill>
            <a:schemeClr val="bg1"/>
          </a:solidFill>
        </p:spPr>
        <p:txBody>
          <a:bodyPr wrap="square" rtlCol="0">
            <a:spAutoFit/>
          </a:bodyPr>
          <a:lstStyle/>
          <a:p>
            <a:pPr algn="ctr"/>
            <a:r>
              <a:rPr lang="en-US" dirty="0"/>
              <a:t>1889</a:t>
            </a:r>
          </a:p>
        </p:txBody>
      </p:sp>
      <p:pic>
        <p:nvPicPr>
          <p:cNvPr id="14" name="Picture 13">
            <a:extLst>
              <a:ext uri="{FF2B5EF4-FFF2-40B4-BE49-F238E27FC236}">
                <a16:creationId xmlns="" xmlns:a16="http://schemas.microsoft.com/office/drawing/2014/main" id="{14D6CC82-B8B3-C0B9-BD5F-F8FA291A6664}"/>
              </a:ext>
            </a:extLst>
          </p:cNvPr>
          <p:cNvPicPr>
            <a:picLocks noChangeAspect="1"/>
          </p:cNvPicPr>
          <p:nvPr/>
        </p:nvPicPr>
        <p:blipFill>
          <a:blip r:embed="rId5"/>
          <a:stretch>
            <a:fillRect/>
          </a:stretch>
        </p:blipFill>
        <p:spPr>
          <a:xfrm>
            <a:off x="8839200" y="147637"/>
            <a:ext cx="3219450" cy="6219825"/>
          </a:xfrm>
          <a:prstGeom prst="rect">
            <a:avLst/>
          </a:prstGeom>
        </p:spPr>
      </p:pic>
      <p:sp>
        <p:nvSpPr>
          <p:cNvPr id="15" name="TextBox 14">
            <a:extLst>
              <a:ext uri="{FF2B5EF4-FFF2-40B4-BE49-F238E27FC236}">
                <a16:creationId xmlns="" xmlns:a16="http://schemas.microsoft.com/office/drawing/2014/main" id="{19080B94-AEEA-B2F0-8002-415C050728AD}"/>
              </a:ext>
            </a:extLst>
          </p:cNvPr>
          <p:cNvSpPr txBox="1"/>
          <p:nvPr/>
        </p:nvSpPr>
        <p:spPr>
          <a:xfrm>
            <a:off x="10081460" y="5998130"/>
            <a:ext cx="1291390" cy="369332"/>
          </a:xfrm>
          <a:prstGeom prst="rect">
            <a:avLst/>
          </a:prstGeom>
          <a:solidFill>
            <a:schemeClr val="bg1"/>
          </a:solidFill>
        </p:spPr>
        <p:txBody>
          <a:bodyPr wrap="square" rtlCol="0">
            <a:spAutoFit/>
          </a:bodyPr>
          <a:lstStyle/>
          <a:p>
            <a:pPr algn="ctr"/>
            <a:r>
              <a:rPr lang="en-US" dirty="0"/>
              <a:t>1927</a:t>
            </a:r>
          </a:p>
        </p:txBody>
      </p:sp>
      <p:sp>
        <p:nvSpPr>
          <p:cNvPr id="18" name="TextBox 17">
            <a:extLst>
              <a:ext uri="{FF2B5EF4-FFF2-40B4-BE49-F238E27FC236}">
                <a16:creationId xmlns="" xmlns:a16="http://schemas.microsoft.com/office/drawing/2014/main" id="{DF2A5BCF-0259-FF23-819E-3E72911FC67C}"/>
              </a:ext>
            </a:extLst>
          </p:cNvPr>
          <p:cNvSpPr txBox="1"/>
          <p:nvPr/>
        </p:nvSpPr>
        <p:spPr>
          <a:xfrm>
            <a:off x="6556827" y="5826860"/>
            <a:ext cx="1291390" cy="369332"/>
          </a:xfrm>
          <a:prstGeom prst="rect">
            <a:avLst/>
          </a:prstGeom>
          <a:solidFill>
            <a:schemeClr val="bg1"/>
          </a:solidFill>
        </p:spPr>
        <p:txBody>
          <a:bodyPr wrap="square" rtlCol="0">
            <a:spAutoFit/>
          </a:bodyPr>
          <a:lstStyle/>
          <a:p>
            <a:pPr algn="ctr"/>
            <a:r>
              <a:rPr lang="en-US" dirty="0"/>
              <a:t>1897</a:t>
            </a:r>
          </a:p>
        </p:txBody>
      </p:sp>
      <p:pic>
        <p:nvPicPr>
          <p:cNvPr id="3" name="Picture 2" descr="A group of people in boats on a river&#10;&#10;Description automatically generated">
            <a:extLst>
              <a:ext uri="{FF2B5EF4-FFF2-40B4-BE49-F238E27FC236}">
                <a16:creationId xmlns="" xmlns:a16="http://schemas.microsoft.com/office/drawing/2014/main" id="{2067983D-D3E5-CE3F-C472-7EFA89A87DEE}"/>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975482" y="2976163"/>
            <a:ext cx="4721591" cy="3489552"/>
          </a:xfrm>
          <a:prstGeom prst="rect">
            <a:avLst/>
          </a:prstGeom>
        </p:spPr>
      </p:pic>
      <p:sp>
        <p:nvSpPr>
          <p:cNvPr id="7" name="TextBox 6">
            <a:extLst>
              <a:ext uri="{FF2B5EF4-FFF2-40B4-BE49-F238E27FC236}">
                <a16:creationId xmlns="" xmlns:a16="http://schemas.microsoft.com/office/drawing/2014/main" id="{8F9E88E2-BBC8-5B38-EAC1-078C996827C0}"/>
              </a:ext>
            </a:extLst>
          </p:cNvPr>
          <p:cNvSpPr txBox="1"/>
          <p:nvPr/>
        </p:nvSpPr>
        <p:spPr>
          <a:xfrm>
            <a:off x="4934698" y="6261999"/>
            <a:ext cx="3076575" cy="369332"/>
          </a:xfrm>
          <a:prstGeom prst="rect">
            <a:avLst/>
          </a:prstGeom>
          <a:solidFill>
            <a:schemeClr val="bg1"/>
          </a:solidFill>
        </p:spPr>
        <p:txBody>
          <a:bodyPr wrap="square" rtlCol="0">
            <a:spAutoFit/>
          </a:bodyPr>
          <a:lstStyle/>
          <a:p>
            <a:pPr algn="ctr"/>
            <a:r>
              <a:rPr lang="en-US" dirty="0"/>
              <a:t>Aleksander </a:t>
            </a:r>
            <a:r>
              <a:rPr lang="en-US" dirty="0" err="1"/>
              <a:t>Gierymski</a:t>
            </a:r>
            <a:r>
              <a:rPr lang="en-US" dirty="0"/>
              <a:t>  - 1887</a:t>
            </a:r>
          </a:p>
        </p:txBody>
      </p:sp>
      <p:pic>
        <p:nvPicPr>
          <p:cNvPr id="13" name="Content Placeholder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855241" y="2983831"/>
            <a:ext cx="3206129" cy="2562544"/>
          </a:xfrm>
          <a:prstGeom prst="rect">
            <a:avLst/>
          </a:prstGeom>
        </p:spPr>
      </p:pic>
    </p:spTree>
    <p:extLst>
      <p:ext uri="{BB962C8B-B14F-4D97-AF65-F5344CB8AC3E}">
        <p14:creationId xmlns="" xmlns:p14="http://schemas.microsoft.com/office/powerpoint/2010/main" val="3183877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A3C07C-D613-8AD4-6058-B78BEC39A34B}"/>
              </a:ext>
            </a:extLst>
          </p:cNvPr>
          <p:cNvSpPr>
            <a:spLocks noGrp="1"/>
          </p:cNvSpPr>
          <p:nvPr>
            <p:ph type="title"/>
          </p:nvPr>
        </p:nvSpPr>
        <p:spPr>
          <a:xfrm>
            <a:off x="7325139" y="2583654"/>
            <a:ext cx="3611217" cy="1325563"/>
          </a:xfrm>
        </p:spPr>
        <p:txBody>
          <a:bodyPr>
            <a:normAutofit/>
          </a:bodyPr>
          <a:lstStyle/>
          <a:p>
            <a:pPr algn="ctr"/>
            <a:r>
              <a:rPr lang="en-US" sz="2400" b="1" dirty="0"/>
              <a:t>Hainesport</a:t>
            </a:r>
            <a:br>
              <a:rPr lang="en-US" sz="2400" b="1" dirty="0"/>
            </a:br>
            <a:r>
              <a:rPr lang="en-US" sz="2400" b="1" dirty="0"/>
              <a:t/>
            </a:r>
            <a:br>
              <a:rPr lang="en-US" sz="2400" b="1" dirty="0"/>
            </a:br>
            <a:r>
              <a:rPr lang="en-US" sz="2400" b="1" dirty="0"/>
              <a:t>Low Tide</a:t>
            </a:r>
          </a:p>
        </p:txBody>
      </p:sp>
      <p:pic>
        <p:nvPicPr>
          <p:cNvPr id="7" name="Content Placeholder 6" descr="A boat on the water&#10;&#10;Description automatically generated">
            <a:extLst>
              <a:ext uri="{FF2B5EF4-FFF2-40B4-BE49-F238E27FC236}">
                <a16:creationId xmlns="" xmlns:a16="http://schemas.microsoft.com/office/drawing/2014/main" id="{B7F422AA-B211-A71F-511A-D09A509AAF55}"/>
              </a:ext>
            </a:extLst>
          </p:cNvPr>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108708" y="895234"/>
            <a:ext cx="3557747" cy="4825222"/>
          </a:xfrm>
        </p:spPr>
      </p:pic>
      <p:sp>
        <p:nvSpPr>
          <p:cNvPr id="4" name="Footer Placeholder 3">
            <a:extLst>
              <a:ext uri="{FF2B5EF4-FFF2-40B4-BE49-F238E27FC236}">
                <a16:creationId xmlns="" xmlns:a16="http://schemas.microsoft.com/office/drawing/2014/main" id="{CC9D1962-00DC-2A6D-2609-29F6B3851B33}"/>
              </a:ext>
            </a:extLst>
          </p:cNvPr>
          <p:cNvSpPr>
            <a:spLocks noGrp="1"/>
          </p:cNvSpPr>
          <p:nvPr>
            <p:ph type="ftr" sz="quarter" idx="11"/>
          </p:nvPr>
        </p:nvSpPr>
        <p:spPr>
          <a:xfrm>
            <a:off x="7686260" y="6127748"/>
            <a:ext cx="4114800" cy="365125"/>
          </a:xfrm>
        </p:spPr>
        <p:txBody>
          <a:bodyPr/>
          <a:lstStyle/>
          <a:p>
            <a:r>
              <a:rPr lang="en-US" dirty="0"/>
              <a:t>Rancocas    Pathways                      </a:t>
            </a:r>
          </a:p>
        </p:txBody>
      </p:sp>
      <p:sp>
        <p:nvSpPr>
          <p:cNvPr id="5" name="Slide Number Placeholder 4">
            <a:extLst>
              <a:ext uri="{FF2B5EF4-FFF2-40B4-BE49-F238E27FC236}">
                <a16:creationId xmlns="" xmlns:a16="http://schemas.microsoft.com/office/drawing/2014/main" id="{8E85BB06-F8AB-77B8-1119-C9B9F46041C9}"/>
              </a:ext>
            </a:extLst>
          </p:cNvPr>
          <p:cNvSpPr>
            <a:spLocks noGrp="1"/>
          </p:cNvSpPr>
          <p:nvPr>
            <p:ph type="sldNum" sz="quarter" idx="12"/>
          </p:nvPr>
        </p:nvSpPr>
        <p:spPr/>
        <p:txBody>
          <a:bodyPr/>
          <a:lstStyle/>
          <a:p>
            <a:fld id="{9FE50656-3D72-472C-A1BA-41E5F5C3B905}" type="slidenum">
              <a:rPr lang="en-US" smtClean="0"/>
              <a:pPr/>
              <a:t>3</a:t>
            </a:fld>
            <a:endParaRPr lang="en-US" dirty="0"/>
          </a:p>
        </p:txBody>
      </p:sp>
      <p:pic>
        <p:nvPicPr>
          <p:cNvPr id="8" name="Picture 7">
            <a:extLst>
              <a:ext uri="{FF2B5EF4-FFF2-40B4-BE49-F238E27FC236}">
                <a16:creationId xmlns="" xmlns:a16="http://schemas.microsoft.com/office/drawing/2014/main" id="{A6A927A1-EA5F-9C61-94DD-EB697D5AC1E1}"/>
              </a:ext>
            </a:extLst>
          </p:cNvPr>
          <p:cNvPicPr>
            <a:picLocks noChangeAspect="1"/>
          </p:cNvPicPr>
          <p:nvPr/>
        </p:nvPicPr>
        <p:blipFill>
          <a:blip r:embed="rId4"/>
          <a:stretch>
            <a:fillRect/>
          </a:stretch>
        </p:blipFill>
        <p:spPr>
          <a:xfrm>
            <a:off x="3641808" y="0"/>
            <a:ext cx="8258645" cy="6940296"/>
          </a:xfrm>
          <a:prstGeom prst="rect">
            <a:avLst/>
          </a:prstGeom>
        </p:spPr>
      </p:pic>
      <p:sp>
        <p:nvSpPr>
          <p:cNvPr id="9" name="Title 1">
            <a:extLst>
              <a:ext uri="{FF2B5EF4-FFF2-40B4-BE49-F238E27FC236}">
                <a16:creationId xmlns="" xmlns:a16="http://schemas.microsoft.com/office/drawing/2014/main" id="{22B17B69-6ED7-1155-9AF3-A2384E4C3FAF}"/>
              </a:ext>
            </a:extLst>
          </p:cNvPr>
          <p:cNvSpPr txBox="1">
            <a:spLocks/>
          </p:cNvSpPr>
          <p:nvPr/>
        </p:nvSpPr>
        <p:spPr>
          <a:xfrm>
            <a:off x="-87805" y="4637203"/>
            <a:ext cx="3611217"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solidFill>
                  <a:schemeClr val="bg1"/>
                </a:solidFill>
              </a:rPr>
              <a:t/>
            </a:r>
            <a:br>
              <a:rPr lang="en-US" sz="1200" b="1" dirty="0">
                <a:solidFill>
                  <a:schemeClr val="bg1"/>
                </a:solidFill>
              </a:rPr>
            </a:br>
            <a:r>
              <a:rPr lang="en-US" sz="1200" b="1" dirty="0">
                <a:solidFill>
                  <a:schemeClr val="bg1"/>
                </a:solidFill>
              </a:rPr>
              <a:t>Low Tide</a:t>
            </a:r>
          </a:p>
        </p:txBody>
      </p:sp>
      <p:sp>
        <p:nvSpPr>
          <p:cNvPr id="3" name="TextBox 2">
            <a:extLst>
              <a:ext uri="{FF2B5EF4-FFF2-40B4-BE49-F238E27FC236}">
                <a16:creationId xmlns="" xmlns:a16="http://schemas.microsoft.com/office/drawing/2014/main" id="{0B737BAC-F46D-9CB3-8E22-DF71C085D062}"/>
              </a:ext>
            </a:extLst>
          </p:cNvPr>
          <p:cNvSpPr txBox="1"/>
          <p:nvPr/>
        </p:nvSpPr>
        <p:spPr>
          <a:xfrm>
            <a:off x="9640955" y="4263888"/>
            <a:ext cx="2160105" cy="2238549"/>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 xmlns:a16="http://schemas.microsoft.com/office/drawing/2014/main" id="{69715A99-8D95-8675-427F-558FCC4B673B}"/>
              </a:ext>
            </a:extLst>
          </p:cNvPr>
          <p:cNvPicPr>
            <a:picLocks noChangeAspect="1"/>
          </p:cNvPicPr>
          <p:nvPr/>
        </p:nvPicPr>
        <p:blipFill>
          <a:blip r:embed="rId5"/>
          <a:stretch>
            <a:fillRect/>
          </a:stretch>
        </p:blipFill>
        <p:spPr>
          <a:xfrm>
            <a:off x="8494838" y="375317"/>
            <a:ext cx="3588454" cy="6310058"/>
          </a:xfrm>
          <a:prstGeom prst="rect">
            <a:avLst/>
          </a:prstGeom>
        </p:spPr>
      </p:pic>
      <p:pic>
        <p:nvPicPr>
          <p:cNvPr id="12" name="Picture 11">
            <a:extLst>
              <a:ext uri="{FF2B5EF4-FFF2-40B4-BE49-F238E27FC236}">
                <a16:creationId xmlns="" xmlns:a16="http://schemas.microsoft.com/office/drawing/2014/main" id="{A0EEB11B-F034-9172-3643-69C2BB82EED3}"/>
              </a:ext>
            </a:extLst>
          </p:cNvPr>
          <p:cNvPicPr>
            <a:picLocks noChangeAspect="1"/>
          </p:cNvPicPr>
          <p:nvPr/>
        </p:nvPicPr>
        <p:blipFill>
          <a:blip r:embed="rId6"/>
          <a:stretch>
            <a:fillRect/>
          </a:stretch>
        </p:blipFill>
        <p:spPr>
          <a:xfrm>
            <a:off x="1432710" y="5850151"/>
            <a:ext cx="810838" cy="835224"/>
          </a:xfrm>
          <a:prstGeom prst="rect">
            <a:avLst/>
          </a:prstGeom>
        </p:spPr>
      </p:pic>
      <p:sp>
        <p:nvSpPr>
          <p:cNvPr id="11" name="TextBox 10">
            <a:extLst>
              <a:ext uri="{FF2B5EF4-FFF2-40B4-BE49-F238E27FC236}">
                <a16:creationId xmlns="" xmlns:a16="http://schemas.microsoft.com/office/drawing/2014/main" id="{CAA1A209-E6FE-5EAC-A418-A6FD29B7C9DA}"/>
              </a:ext>
            </a:extLst>
          </p:cNvPr>
          <p:cNvSpPr txBox="1"/>
          <p:nvPr/>
        </p:nvSpPr>
        <p:spPr>
          <a:xfrm>
            <a:off x="8483457" y="0"/>
            <a:ext cx="3624482" cy="369332"/>
          </a:xfrm>
          <a:prstGeom prst="rect">
            <a:avLst/>
          </a:prstGeom>
          <a:solidFill>
            <a:schemeClr val="bg1"/>
          </a:solidFill>
        </p:spPr>
        <p:txBody>
          <a:bodyPr wrap="square" rtlCol="0">
            <a:spAutoFit/>
          </a:bodyPr>
          <a:lstStyle/>
          <a:p>
            <a:pPr algn="ctr"/>
            <a:r>
              <a:rPr lang="en-US" b="1" dirty="0"/>
              <a:t>1886 A Red Lions Excursion</a:t>
            </a:r>
          </a:p>
        </p:txBody>
      </p:sp>
      <p:sp>
        <p:nvSpPr>
          <p:cNvPr id="14" name="TextBox 13">
            <a:extLst>
              <a:ext uri="{FF2B5EF4-FFF2-40B4-BE49-F238E27FC236}">
                <a16:creationId xmlns="" xmlns:a16="http://schemas.microsoft.com/office/drawing/2014/main" id="{CB474F16-FF65-4D5A-DCD0-6AA93CF5C39E}"/>
              </a:ext>
            </a:extLst>
          </p:cNvPr>
          <p:cNvSpPr txBox="1"/>
          <p:nvPr/>
        </p:nvSpPr>
        <p:spPr>
          <a:xfrm>
            <a:off x="5016763" y="594360"/>
            <a:ext cx="2103120" cy="369332"/>
          </a:xfrm>
          <a:prstGeom prst="rect">
            <a:avLst/>
          </a:prstGeom>
          <a:noFill/>
        </p:spPr>
        <p:txBody>
          <a:bodyPr wrap="square" rtlCol="0">
            <a:spAutoFit/>
          </a:bodyPr>
          <a:lstStyle/>
          <a:p>
            <a:pPr algn="ctr"/>
            <a:r>
              <a:rPr lang="en-US" dirty="0">
                <a:solidFill>
                  <a:schemeClr val="bg1"/>
                </a:solidFill>
              </a:rPr>
              <a:t>2009</a:t>
            </a:r>
          </a:p>
        </p:txBody>
      </p:sp>
      <p:sp>
        <p:nvSpPr>
          <p:cNvPr id="15" name="TextBox 14">
            <a:extLst>
              <a:ext uri="{FF2B5EF4-FFF2-40B4-BE49-F238E27FC236}">
                <a16:creationId xmlns="" xmlns:a16="http://schemas.microsoft.com/office/drawing/2014/main" id="{B38BB4F3-DF16-26C7-6472-DDD6E6D3DA63}"/>
              </a:ext>
            </a:extLst>
          </p:cNvPr>
          <p:cNvSpPr txBox="1"/>
          <p:nvPr/>
        </p:nvSpPr>
        <p:spPr>
          <a:xfrm>
            <a:off x="4908452" y="5667412"/>
            <a:ext cx="2103120" cy="369332"/>
          </a:xfrm>
          <a:prstGeom prst="rect">
            <a:avLst/>
          </a:prstGeom>
          <a:solidFill>
            <a:schemeClr val="tx1"/>
          </a:solidFill>
        </p:spPr>
        <p:txBody>
          <a:bodyPr wrap="square" rtlCol="0">
            <a:spAutoFit/>
          </a:bodyPr>
          <a:lstStyle/>
          <a:p>
            <a:pPr algn="ctr"/>
            <a:r>
              <a:rPr lang="en-US" dirty="0">
                <a:solidFill>
                  <a:schemeClr val="bg1"/>
                </a:solidFill>
              </a:rPr>
              <a:t>2015</a:t>
            </a:r>
          </a:p>
        </p:txBody>
      </p:sp>
      <p:pic>
        <p:nvPicPr>
          <p:cNvPr id="13" name="Content Placeholder 8" descr="A logo with a boat and text&#10;&#10;Description automatically generated">
            <a:extLst>
              <a:ext uri="{FF2B5EF4-FFF2-40B4-BE49-F238E27FC236}">
                <a16:creationId xmlns="" xmlns:a16="http://schemas.microsoft.com/office/drawing/2014/main" id="{6FA16D1C-ED57-1FB7-F00A-5C62B2C4C206}"/>
              </a:ext>
            </a:extLst>
          </p:cNvPr>
          <p:cNvPicPr>
            <a:picLocks noChangeAspect="1"/>
          </p:cNvPicPr>
          <p:nvPr/>
        </p:nvPicPr>
        <p:blipFill rotWithShape="1">
          <a:blip r:embed="rId7" cstate="print">
            <a:alphaModFix/>
            <a:extLst>
              <a:ext uri="{BEBA8EAE-BF5A-486C-A8C5-ECC9F3942E4B}">
                <a14:imgProps xmlns="" xmlns:a14="http://schemas.microsoft.com/office/drawing/2010/main">
                  <a14:imgLayer r:embed="rId8">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357127" y="5840610"/>
            <a:ext cx="1049189" cy="921326"/>
          </a:xfrm>
          <a:prstGeom prst="flowChartConnector">
            <a:avLst/>
          </a:prstGeom>
          <a:solidFill>
            <a:srgbClr val="006600"/>
          </a:solidFill>
        </p:spPr>
      </p:pic>
    </p:spTree>
    <p:extLst>
      <p:ext uri="{BB962C8B-B14F-4D97-AF65-F5344CB8AC3E}">
        <p14:creationId xmlns="" xmlns:p14="http://schemas.microsoft.com/office/powerpoint/2010/main" val="2192522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CF3920-CBF0-E786-DCFF-136110FFCFB6}"/>
              </a:ext>
            </a:extLst>
          </p:cNvPr>
          <p:cNvSpPr>
            <a:spLocks noGrp="1"/>
          </p:cNvSpPr>
          <p:nvPr>
            <p:ph type="title"/>
          </p:nvPr>
        </p:nvSpPr>
        <p:spPr/>
        <p:txBody>
          <a:bodyPr/>
          <a:lstStyle/>
          <a:p>
            <a:endParaRPr lang="en-US"/>
          </a:p>
        </p:txBody>
      </p:sp>
      <p:pic>
        <p:nvPicPr>
          <p:cNvPr id="5" name="Content Placeholder 4" descr="A collage of a ship and a picture of a ship&#10;&#10;Description automatically generated">
            <a:extLst>
              <a:ext uri="{FF2B5EF4-FFF2-40B4-BE49-F238E27FC236}">
                <a16:creationId xmlns="" xmlns:a16="http://schemas.microsoft.com/office/drawing/2014/main" id="{7B924C71-BECF-2AE1-2C87-C03E227D4C19}"/>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 xmlns:a16="http://schemas.microsoft.com/office/drawing/2014/main" id="{EAD458F9-B959-9F26-1385-3F6FD525730B}"/>
              </a:ext>
            </a:extLst>
          </p:cNvPr>
          <p:cNvSpPr txBox="1"/>
          <p:nvPr/>
        </p:nvSpPr>
        <p:spPr>
          <a:xfrm>
            <a:off x="514114" y="0"/>
            <a:ext cx="4672362" cy="461665"/>
          </a:xfrm>
          <a:prstGeom prst="rect">
            <a:avLst/>
          </a:prstGeom>
          <a:solidFill>
            <a:schemeClr val="bg1"/>
          </a:solidFill>
        </p:spPr>
        <p:txBody>
          <a:bodyPr wrap="square" rtlCol="0">
            <a:spAutoFit/>
          </a:bodyPr>
          <a:lstStyle/>
          <a:p>
            <a:r>
              <a:rPr lang="en-US" sz="2400" b="1" dirty="0"/>
              <a:t>Hainesport Resident WW 1 Veteran</a:t>
            </a:r>
          </a:p>
        </p:txBody>
      </p:sp>
      <p:pic>
        <p:nvPicPr>
          <p:cNvPr id="3" name="Content Placeholder 8" descr="A logo with a boat and text&#10;&#10;Description automatically generated">
            <a:extLst>
              <a:ext uri="{FF2B5EF4-FFF2-40B4-BE49-F238E27FC236}">
                <a16:creationId xmlns="" xmlns:a16="http://schemas.microsoft.com/office/drawing/2014/main" id="{A87E9CA7-6D03-3C51-149D-23D2377891B5}"/>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034079" y="5768504"/>
            <a:ext cx="1266200" cy="1089496"/>
          </a:xfrm>
          <a:prstGeom prst="flowChartConnector">
            <a:avLst/>
          </a:prstGeom>
          <a:solidFill>
            <a:srgbClr val="006600"/>
          </a:solidFill>
        </p:spPr>
      </p:pic>
    </p:spTree>
    <p:extLst>
      <p:ext uri="{BB962C8B-B14F-4D97-AF65-F5344CB8AC3E}">
        <p14:creationId xmlns="" xmlns:p14="http://schemas.microsoft.com/office/powerpoint/2010/main" val="2789669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generated with very high confidence">
            <a:extLst>
              <a:ext uri="{FF2B5EF4-FFF2-40B4-BE49-F238E27FC236}">
                <a16:creationId xmlns="" xmlns:a16="http://schemas.microsoft.com/office/drawing/2014/main" id="{059A341B-41BB-485C-B694-4B6F44B20578}"/>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252125" y="824866"/>
            <a:ext cx="5517471" cy="4324351"/>
          </a:xfrm>
        </p:spPr>
      </p:pic>
      <p:pic>
        <p:nvPicPr>
          <p:cNvPr id="7" name="Picture 6" descr="A black and white photo of a train&#10;&#10;Description generated with very high confidence">
            <a:extLst>
              <a:ext uri="{FF2B5EF4-FFF2-40B4-BE49-F238E27FC236}">
                <a16:creationId xmlns="" xmlns:a16="http://schemas.microsoft.com/office/drawing/2014/main" id="{C99168DE-F7C4-43CF-9B2C-781064C7721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232227" y="816400"/>
            <a:ext cx="5959773" cy="4414647"/>
          </a:xfrm>
          <a:prstGeom prst="rect">
            <a:avLst/>
          </a:prstGeom>
        </p:spPr>
      </p:pic>
      <p:sp>
        <p:nvSpPr>
          <p:cNvPr id="8" name="TextBox 7">
            <a:extLst>
              <a:ext uri="{FF2B5EF4-FFF2-40B4-BE49-F238E27FC236}">
                <a16:creationId xmlns="" xmlns:a16="http://schemas.microsoft.com/office/drawing/2014/main" id="{CFE46A6C-BAB2-45E5-A05C-555FD4FA2226}"/>
              </a:ext>
            </a:extLst>
          </p:cNvPr>
          <p:cNvSpPr txBox="1"/>
          <p:nvPr/>
        </p:nvSpPr>
        <p:spPr>
          <a:xfrm>
            <a:off x="3808401" y="6013627"/>
            <a:ext cx="6107034" cy="369332"/>
          </a:xfrm>
          <a:prstGeom prst="rect">
            <a:avLst/>
          </a:prstGeom>
          <a:noFill/>
        </p:spPr>
        <p:txBody>
          <a:bodyPr wrap="square" rtlCol="0">
            <a:spAutoFit/>
          </a:bodyPr>
          <a:lstStyle/>
          <a:p>
            <a:r>
              <a:rPr lang="en-US" dirty="0">
                <a:solidFill>
                  <a:srgbClr val="FFFF00"/>
                </a:solidFill>
                <a:latin typeface="Zapf Calligraphic 801 SWA" panose="02040502050505030904" pitchFamily="18" charset="0"/>
              </a:rPr>
              <a:t>Reference:  P. Uhland Collection....Thanks and Obliged</a:t>
            </a:r>
          </a:p>
        </p:txBody>
      </p:sp>
      <p:pic>
        <p:nvPicPr>
          <p:cNvPr id="9" name="Picture 8" descr="A close up of a sign&#10;&#10;Description generated with high confidence">
            <a:extLst>
              <a:ext uri="{FF2B5EF4-FFF2-40B4-BE49-F238E27FC236}">
                <a16:creationId xmlns="" xmlns:a16="http://schemas.microsoft.com/office/drawing/2014/main" id="{B9775B6B-AB82-404D-A485-2046301729D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4782" y="5128204"/>
            <a:ext cx="1091679" cy="1132336"/>
          </a:xfrm>
          <a:prstGeom prst="rect">
            <a:avLst/>
          </a:prstGeom>
        </p:spPr>
      </p:pic>
      <p:sp>
        <p:nvSpPr>
          <p:cNvPr id="10" name="Title 1">
            <a:extLst>
              <a:ext uri="{FF2B5EF4-FFF2-40B4-BE49-F238E27FC236}">
                <a16:creationId xmlns="" xmlns:a16="http://schemas.microsoft.com/office/drawing/2014/main" id="{BE99C0FC-427F-4335-A774-816FA9E00BCF}"/>
              </a:ext>
            </a:extLst>
          </p:cNvPr>
          <p:cNvSpPr txBox="1">
            <a:spLocks/>
          </p:cNvSpPr>
          <p:nvPr/>
        </p:nvSpPr>
        <p:spPr>
          <a:xfrm>
            <a:off x="3977641" y="6215436"/>
            <a:ext cx="12192000" cy="492124"/>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rgbClr val="FFFF00"/>
                </a:solidFill>
                <a:latin typeface="Zapf Calligraphic 801 SWA" panose="02040502050505030904" pitchFamily="18" charset="0"/>
              </a:rPr>
              <a:t>   Exploring Historic Pathways, Discovering New Understandings</a:t>
            </a:r>
          </a:p>
        </p:txBody>
      </p:sp>
      <p:pic>
        <p:nvPicPr>
          <p:cNvPr id="11" name="Picture 10">
            <a:extLst>
              <a:ext uri="{FF2B5EF4-FFF2-40B4-BE49-F238E27FC236}">
                <a16:creationId xmlns="" xmlns:a16="http://schemas.microsoft.com/office/drawing/2014/main" id="{C032A1EE-2A21-4456-BB7A-B26B2E2164A3}"/>
              </a:ext>
            </a:extLst>
          </p:cNvPr>
          <p:cNvPicPr>
            <a:picLocks noChangeAspect="1"/>
          </p:cNvPicPr>
          <p:nvPr/>
        </p:nvPicPr>
        <p:blipFill>
          <a:blip r:embed="rId5" cstate="print">
            <a:extLst>
              <a:ext uri="{BEBA8EAE-BF5A-486C-A8C5-ECC9F3942E4B}">
                <a14:imgProps xmlns="" xmlns:a14="http://schemas.microsoft.com/office/drawing/2010/main">
                  <a14:imgLayer r:embed="rId6">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838200" y="4968518"/>
            <a:ext cx="2092162" cy="1732998"/>
          </a:xfrm>
          <a:prstGeom prst="rect">
            <a:avLst/>
          </a:prstGeom>
        </p:spPr>
      </p:pic>
      <p:pic>
        <p:nvPicPr>
          <p:cNvPr id="2" name="Content Placeholder 8" descr="A logo with a boat and text&#10;&#10;Description automatically generated">
            <a:extLst>
              <a:ext uri="{FF2B5EF4-FFF2-40B4-BE49-F238E27FC236}">
                <a16:creationId xmlns="" xmlns:a16="http://schemas.microsoft.com/office/drawing/2014/main" id="{E6350249-33CA-F2A5-6E77-E192CF83FFFC}"/>
              </a:ext>
            </a:extLst>
          </p:cNvPr>
          <p:cNvPicPr>
            <a:picLocks noChangeAspect="1"/>
          </p:cNvPicPr>
          <p:nvPr/>
        </p:nvPicPr>
        <p:blipFill rotWithShape="1">
          <a:blip r:embed="rId7" cstate="print">
            <a:alphaModFix/>
            <a:extLst>
              <a:ext uri="{BEBA8EAE-BF5A-486C-A8C5-ECC9F3942E4B}">
                <a14:imgProps xmlns="" xmlns:a14="http://schemas.microsoft.com/office/drawing/2010/main">
                  <a14:imgLayer r:embed="rId8">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429340" y="4611360"/>
            <a:ext cx="1266200" cy="1089496"/>
          </a:xfrm>
          <a:prstGeom prst="flowChartConnector">
            <a:avLst/>
          </a:prstGeom>
          <a:solidFill>
            <a:srgbClr val="006600"/>
          </a:solidFill>
        </p:spPr>
      </p:pic>
    </p:spTree>
    <p:extLst>
      <p:ext uri="{BB962C8B-B14F-4D97-AF65-F5344CB8AC3E}">
        <p14:creationId xmlns="" xmlns:p14="http://schemas.microsoft.com/office/powerpoint/2010/main" val="3256558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ilding&#10;&#10;Description automatically generated">
            <a:extLst>
              <a:ext uri="{FF2B5EF4-FFF2-40B4-BE49-F238E27FC236}">
                <a16:creationId xmlns="" xmlns:a16="http://schemas.microsoft.com/office/drawing/2014/main" id="{FF0AB1D6-E176-42AE-8CAA-DC0B62C308C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451429"/>
            <a:ext cx="3432138" cy="3672114"/>
          </a:xfrm>
          <a:prstGeom prst="rect">
            <a:avLst/>
          </a:prstGeom>
        </p:spPr>
      </p:pic>
      <p:pic>
        <p:nvPicPr>
          <p:cNvPr id="4" name="Content Placeholder 8" descr="A logo with a boat and text&#10;&#10;Description automatically generated">
            <a:extLst>
              <a:ext uri="{FF2B5EF4-FFF2-40B4-BE49-F238E27FC236}">
                <a16:creationId xmlns="" xmlns:a16="http://schemas.microsoft.com/office/drawing/2014/main" id="{3E02B52A-E70C-CB03-46F7-C06ED107941C}"/>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436659" y="5519058"/>
            <a:ext cx="1014461" cy="872888"/>
          </a:xfrm>
          <a:prstGeom prst="flowChartConnector">
            <a:avLst/>
          </a:prstGeom>
          <a:solidFill>
            <a:srgbClr val="006600"/>
          </a:solidFill>
        </p:spPr>
      </p:pic>
      <p:pic>
        <p:nvPicPr>
          <p:cNvPr id="8" name="Picture 7" descr="A picture containing text, building&#10;&#10;Description automatically generated">
            <a:extLst>
              <a:ext uri="{FF2B5EF4-FFF2-40B4-BE49-F238E27FC236}">
                <a16:creationId xmlns="" xmlns:a16="http://schemas.microsoft.com/office/drawing/2014/main" id="{FF0AB1D6-E176-42AE-8CAA-DC0B62C308C8}"/>
              </a:ext>
            </a:extLst>
          </p:cNvPr>
          <p:cNvPicPr>
            <a:picLocks noChangeAspect="1"/>
          </p:cNvPicPr>
          <p:nvPr/>
        </p:nvPicPr>
        <p:blipFill>
          <a:blip r:embed="rId7">
            <a:extLst>
              <a:ext uri="{28A0092B-C50C-407E-A947-70E740481C1C}">
                <a14:useLocalDpi xmlns="" xmlns:a14="http://schemas.microsoft.com/office/drawing/2010/main" val="0"/>
              </a:ext>
            </a:extLst>
          </a:blip>
          <a:srcRect l="10047" t="54788" r="5581" b="14236"/>
          <a:stretch>
            <a:fillRect/>
          </a:stretch>
        </p:blipFill>
        <p:spPr>
          <a:xfrm>
            <a:off x="3599543" y="0"/>
            <a:ext cx="8592457" cy="6858000"/>
          </a:xfrm>
          <a:prstGeom prst="rect">
            <a:avLst/>
          </a:prstGeom>
        </p:spPr>
      </p:pic>
    </p:spTree>
    <p:extLst>
      <p:ext uri="{BB962C8B-B14F-4D97-AF65-F5344CB8AC3E}">
        <p14:creationId xmlns="" xmlns:p14="http://schemas.microsoft.com/office/powerpoint/2010/main" val="3426839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F9AB41E9-3F7B-0087-15F0-AE36C21492F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rgbClr val="FFFFFF"/>
                </a:solidFill>
                <a:latin typeface="+mn-lt"/>
                <a:ea typeface="+mn-ea"/>
                <a:cs typeface="+mn-cs"/>
              </a:rPr>
              <a:t>Rancocas    Pathways                      </a:t>
            </a:r>
          </a:p>
        </p:txBody>
      </p:sp>
      <p:sp>
        <p:nvSpPr>
          <p:cNvPr id="5" name="Slide Number Placeholder 4">
            <a:extLst>
              <a:ext uri="{FF2B5EF4-FFF2-40B4-BE49-F238E27FC236}">
                <a16:creationId xmlns="" xmlns:a16="http://schemas.microsoft.com/office/drawing/2014/main" id="{60386D7F-A16E-9929-2949-5CE9D3E5934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33</a:t>
            </a:fld>
            <a:endParaRPr lang="en-US" dirty="0">
              <a:solidFill>
                <a:srgbClr val="FFFFFF"/>
              </a:solidFill>
            </a:endParaRPr>
          </a:p>
        </p:txBody>
      </p:sp>
      <p:sp>
        <p:nvSpPr>
          <p:cNvPr id="8" name="TextBox 7">
            <a:extLst>
              <a:ext uri="{FF2B5EF4-FFF2-40B4-BE49-F238E27FC236}">
                <a16:creationId xmlns="" xmlns:a16="http://schemas.microsoft.com/office/drawing/2014/main" id="{8DFED85B-A114-2EE7-832E-B0571BD16D88}"/>
              </a:ext>
            </a:extLst>
          </p:cNvPr>
          <p:cNvSpPr txBox="1"/>
          <p:nvPr/>
        </p:nvSpPr>
        <p:spPr>
          <a:xfrm>
            <a:off x="4770783" y="5486400"/>
            <a:ext cx="2822713" cy="369332"/>
          </a:xfrm>
          <a:prstGeom prst="rect">
            <a:avLst/>
          </a:prstGeom>
          <a:noFill/>
        </p:spPr>
        <p:txBody>
          <a:bodyPr wrap="square" rtlCol="0">
            <a:spAutoFit/>
          </a:bodyPr>
          <a:lstStyle/>
          <a:p>
            <a:r>
              <a:rPr lang="en-US" dirty="0">
                <a:solidFill>
                  <a:schemeClr val="bg1"/>
                </a:solidFill>
              </a:rPr>
              <a:t>South Branch   High Tide</a:t>
            </a:r>
          </a:p>
        </p:txBody>
      </p:sp>
      <p:pic>
        <p:nvPicPr>
          <p:cNvPr id="2" name="Picture 1" descr="A cartoon of a boat with people rowing&#10;&#10;Description automatically generated">
            <a:extLst>
              <a:ext uri="{FF2B5EF4-FFF2-40B4-BE49-F238E27FC236}">
                <a16:creationId xmlns="" xmlns:a16="http://schemas.microsoft.com/office/drawing/2014/main" id="{9F654B92-8A8C-C00B-7F6B-7E65D718755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847052" y="5891635"/>
            <a:ext cx="497896" cy="464715"/>
          </a:xfrm>
          <a:prstGeom prst="flowChartConnector">
            <a:avLst/>
          </a:prstGeom>
        </p:spPr>
      </p:pic>
      <p:pic>
        <p:nvPicPr>
          <p:cNvPr id="3" name="Picture 2" descr="A body of water with a mountain in the background&#10;&#10;Description automatically generated">
            <a:extLst>
              <a:ext uri="{FF2B5EF4-FFF2-40B4-BE49-F238E27FC236}">
                <a16:creationId xmlns="" xmlns:a16="http://schemas.microsoft.com/office/drawing/2014/main" id="{18994916-DDC0-4E55-8033-341DDA506316}"/>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8926" b="16074"/>
          <a:stretch/>
        </p:blipFill>
        <p:spPr>
          <a:xfrm>
            <a:off x="0" y="0"/>
            <a:ext cx="12188952" cy="6856287"/>
          </a:xfrm>
          <a:prstGeom prst="rect">
            <a:avLst/>
          </a:prstGeom>
        </p:spPr>
      </p:pic>
      <p:pic>
        <p:nvPicPr>
          <p:cNvPr id="9" name="Content Placeholder 8" descr="A logo with a boat and text&#10;&#10;Description automatically generated">
            <a:extLst>
              <a:ext uri="{FF2B5EF4-FFF2-40B4-BE49-F238E27FC236}">
                <a16:creationId xmlns="" xmlns:a16="http://schemas.microsoft.com/office/drawing/2014/main" id="{7D2BD4FC-B5FD-322C-7E9B-D47BA0213863}"/>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536604" y="5771083"/>
            <a:ext cx="929511" cy="799794"/>
          </a:xfrm>
          <a:prstGeom prst="flowChartConnector">
            <a:avLst/>
          </a:prstGeom>
          <a:solidFill>
            <a:srgbClr val="006600"/>
          </a:solidFill>
        </p:spPr>
      </p:pic>
    </p:spTree>
    <p:extLst>
      <p:ext uri="{BB962C8B-B14F-4D97-AF65-F5344CB8AC3E}">
        <p14:creationId xmlns="" xmlns:p14="http://schemas.microsoft.com/office/powerpoint/2010/main" val="41743633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map&#10;&#10;Description automatically generated">
            <a:extLst>
              <a:ext uri="{FF2B5EF4-FFF2-40B4-BE49-F238E27FC236}">
                <a16:creationId xmlns="" xmlns:a16="http://schemas.microsoft.com/office/drawing/2014/main" id="{18DCE32C-27AA-160A-4267-CB1F6DEF5C59}"/>
              </a:ext>
            </a:extLst>
          </p:cNvPr>
          <p:cNvPicPr>
            <a:picLocks noChangeAspect="1"/>
          </p:cNvPicPr>
          <p:nvPr/>
        </p:nvPicPr>
        <p:blipFill>
          <a:blip r:embed="rId2">
            <a:extLst>
              <a:ext uri="{BEBA8EAE-BF5A-486C-A8C5-ECC9F3942E4B}">
                <a14:imgProps xmlns="" xmlns:a14="http://schemas.microsoft.com/office/drawing/2010/main">
                  <a14:imgLayer r:embed="rId3">
                    <a14:imgEffect>
                      <a14:sharpenSoften amount="-13000"/>
                    </a14:imgEffect>
                    <a14:imgEffect>
                      <a14:colorTemperature colorTemp="8098"/>
                    </a14:imgEffect>
                    <a14:imgEffect>
                      <a14:saturation sat="234000"/>
                    </a14:imgEffect>
                    <a14:imgEffect>
                      <a14:brightnessContrast bright="2000" contrast="1000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 xmlns:a16="http://schemas.microsoft.com/office/drawing/2014/main" id="{713487C4-80BE-9F71-9900-449EEAEAA1EB}"/>
              </a:ext>
            </a:extLst>
          </p:cNvPr>
          <p:cNvSpPr txBox="1"/>
          <p:nvPr/>
        </p:nvSpPr>
        <p:spPr>
          <a:xfrm>
            <a:off x="2664767" y="128358"/>
            <a:ext cx="5924717" cy="461665"/>
          </a:xfrm>
          <a:prstGeom prst="rect">
            <a:avLst/>
          </a:prstGeom>
          <a:noFill/>
        </p:spPr>
        <p:txBody>
          <a:bodyPr wrap="square" rtlCol="0">
            <a:spAutoFit/>
          </a:bodyPr>
          <a:lstStyle/>
          <a:p>
            <a:pPr algn="ctr"/>
            <a:r>
              <a:rPr lang="en-US" sz="2400" b="1" spc="300" dirty="0"/>
              <a:t>Riparian Chart Rancocas Creek</a:t>
            </a:r>
          </a:p>
        </p:txBody>
      </p:sp>
      <p:sp>
        <p:nvSpPr>
          <p:cNvPr id="2" name="TextBox 1">
            <a:extLst>
              <a:ext uri="{FF2B5EF4-FFF2-40B4-BE49-F238E27FC236}">
                <a16:creationId xmlns="" xmlns:a16="http://schemas.microsoft.com/office/drawing/2014/main" id="{F97E8521-9355-948F-6A23-9ADAD8871C84}"/>
              </a:ext>
            </a:extLst>
          </p:cNvPr>
          <p:cNvSpPr txBox="1"/>
          <p:nvPr/>
        </p:nvSpPr>
        <p:spPr>
          <a:xfrm>
            <a:off x="9518573" y="6059277"/>
            <a:ext cx="1972020" cy="584775"/>
          </a:xfrm>
          <a:prstGeom prst="rect">
            <a:avLst/>
          </a:prstGeom>
          <a:noFill/>
        </p:spPr>
        <p:txBody>
          <a:bodyPr wrap="square" rtlCol="0">
            <a:spAutoFit/>
          </a:bodyPr>
          <a:lstStyle/>
          <a:p>
            <a:pPr algn="ctr"/>
            <a:r>
              <a:rPr lang="en-US" sz="1600" b="1" dirty="0">
                <a:solidFill>
                  <a:schemeClr val="bg1"/>
                </a:solidFill>
              </a:rPr>
              <a:t>Hainesport </a:t>
            </a:r>
          </a:p>
          <a:p>
            <a:pPr algn="ctr"/>
            <a:r>
              <a:rPr lang="en-US" sz="1600" b="1" dirty="0">
                <a:solidFill>
                  <a:schemeClr val="bg1"/>
                </a:solidFill>
              </a:rPr>
              <a:t>Foundry</a:t>
            </a:r>
          </a:p>
        </p:txBody>
      </p:sp>
      <p:sp>
        <p:nvSpPr>
          <p:cNvPr id="3" name="TextBox 2">
            <a:extLst>
              <a:ext uri="{FF2B5EF4-FFF2-40B4-BE49-F238E27FC236}">
                <a16:creationId xmlns="" xmlns:a16="http://schemas.microsoft.com/office/drawing/2014/main" id="{0C78BD7B-8A07-A62F-4BE5-E3DE57C8186C}"/>
              </a:ext>
            </a:extLst>
          </p:cNvPr>
          <p:cNvSpPr txBox="1"/>
          <p:nvPr/>
        </p:nvSpPr>
        <p:spPr>
          <a:xfrm>
            <a:off x="4283724" y="5766889"/>
            <a:ext cx="1972020" cy="584775"/>
          </a:xfrm>
          <a:prstGeom prst="rect">
            <a:avLst/>
          </a:prstGeom>
          <a:noFill/>
        </p:spPr>
        <p:txBody>
          <a:bodyPr wrap="square" rtlCol="0">
            <a:spAutoFit/>
          </a:bodyPr>
          <a:lstStyle/>
          <a:p>
            <a:pPr algn="ctr"/>
            <a:r>
              <a:rPr lang="en-US" sz="1600" b="1" dirty="0">
                <a:solidFill>
                  <a:schemeClr val="bg1"/>
                </a:solidFill>
              </a:rPr>
              <a:t>Stone</a:t>
            </a:r>
          </a:p>
          <a:p>
            <a:pPr algn="ctr"/>
            <a:r>
              <a:rPr lang="en-US" sz="1600" b="1" dirty="0">
                <a:solidFill>
                  <a:schemeClr val="bg1"/>
                </a:solidFill>
              </a:rPr>
              <a:t>Quarry</a:t>
            </a:r>
          </a:p>
        </p:txBody>
      </p:sp>
      <p:sp>
        <p:nvSpPr>
          <p:cNvPr id="4" name="TextBox 3">
            <a:extLst>
              <a:ext uri="{FF2B5EF4-FFF2-40B4-BE49-F238E27FC236}">
                <a16:creationId xmlns="" xmlns:a16="http://schemas.microsoft.com/office/drawing/2014/main" id="{D92250DA-AB21-D2B3-69E9-895FDC975F53}"/>
              </a:ext>
            </a:extLst>
          </p:cNvPr>
          <p:cNvSpPr txBox="1"/>
          <p:nvPr/>
        </p:nvSpPr>
        <p:spPr>
          <a:xfrm>
            <a:off x="9404732" y="205303"/>
            <a:ext cx="1972020" cy="338554"/>
          </a:xfrm>
          <a:prstGeom prst="rect">
            <a:avLst/>
          </a:prstGeom>
          <a:noFill/>
        </p:spPr>
        <p:txBody>
          <a:bodyPr wrap="square" rtlCol="0">
            <a:spAutoFit/>
          </a:bodyPr>
          <a:lstStyle/>
          <a:p>
            <a:pPr algn="ctr"/>
            <a:r>
              <a:rPr lang="en-US" sz="1600" b="1" dirty="0">
                <a:solidFill>
                  <a:schemeClr val="bg1"/>
                </a:solidFill>
              </a:rPr>
              <a:t>Timbuctoo &gt;&gt;&gt;</a:t>
            </a:r>
          </a:p>
        </p:txBody>
      </p:sp>
      <p:sp>
        <p:nvSpPr>
          <p:cNvPr id="5" name="TextBox 4">
            <a:extLst>
              <a:ext uri="{FF2B5EF4-FFF2-40B4-BE49-F238E27FC236}">
                <a16:creationId xmlns="" xmlns:a16="http://schemas.microsoft.com/office/drawing/2014/main" id="{2B8B1F5F-5325-7635-C92B-68B1E7C9FBC8}"/>
              </a:ext>
            </a:extLst>
          </p:cNvPr>
          <p:cNvSpPr txBox="1"/>
          <p:nvPr/>
        </p:nvSpPr>
        <p:spPr>
          <a:xfrm>
            <a:off x="4676659" y="1558542"/>
            <a:ext cx="1972020" cy="338554"/>
          </a:xfrm>
          <a:prstGeom prst="rect">
            <a:avLst/>
          </a:prstGeom>
          <a:noFill/>
        </p:spPr>
        <p:txBody>
          <a:bodyPr wrap="square" rtlCol="0">
            <a:spAutoFit/>
          </a:bodyPr>
          <a:lstStyle/>
          <a:p>
            <a:pPr algn="ctr"/>
            <a:r>
              <a:rPr lang="en-US" sz="1600" b="1" dirty="0">
                <a:solidFill>
                  <a:schemeClr val="bg1"/>
                </a:solidFill>
              </a:rPr>
              <a:t>Melpine</a:t>
            </a:r>
          </a:p>
        </p:txBody>
      </p:sp>
      <p:pic>
        <p:nvPicPr>
          <p:cNvPr id="6" name="Picture 5">
            <a:extLst>
              <a:ext uri="{FF2B5EF4-FFF2-40B4-BE49-F238E27FC236}">
                <a16:creationId xmlns="" xmlns:a16="http://schemas.microsoft.com/office/drawing/2014/main" id="{275A879F-CD08-7BFE-F508-9A25C5E95D60}"/>
              </a:ext>
            </a:extLst>
          </p:cNvPr>
          <p:cNvPicPr>
            <a:picLocks noChangeAspect="1"/>
          </p:cNvPicPr>
          <p:nvPr/>
        </p:nvPicPr>
        <p:blipFill>
          <a:blip r:embed="rId4"/>
          <a:stretch>
            <a:fillRect/>
          </a:stretch>
        </p:blipFill>
        <p:spPr>
          <a:xfrm>
            <a:off x="190460" y="330279"/>
            <a:ext cx="2148979" cy="2802744"/>
          </a:xfrm>
          <a:prstGeom prst="flowChartConnector">
            <a:avLst/>
          </a:prstGeom>
          <a:ln w="63500">
            <a:solidFill>
              <a:schemeClr val="bg1"/>
            </a:solidFill>
          </a:ln>
        </p:spPr>
      </p:pic>
      <p:pic>
        <p:nvPicPr>
          <p:cNvPr id="7" name="Content Placeholder 8" descr="A logo with a boat and text&#10;&#10;Description automatically generated">
            <a:extLst>
              <a:ext uri="{FF2B5EF4-FFF2-40B4-BE49-F238E27FC236}">
                <a16:creationId xmlns="" xmlns:a16="http://schemas.microsoft.com/office/drawing/2014/main" id="{1F9AF8BF-73BA-2166-0B71-040DDA4F048A}"/>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996677" y="2902190"/>
            <a:ext cx="536543" cy="461666"/>
          </a:xfrm>
          <a:prstGeom prst="flowChartConnector">
            <a:avLst/>
          </a:prstGeom>
          <a:solidFill>
            <a:srgbClr val="006600"/>
          </a:solidFill>
        </p:spPr>
      </p:pic>
    </p:spTree>
    <p:extLst>
      <p:ext uri="{BB962C8B-B14F-4D97-AF65-F5344CB8AC3E}">
        <p14:creationId xmlns="" xmlns:p14="http://schemas.microsoft.com/office/powerpoint/2010/main" val="1100209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flowing through a forest&#10;&#10;Description automatically generated">
            <a:extLst>
              <a:ext uri="{FF2B5EF4-FFF2-40B4-BE49-F238E27FC236}">
                <a16:creationId xmlns="" xmlns:a16="http://schemas.microsoft.com/office/drawing/2014/main" id="{8B714087-B3B3-6954-B074-9CFD3A63A06B}"/>
              </a:ext>
            </a:extLst>
          </p:cNvPr>
          <p:cNvPicPr>
            <a:picLocks noChangeAspect="1"/>
          </p:cNvPicPr>
          <p:nvPr/>
        </p:nvPicPr>
        <p:blipFill>
          <a:blip r:embed="rId2">
            <a:extLst>
              <a:ext uri="{BEBA8EAE-BF5A-486C-A8C5-ECC9F3942E4B}">
                <a14:imgProps xmlns="" xmlns:a14="http://schemas.microsoft.com/office/drawing/2010/main">
                  <a14:imgLayer r:embed="rId3">
                    <a14:imgEffect>
                      <a14:sharpenSoften amount="21000"/>
                    </a14:imgEffect>
                    <a14:imgEffect>
                      <a14:brightnessContrast bright="-7000" contrast="35000"/>
                    </a14:imgEffect>
                  </a14:imgLayer>
                </a14:imgProps>
              </a:ext>
              <a:ext uri="{28A0092B-C50C-407E-A947-70E740481C1C}">
                <a14:useLocalDpi xmlns="" xmlns:a14="http://schemas.microsoft.com/office/drawing/2010/main" val="0"/>
              </a:ext>
            </a:extLst>
          </a:blip>
          <a:stretch>
            <a:fillRect/>
          </a:stretch>
        </p:blipFill>
        <p:spPr>
          <a:xfrm>
            <a:off x="-2" y="0"/>
            <a:ext cx="12192002" cy="6858000"/>
          </a:xfrm>
          <a:prstGeom prst="rect">
            <a:avLst/>
          </a:prstGeom>
        </p:spPr>
      </p:pic>
      <p:sp>
        <p:nvSpPr>
          <p:cNvPr id="7" name="TextBox 6">
            <a:extLst>
              <a:ext uri="{FF2B5EF4-FFF2-40B4-BE49-F238E27FC236}">
                <a16:creationId xmlns="" xmlns:a16="http://schemas.microsoft.com/office/drawing/2014/main" id="{E5A7E9B1-1790-5321-B362-9CDC3B3FD452}"/>
              </a:ext>
            </a:extLst>
          </p:cNvPr>
          <p:cNvSpPr txBox="1"/>
          <p:nvPr/>
        </p:nvSpPr>
        <p:spPr>
          <a:xfrm>
            <a:off x="1910468" y="5516995"/>
            <a:ext cx="7218547" cy="461665"/>
          </a:xfrm>
          <a:prstGeom prst="rect">
            <a:avLst/>
          </a:prstGeom>
          <a:noFill/>
        </p:spPr>
        <p:txBody>
          <a:bodyPr wrap="square" rtlCol="0">
            <a:spAutoFit/>
          </a:bodyPr>
          <a:lstStyle/>
          <a:p>
            <a:pPr algn="ctr"/>
            <a:r>
              <a:rPr lang="en-US" sz="2400" b="1" dirty="0">
                <a:solidFill>
                  <a:schemeClr val="bg1"/>
                </a:solidFill>
              </a:rPr>
              <a:t>Rancocas State Park</a:t>
            </a:r>
            <a:endParaRPr lang="en-US" sz="2400" b="1" spc="300" dirty="0">
              <a:solidFill>
                <a:schemeClr val="bg1"/>
              </a:solidFill>
            </a:endParaRPr>
          </a:p>
        </p:txBody>
      </p:sp>
      <p:pic>
        <p:nvPicPr>
          <p:cNvPr id="13" name="Picture 12">
            <a:extLst>
              <a:ext uri="{FF2B5EF4-FFF2-40B4-BE49-F238E27FC236}">
                <a16:creationId xmlns="" xmlns:a16="http://schemas.microsoft.com/office/drawing/2014/main" id="{1875B65D-EAC4-78CA-AF2F-BFBA8BF07F45}"/>
              </a:ext>
            </a:extLst>
          </p:cNvPr>
          <p:cNvPicPr>
            <a:picLocks noChangeAspect="1"/>
          </p:cNvPicPr>
          <p:nvPr/>
        </p:nvPicPr>
        <p:blipFill>
          <a:blip r:embed="rId4"/>
          <a:stretch>
            <a:fillRect/>
          </a:stretch>
        </p:blipFill>
        <p:spPr>
          <a:xfrm>
            <a:off x="8490049" y="384479"/>
            <a:ext cx="3244919" cy="2913412"/>
          </a:xfrm>
          <a:prstGeom prst="flowChartConnector">
            <a:avLst/>
          </a:prstGeom>
        </p:spPr>
      </p:pic>
      <p:pic>
        <p:nvPicPr>
          <p:cNvPr id="14" name="Picture 13">
            <a:extLst>
              <a:ext uri="{FF2B5EF4-FFF2-40B4-BE49-F238E27FC236}">
                <a16:creationId xmlns="" xmlns:a16="http://schemas.microsoft.com/office/drawing/2014/main" id="{7FAB633E-F407-536D-A74B-1FBD7689168E}"/>
              </a:ext>
            </a:extLst>
          </p:cNvPr>
          <p:cNvPicPr>
            <a:picLocks noChangeAspect="1"/>
          </p:cNvPicPr>
          <p:nvPr/>
        </p:nvPicPr>
        <p:blipFill>
          <a:blip r:embed="rId5"/>
          <a:stretch>
            <a:fillRect/>
          </a:stretch>
        </p:blipFill>
        <p:spPr>
          <a:xfrm>
            <a:off x="8927106" y="3893589"/>
            <a:ext cx="3020950" cy="2786988"/>
          </a:xfrm>
          <a:prstGeom prst="flowChartConnector">
            <a:avLst/>
          </a:prstGeom>
        </p:spPr>
      </p:pic>
      <p:sp>
        <p:nvSpPr>
          <p:cNvPr id="15" name="TextBox 14">
            <a:extLst>
              <a:ext uri="{FF2B5EF4-FFF2-40B4-BE49-F238E27FC236}">
                <a16:creationId xmlns="" xmlns:a16="http://schemas.microsoft.com/office/drawing/2014/main" id="{CD5CF91A-87D2-16BB-7250-D3B7CF769744}"/>
              </a:ext>
            </a:extLst>
          </p:cNvPr>
          <p:cNvSpPr txBox="1"/>
          <p:nvPr/>
        </p:nvSpPr>
        <p:spPr>
          <a:xfrm>
            <a:off x="9129015" y="4253048"/>
            <a:ext cx="2652215" cy="400110"/>
          </a:xfrm>
          <a:prstGeom prst="rect">
            <a:avLst/>
          </a:prstGeom>
          <a:noFill/>
        </p:spPr>
        <p:txBody>
          <a:bodyPr wrap="square" rtlCol="0">
            <a:spAutoFit/>
          </a:bodyPr>
          <a:lstStyle/>
          <a:p>
            <a:pPr algn="ctr"/>
            <a:r>
              <a:rPr lang="en-US" sz="1000" b="1" dirty="0">
                <a:solidFill>
                  <a:schemeClr val="bg1"/>
                </a:solidFill>
              </a:rPr>
              <a:t>Courtesy RF Collection  </a:t>
            </a:r>
          </a:p>
          <a:p>
            <a:pPr algn="ctr"/>
            <a:r>
              <a:rPr lang="en-US" sz="1000" b="1" dirty="0">
                <a:solidFill>
                  <a:schemeClr val="bg1"/>
                </a:solidFill>
              </a:rPr>
              <a:t>Argillite Knife    6,000-8,000 years old</a:t>
            </a:r>
          </a:p>
        </p:txBody>
      </p:sp>
      <p:sp>
        <p:nvSpPr>
          <p:cNvPr id="2" name="TextBox 1">
            <a:extLst>
              <a:ext uri="{FF2B5EF4-FFF2-40B4-BE49-F238E27FC236}">
                <a16:creationId xmlns="" xmlns:a16="http://schemas.microsoft.com/office/drawing/2014/main" id="{67A39A12-AB1E-F83E-A4E4-4C55BF2E34B0}"/>
              </a:ext>
            </a:extLst>
          </p:cNvPr>
          <p:cNvSpPr txBox="1"/>
          <p:nvPr/>
        </p:nvSpPr>
        <p:spPr>
          <a:xfrm>
            <a:off x="4064000" y="6380480"/>
            <a:ext cx="3098800" cy="261610"/>
          </a:xfrm>
          <a:prstGeom prst="rect">
            <a:avLst/>
          </a:prstGeom>
          <a:noFill/>
        </p:spPr>
        <p:txBody>
          <a:bodyPr wrap="square" rtlCol="0">
            <a:spAutoFit/>
          </a:bodyPr>
          <a:lstStyle/>
          <a:p>
            <a:pPr algn="ctr"/>
            <a:r>
              <a:rPr lang="en-US" sz="1100" b="1" dirty="0">
                <a:solidFill>
                  <a:schemeClr val="bg1"/>
                </a:solidFill>
              </a:rPr>
              <a:t>photo rbennet</a:t>
            </a:r>
          </a:p>
        </p:txBody>
      </p:sp>
      <p:sp>
        <p:nvSpPr>
          <p:cNvPr id="3" name="TextBox 2">
            <a:extLst>
              <a:ext uri="{FF2B5EF4-FFF2-40B4-BE49-F238E27FC236}">
                <a16:creationId xmlns="" xmlns:a16="http://schemas.microsoft.com/office/drawing/2014/main" id="{62D53380-9E74-258E-13E8-5245422E3EFA}"/>
              </a:ext>
            </a:extLst>
          </p:cNvPr>
          <p:cNvSpPr txBox="1"/>
          <p:nvPr/>
        </p:nvSpPr>
        <p:spPr>
          <a:xfrm>
            <a:off x="9129015" y="2464468"/>
            <a:ext cx="1762699" cy="707886"/>
          </a:xfrm>
          <a:prstGeom prst="rect">
            <a:avLst/>
          </a:prstGeom>
          <a:noFill/>
        </p:spPr>
        <p:txBody>
          <a:bodyPr wrap="square" rtlCol="0">
            <a:spAutoFit/>
          </a:bodyPr>
          <a:lstStyle/>
          <a:p>
            <a:pPr algn="ctr"/>
            <a:r>
              <a:rPr lang="en-US" sz="2000" b="1" dirty="0">
                <a:solidFill>
                  <a:schemeClr val="bg1"/>
                </a:solidFill>
              </a:rPr>
              <a:t>Dorothy</a:t>
            </a:r>
          </a:p>
          <a:p>
            <a:pPr algn="ctr"/>
            <a:r>
              <a:rPr lang="en-US" sz="2000" b="1" dirty="0">
                <a:solidFill>
                  <a:schemeClr val="bg1"/>
                </a:solidFill>
              </a:rPr>
              <a:t>Cross</a:t>
            </a:r>
          </a:p>
        </p:txBody>
      </p:sp>
    </p:spTree>
    <p:extLst>
      <p:ext uri="{BB962C8B-B14F-4D97-AF65-F5344CB8AC3E}">
        <p14:creationId xmlns="" xmlns:p14="http://schemas.microsoft.com/office/powerpoint/2010/main" val="677697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747342-6E34-E2ED-2D0F-27A7BCEFBC62}"/>
              </a:ext>
            </a:extLst>
          </p:cNvPr>
          <p:cNvSpPr>
            <a:spLocks noGrp="1"/>
          </p:cNvSpPr>
          <p:nvPr>
            <p:ph type="title"/>
          </p:nvPr>
        </p:nvSpPr>
        <p:spPr/>
        <p:txBody>
          <a:bodyPr/>
          <a:lstStyle/>
          <a:p>
            <a:endParaRPr lang="en-US" dirty="0"/>
          </a:p>
        </p:txBody>
      </p:sp>
      <p:sp>
        <p:nvSpPr>
          <p:cNvPr id="6" name="Rectangle 5">
            <a:extLst>
              <a:ext uri="{FF2B5EF4-FFF2-40B4-BE49-F238E27FC236}">
                <a16:creationId xmlns="" xmlns:a16="http://schemas.microsoft.com/office/drawing/2014/main" id="{6FC3FD35-7ABD-ADF8-A9B0-EFF307B6A30E}"/>
              </a:ext>
            </a:extLst>
          </p:cNvPr>
          <p:cNvSpPr/>
          <p:nvPr/>
        </p:nvSpPr>
        <p:spPr>
          <a:xfrm>
            <a:off x="2174081" y="5457825"/>
            <a:ext cx="6912769" cy="71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Content Placeholder 4" descr="A picture containing outdoor, water, building, boat&#10;&#10;Description automatically generated">
            <a:extLst>
              <a:ext uri="{FF2B5EF4-FFF2-40B4-BE49-F238E27FC236}">
                <a16:creationId xmlns="" xmlns:a16="http://schemas.microsoft.com/office/drawing/2014/main" id="{0575C8B5-CD74-AA06-5AFF-028B57FEBFE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448F9F5C-FB3E-FD1C-7ABE-AAB8C5E3B11B}"/>
              </a:ext>
            </a:extLst>
          </p:cNvPr>
          <p:cNvPicPr>
            <a:picLocks noChangeAspect="1"/>
          </p:cNvPicPr>
          <p:nvPr/>
        </p:nvPicPr>
        <p:blipFill>
          <a:blip r:embed="rId3">
            <a:extLst>
              <a:ext uri="{BEBA8EAE-BF5A-486C-A8C5-ECC9F3942E4B}">
                <a14:imgProps xmlns="" xmlns:a14="http://schemas.microsoft.com/office/drawing/2010/main">
                  <a14:imgLayer r:embed="rId4">
                    <a14:imgEffect>
                      <a14:backgroundRemoval t="10000" b="90000" l="3475" r="89922">
                        <a14:foregroundMark x1="14683" y1="18529" x2="12424" y2="32353"/>
                        <a14:foregroundMark x1="12424" y1="32353" x2="7732" y2="45588"/>
                        <a14:foregroundMark x1="7732" y1="45588" x2="8080" y2="65588"/>
                        <a14:foregroundMark x1="8080" y1="65588" x2="10947" y2="79706"/>
                        <a14:foregroundMark x1="10947" y1="79706" x2="22937" y2="87059"/>
                        <a14:foregroundMark x1="22937" y1="87059" x2="32667" y2="76765"/>
                        <a14:foregroundMark x1="32667" y1="76765" x2="37272" y2="68529"/>
                        <a14:foregroundMark x1="37272" y1="68529" x2="39444" y2="82647"/>
                        <a14:foregroundMark x1="39444" y1="82647" x2="43180" y2="88824"/>
                        <a14:foregroundMark x1="82075" y1="85866" x2="82016" y2="86176"/>
                        <a14:foregroundMark x1="6169" y1="44118" x2="3475" y2="47059"/>
                        <a14:backgroundMark x1="64726" y1="55588" x2="75586" y2="80882"/>
                        <a14:backgroundMark x1="75586" y1="80882" x2="76108" y2="80882"/>
                        <a14:backgroundMark x1="86707" y1="55588" x2="82276" y2="86176"/>
                        <a14:backgroundMark x1="81147" y1="75588" x2="76977" y2="99412"/>
                        <a14:backgroundMark x1="84275" y1="51765" x2="85665" y2="57353"/>
                      </a14:backgroundRemoval>
                    </a14:imgEffect>
                  </a14:imgLayer>
                </a14:imgProps>
              </a:ext>
            </a:extLst>
          </a:blip>
          <a:stretch>
            <a:fillRect/>
          </a:stretch>
        </p:blipFill>
        <p:spPr>
          <a:xfrm>
            <a:off x="90913" y="5038604"/>
            <a:ext cx="6743410" cy="1061581"/>
          </a:xfrm>
          <a:prstGeom prst="rect">
            <a:avLst/>
          </a:prstGeom>
        </p:spPr>
      </p:pic>
      <p:pic>
        <p:nvPicPr>
          <p:cNvPr id="12" name="Content Placeholder 8" descr="A black and white of a boat&#10;&#10;Description automatically generated">
            <a:extLst>
              <a:ext uri="{FF2B5EF4-FFF2-40B4-BE49-F238E27FC236}">
                <a16:creationId xmlns="" xmlns:a16="http://schemas.microsoft.com/office/drawing/2014/main" id="{275AE6AB-BFD5-E108-82F1-14F3290C9CE3}"/>
              </a:ext>
            </a:extLst>
          </p:cNvPr>
          <p:cNvPicPr>
            <a:picLocks noChangeAspect="1"/>
          </p:cNvPicPr>
          <p:nvPr/>
        </p:nvPicPr>
        <p:blipFill>
          <a:blip r:embed="rId5" cstate="print">
            <a:extLst>
              <a:ext uri="{BEBA8EAE-BF5A-486C-A8C5-ECC9F3942E4B}">
                <a14:imgProps xmlns="" xmlns:a14="http://schemas.microsoft.com/office/drawing/2010/main">
                  <a14:imgLayer r:embed="rId6">
                    <a14:imgEffect>
                      <a14:backgroundRemoval t="5833" b="91111" l="8672" r="90703">
                        <a14:foregroundMark x1="27500" y1="6111" x2="27500" y2="6111"/>
                        <a14:foregroundMark x1="28281" y1="6667" x2="30312" y2="43333"/>
                        <a14:foregroundMark x1="31563" y1="54722" x2="36797" y2="55972"/>
                        <a14:foregroundMark x1="18436" y1="16618" x2="17734" y2="25833"/>
                        <a14:foregroundMark x1="18750" y1="12500" x2="18495" y2="15845"/>
                        <a14:foregroundMark x1="22860" y1="19306" x2="22969" y2="20972"/>
                        <a14:foregroundMark x1="22578" y1="15000" x2="22778" y2="18056"/>
                        <a14:foregroundMark x1="21290" y1="19306" x2="21719" y2="28889"/>
                        <a14:foregroundMark x1="21172" y1="16667" x2="21234" y2="18056"/>
                        <a14:foregroundMark x1="21719" y1="28889" x2="21250" y2="32222"/>
                        <a14:foregroundMark x1="25017" y1="57160" x2="26719" y2="68611"/>
                        <a14:foregroundMark x1="20547" y1="27083" x2="24547" y2="53994"/>
                        <a14:foregroundMark x1="34813" y1="32858" x2="34922" y2="33194"/>
                        <a14:foregroundMark x1="33438" y1="28611" x2="34097" y2="30646"/>
                        <a14:foregroundMark x1="32302" y1="25104" x2="33438" y2="28611"/>
                        <a14:foregroundMark x1="37671" y1="37762" x2="48047" y2="55000"/>
                        <a14:foregroundMark x1="34922" y1="33194" x2="36678" y2="36112"/>
                        <a14:foregroundMark x1="50313" y1="28056" x2="52031" y2="52778"/>
                        <a14:foregroundMark x1="34314" y1="20981" x2="45469" y2="44444"/>
                        <a14:foregroundMark x1="29688" y1="11250" x2="33386" y2="19029"/>
                        <a14:foregroundMark x1="45469" y1="44444" x2="45547" y2="44722"/>
                        <a14:foregroundMark x1="70781" y1="12500" x2="82422" y2="39583"/>
                        <a14:foregroundMark x1="87188" y1="69583" x2="83750" y2="80000"/>
                        <a14:foregroundMark x1="83750" y1="80000" x2="83594" y2="80139"/>
                        <a14:foregroundMark x1="90781" y1="77639" x2="90625" y2="79861"/>
                        <a14:foregroundMark x1="8672" y1="83194" x2="24922" y2="91111"/>
                        <a14:foregroundMark x1="72188" y1="32361" x2="72578" y2="39722"/>
                        <a14:foregroundMark x1="74839" y1="49306" x2="73516" y2="53194"/>
                        <a14:foregroundMark x1="77344" y1="41944" x2="75737" y2="46667"/>
                        <a14:foregroundMark x1="73516" y1="53194" x2="73516" y2="53194"/>
                        <a14:foregroundMark x1="88125" y1="30972" x2="87344" y2="53472"/>
                        <a14:backgroundMark x1="23203" y1="56944" x2="23594" y2="58333"/>
                        <a14:backgroundMark x1="25781" y1="48194" x2="25859" y2="48194"/>
                        <a14:backgroundMark x1="26406" y1="52639" x2="27187" y2="55833"/>
                        <a14:backgroundMark x1="33047" y1="30972" x2="33281" y2="33333"/>
                        <a14:backgroundMark x1="32500" y1="28611" x2="32500" y2="28611"/>
                        <a14:backgroundMark x1="72266" y1="28056" x2="71719" y2="27639"/>
                        <a14:backgroundMark x1="36797" y1="54167" x2="36797" y2="54167"/>
                        <a14:backgroundMark x1="74141" y1="44028" x2="74141" y2="44028"/>
                        <a14:backgroundMark x1="20156" y1="14722" x2="20469" y2="16111"/>
                        <a14:backgroundMark x1="20781" y1="18056" x2="20781" y2="19306"/>
                        <a14:backgroundMark x1="32031" y1="21667" x2="33438" y2="22778"/>
                        <a14:backgroundMark x1="38047" y1="34722" x2="38750" y2="36667"/>
                        <a14:backgroundMark x1="74453" y1="46667" x2="74453" y2="49306"/>
                        <a14:backgroundMark x1="74297" y1="49028" x2="74219" y2="51667"/>
                      </a14:backgroundRemoval>
                    </a14:imgEffect>
                  </a14:imgLayer>
                </a14:imgProps>
              </a:ext>
              <a:ext uri="{28A0092B-C50C-407E-A947-70E740481C1C}">
                <a14:useLocalDpi xmlns="" xmlns:a14="http://schemas.microsoft.com/office/drawing/2010/main" val="0"/>
              </a:ext>
            </a:extLst>
          </a:blip>
          <a:stretch>
            <a:fillRect/>
          </a:stretch>
        </p:blipFill>
        <p:spPr>
          <a:xfrm flipH="1">
            <a:off x="7480756" y="4197833"/>
            <a:ext cx="4335693" cy="2180501"/>
          </a:xfrm>
          <a:prstGeom prst="rect">
            <a:avLst/>
          </a:prstGeom>
        </p:spPr>
      </p:pic>
      <p:sp>
        <p:nvSpPr>
          <p:cNvPr id="14" name="TextBox 13">
            <a:extLst>
              <a:ext uri="{FF2B5EF4-FFF2-40B4-BE49-F238E27FC236}">
                <a16:creationId xmlns="" xmlns:a16="http://schemas.microsoft.com/office/drawing/2014/main" id="{B1562BA8-E4C3-008B-58B2-57326BF86EE9}"/>
              </a:ext>
            </a:extLst>
          </p:cNvPr>
          <p:cNvSpPr txBox="1"/>
          <p:nvPr/>
        </p:nvSpPr>
        <p:spPr>
          <a:xfrm>
            <a:off x="8201823" y="5797294"/>
            <a:ext cx="3347877" cy="830997"/>
          </a:xfrm>
          <a:prstGeom prst="rect">
            <a:avLst/>
          </a:prstGeom>
          <a:noFill/>
        </p:spPr>
        <p:txBody>
          <a:bodyPr wrap="square" rtlCol="0">
            <a:spAutoFit/>
          </a:bodyPr>
          <a:lstStyle/>
          <a:p>
            <a:pPr algn="ctr"/>
            <a:r>
              <a:rPr lang="en-US" sz="1600" b="1" dirty="0">
                <a:solidFill>
                  <a:schemeClr val="bg1"/>
                </a:solidFill>
              </a:rPr>
              <a:t>Tugboat Rancocas  </a:t>
            </a:r>
          </a:p>
          <a:p>
            <a:pPr algn="ctr"/>
            <a:r>
              <a:rPr lang="en-US" sz="1600" b="1" dirty="0" smtClean="0">
                <a:solidFill>
                  <a:schemeClr val="bg1"/>
                </a:solidFill>
              </a:rPr>
              <a:t> </a:t>
            </a:r>
            <a:r>
              <a:rPr lang="en-US" sz="1600" b="1" dirty="0">
                <a:solidFill>
                  <a:schemeClr val="bg1"/>
                </a:solidFill>
              </a:rPr>
              <a:t>Philadelphia Maritime Exchange </a:t>
            </a:r>
            <a:r>
              <a:rPr lang="en-US" sz="1600" b="1" dirty="0" smtClean="0">
                <a:solidFill>
                  <a:schemeClr val="bg1"/>
                </a:solidFill>
              </a:rPr>
              <a:t>1887</a:t>
            </a:r>
            <a:endParaRPr lang="en-US" sz="1600" b="1" dirty="0">
              <a:solidFill>
                <a:schemeClr val="bg1"/>
              </a:solidFill>
            </a:endParaRPr>
          </a:p>
        </p:txBody>
      </p:sp>
    </p:spTree>
    <p:extLst>
      <p:ext uri="{BB962C8B-B14F-4D97-AF65-F5344CB8AC3E}">
        <p14:creationId xmlns="" xmlns:p14="http://schemas.microsoft.com/office/powerpoint/2010/main" val="3538318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boat in a field&#10;&#10;Description automatically generated">
            <a:extLst>
              <a:ext uri="{FF2B5EF4-FFF2-40B4-BE49-F238E27FC236}">
                <a16:creationId xmlns="" xmlns:a16="http://schemas.microsoft.com/office/drawing/2014/main" id="{54C88750-D4EC-6E1B-0F83-2F791A9FCB1A}"/>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6821" t="21199" r="9055" b="21565"/>
          <a:stretch/>
        </p:blipFill>
        <p:spPr>
          <a:xfrm>
            <a:off x="333279" y="1833122"/>
            <a:ext cx="10315061" cy="4573265"/>
          </a:xfrm>
          <a:prstGeom prst="rect">
            <a:avLst/>
          </a:prstGeom>
          <a:solidFill>
            <a:schemeClr val="accent1"/>
          </a:solidFill>
          <a:ln w="19050">
            <a:noFill/>
            <a:miter lim="800000"/>
          </a:ln>
        </p:spPr>
      </p:pic>
      <p:sp>
        <p:nvSpPr>
          <p:cNvPr id="10" name="TextBox 9">
            <a:extLst>
              <a:ext uri="{FF2B5EF4-FFF2-40B4-BE49-F238E27FC236}">
                <a16:creationId xmlns="" xmlns:a16="http://schemas.microsoft.com/office/drawing/2014/main" id="{B7005B7D-938D-0C26-8550-A4E3E304F85C}"/>
              </a:ext>
            </a:extLst>
          </p:cNvPr>
          <p:cNvSpPr txBox="1"/>
          <p:nvPr/>
        </p:nvSpPr>
        <p:spPr>
          <a:xfrm>
            <a:off x="3437805" y="6457106"/>
            <a:ext cx="4106007"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Courtesy Mt. Laurel Historical Society</a:t>
            </a:r>
          </a:p>
        </p:txBody>
      </p:sp>
      <p:pic>
        <p:nvPicPr>
          <p:cNvPr id="4" name="Picture 3">
            <a:extLst>
              <a:ext uri="{FF2B5EF4-FFF2-40B4-BE49-F238E27FC236}">
                <a16:creationId xmlns="" xmlns:a16="http://schemas.microsoft.com/office/drawing/2014/main" id="{ED1C4499-4A46-1B13-F9DD-406CBB83D7B4}"/>
              </a:ext>
            </a:extLst>
          </p:cNvPr>
          <p:cNvPicPr>
            <a:picLocks noChangeAspect="1"/>
          </p:cNvPicPr>
          <p:nvPr/>
        </p:nvPicPr>
        <p:blipFill rotWithShape="1">
          <a:blip r:embed="rId3" cstate="print"/>
          <a:srcRect b="24239"/>
          <a:stretch/>
        </p:blipFill>
        <p:spPr>
          <a:xfrm>
            <a:off x="7035132" y="62340"/>
            <a:ext cx="3667312" cy="1635977"/>
          </a:xfrm>
          <a:prstGeom prst="rect">
            <a:avLst/>
          </a:prstGeom>
        </p:spPr>
      </p:pic>
      <p:sp>
        <p:nvSpPr>
          <p:cNvPr id="7" name="TextBox 6">
            <a:extLst>
              <a:ext uri="{FF2B5EF4-FFF2-40B4-BE49-F238E27FC236}">
                <a16:creationId xmlns="" xmlns:a16="http://schemas.microsoft.com/office/drawing/2014/main" id="{573DCEFA-5B72-215C-6C4E-1EED3D8BAE64}"/>
              </a:ext>
            </a:extLst>
          </p:cNvPr>
          <p:cNvSpPr txBox="1"/>
          <p:nvPr/>
        </p:nvSpPr>
        <p:spPr>
          <a:xfrm>
            <a:off x="10738129" y="805"/>
            <a:ext cx="1445102" cy="523220"/>
          </a:xfrm>
          <a:prstGeom prst="rect">
            <a:avLst/>
          </a:prstGeom>
          <a:solidFill>
            <a:schemeClr val="bg1"/>
          </a:solidFill>
        </p:spPr>
        <p:txBody>
          <a:bodyPr wrap="square" rtlCol="0">
            <a:spAutoFit/>
          </a:bodyPr>
          <a:lstStyle/>
          <a:p>
            <a:pPr algn="ctr"/>
            <a:r>
              <a:rPr lang="en-US" sz="1400" b="1" dirty="0"/>
              <a:t>Rancocas Creek Wharves  1887</a:t>
            </a:r>
          </a:p>
        </p:txBody>
      </p:sp>
      <p:sp>
        <p:nvSpPr>
          <p:cNvPr id="17" name="TextBox 16">
            <a:extLst>
              <a:ext uri="{FF2B5EF4-FFF2-40B4-BE49-F238E27FC236}">
                <a16:creationId xmlns="" xmlns:a16="http://schemas.microsoft.com/office/drawing/2014/main" id="{5B99C240-D8A2-D451-5A20-D6B24358715B}"/>
              </a:ext>
            </a:extLst>
          </p:cNvPr>
          <p:cNvSpPr txBox="1"/>
          <p:nvPr/>
        </p:nvSpPr>
        <p:spPr>
          <a:xfrm>
            <a:off x="10737034" y="474595"/>
            <a:ext cx="1445102" cy="6355586"/>
          </a:xfrm>
          <a:prstGeom prst="rect">
            <a:avLst/>
          </a:prstGeom>
          <a:solidFill>
            <a:srgbClr val="FFFF00"/>
          </a:solidFill>
        </p:spPr>
        <p:txBody>
          <a:bodyPr wrap="square" rtlCol="0">
            <a:spAutoFit/>
          </a:bodyPr>
          <a:lstStyle/>
          <a:p>
            <a:pPr algn="ctr"/>
            <a:r>
              <a:rPr lang="en-US" sz="1050" b="1" dirty="0"/>
              <a:t>Wharf at Riverside belonging to Geo Van Sciver Sand</a:t>
            </a:r>
          </a:p>
          <a:p>
            <a:pPr algn="ctr"/>
            <a:endParaRPr lang="en-US" sz="1050" b="1" dirty="0"/>
          </a:p>
          <a:p>
            <a:pPr algn="ctr"/>
            <a:r>
              <a:rPr lang="en-US" sz="1050" b="1" dirty="0"/>
              <a:t>Two wharves at Bridgeboro. Belong to Geo VanSciver, Upper and lower side of drawbridge.</a:t>
            </a:r>
          </a:p>
          <a:p>
            <a:pPr algn="ctr"/>
            <a:endParaRPr lang="en-US" sz="1050" b="1" dirty="0"/>
          </a:p>
          <a:p>
            <a:pPr algn="ctr"/>
            <a:r>
              <a:rPr lang="en-US" sz="1050" b="1" dirty="0"/>
              <a:t>Sand wharf , 2 miles below Centerton</a:t>
            </a:r>
          </a:p>
          <a:p>
            <a:pPr algn="ctr"/>
            <a:endParaRPr lang="en-US" sz="1050" b="1" dirty="0"/>
          </a:p>
          <a:p>
            <a:pPr algn="ctr"/>
            <a:r>
              <a:rPr lang="en-US" sz="1050" b="1" dirty="0"/>
              <a:t>Three wharves at Centerton.  Two on lower side of bridge  belong to J W Paxton Sand.  </a:t>
            </a:r>
          </a:p>
          <a:p>
            <a:pPr algn="ctr"/>
            <a:endParaRPr lang="en-US" sz="1050" b="1" dirty="0"/>
          </a:p>
          <a:p>
            <a:pPr algn="ctr"/>
            <a:r>
              <a:rPr lang="en-US" sz="1050" b="1" dirty="0"/>
              <a:t>One wharf above the bridge for Phosphorus</a:t>
            </a:r>
          </a:p>
          <a:p>
            <a:pPr algn="ctr"/>
            <a:endParaRPr lang="en-US" sz="1050" b="1" dirty="0"/>
          </a:p>
          <a:p>
            <a:pPr algn="ctr"/>
            <a:r>
              <a:rPr lang="en-US" sz="1050" b="1" dirty="0"/>
              <a:t>Wharf 3-4 miles above Centerton on Lumberton Branch belong to DeFrain Sand</a:t>
            </a:r>
          </a:p>
          <a:p>
            <a:pPr algn="ctr"/>
            <a:endParaRPr lang="en-US" sz="1050" b="1" dirty="0"/>
          </a:p>
          <a:p>
            <a:pPr algn="ctr"/>
            <a:r>
              <a:rPr lang="en-US" sz="1050" b="1" dirty="0"/>
              <a:t>Two wharves above Defrain belong to JW Paxton</a:t>
            </a:r>
          </a:p>
          <a:p>
            <a:pPr algn="ctr"/>
            <a:endParaRPr lang="en-US" sz="1050" b="1" dirty="0"/>
          </a:p>
          <a:p>
            <a:pPr algn="ctr"/>
            <a:r>
              <a:rPr lang="en-US" sz="1050" b="1" dirty="0"/>
              <a:t>Reynolds and Johnson Foundry Wharf Hainesport</a:t>
            </a:r>
          </a:p>
          <a:p>
            <a:pPr algn="ctr"/>
            <a:endParaRPr lang="en-US" sz="1050" b="1" dirty="0"/>
          </a:p>
          <a:p>
            <a:pPr algn="ctr"/>
            <a:r>
              <a:rPr lang="en-US" sz="1050" b="1" dirty="0"/>
              <a:t>VanSciver Wharf at Hainesport, above bridge.</a:t>
            </a:r>
          </a:p>
        </p:txBody>
      </p:sp>
      <p:sp>
        <p:nvSpPr>
          <p:cNvPr id="18" name="TextBox 17">
            <a:extLst>
              <a:ext uri="{FF2B5EF4-FFF2-40B4-BE49-F238E27FC236}">
                <a16:creationId xmlns="" xmlns:a16="http://schemas.microsoft.com/office/drawing/2014/main" id="{292680DC-1B74-65A6-B39A-88A32C87E255}"/>
              </a:ext>
            </a:extLst>
          </p:cNvPr>
          <p:cNvSpPr txBox="1"/>
          <p:nvPr/>
        </p:nvSpPr>
        <p:spPr>
          <a:xfrm>
            <a:off x="10747331" y="3460936"/>
            <a:ext cx="1418421" cy="523220"/>
          </a:xfrm>
          <a:prstGeom prst="rect">
            <a:avLst/>
          </a:prstGeom>
          <a:noFill/>
          <a:ln w="28575">
            <a:solidFill>
              <a:schemeClr val="tx1"/>
            </a:solidFill>
          </a:ln>
        </p:spPr>
        <p:txBody>
          <a:bodyPr wrap="square" rtlCol="0">
            <a:spAutoFit/>
          </a:bodyPr>
          <a:lstStyle/>
          <a:p>
            <a:pPr algn="ctr"/>
            <a:endParaRPr lang="en-US" sz="2000" b="1" dirty="0"/>
          </a:p>
        </p:txBody>
      </p:sp>
      <p:sp>
        <p:nvSpPr>
          <p:cNvPr id="25" name="TextBox 24">
            <a:extLst>
              <a:ext uri="{FF2B5EF4-FFF2-40B4-BE49-F238E27FC236}">
                <a16:creationId xmlns="" xmlns:a16="http://schemas.microsoft.com/office/drawing/2014/main" id="{A6CCEB58-E2F0-C9FD-FBD1-23AB50FE622B}"/>
              </a:ext>
            </a:extLst>
          </p:cNvPr>
          <p:cNvSpPr txBox="1"/>
          <p:nvPr/>
        </p:nvSpPr>
        <p:spPr>
          <a:xfrm>
            <a:off x="7008504" y="1499164"/>
            <a:ext cx="4078558" cy="261610"/>
          </a:xfrm>
          <a:prstGeom prst="rect">
            <a:avLst/>
          </a:prstGeom>
          <a:noFill/>
        </p:spPr>
        <p:txBody>
          <a:bodyPr wrap="square">
            <a:spAutoFit/>
          </a:bodyPr>
          <a:lstStyle/>
          <a:p>
            <a:r>
              <a:rPr lang="en-US" sz="1100" b="0" i="0" dirty="0">
                <a:solidFill>
                  <a:srgbClr val="222222"/>
                </a:solidFill>
                <a:effectLst/>
                <a:latin typeface="Lato" panose="020F0502020204030203" pitchFamily="34" charset="0"/>
              </a:rPr>
              <a:t> ref:  Schulich-Woolf Rare Book Collection</a:t>
            </a:r>
            <a:endParaRPr lang="en-US" sz="1100" dirty="0"/>
          </a:p>
        </p:txBody>
      </p:sp>
      <p:sp>
        <p:nvSpPr>
          <p:cNvPr id="6" name="TextBox 5">
            <a:extLst>
              <a:ext uri="{FF2B5EF4-FFF2-40B4-BE49-F238E27FC236}">
                <a16:creationId xmlns="" xmlns:a16="http://schemas.microsoft.com/office/drawing/2014/main" id="{A7691DFD-D5A1-A0A9-4AD8-D646A4A5D115}"/>
              </a:ext>
            </a:extLst>
          </p:cNvPr>
          <p:cNvSpPr txBox="1"/>
          <p:nvPr/>
        </p:nvSpPr>
        <p:spPr>
          <a:xfrm>
            <a:off x="388785" y="451613"/>
            <a:ext cx="3667312" cy="646331"/>
          </a:xfrm>
          <a:prstGeom prst="rect">
            <a:avLst/>
          </a:prstGeom>
          <a:solidFill>
            <a:schemeClr val="bg1"/>
          </a:solidFill>
        </p:spPr>
        <p:txBody>
          <a:bodyPr wrap="square">
            <a:spAutoFit/>
          </a:bodyPr>
          <a:lstStyle/>
          <a:p>
            <a:pPr algn="ctr"/>
            <a:r>
              <a:rPr lang="en-US" b="0" i="0" dirty="0">
                <a:solidFill>
                  <a:srgbClr val="0F1010"/>
                </a:solidFill>
                <a:effectLst/>
                <a:latin typeface="Mulish"/>
              </a:rPr>
              <a:t> </a:t>
            </a:r>
            <a:r>
              <a:rPr lang="en-US" b="1" i="0" dirty="0">
                <a:solidFill>
                  <a:srgbClr val="0F1010"/>
                </a:solidFill>
                <a:effectLst/>
                <a:latin typeface="Mulish"/>
              </a:rPr>
              <a:t>Feb. 27th, 1838</a:t>
            </a:r>
            <a:r>
              <a:rPr lang="en-US" b="1" dirty="0">
                <a:solidFill>
                  <a:srgbClr val="0F1010"/>
                </a:solidFill>
                <a:latin typeface="Mulish"/>
              </a:rPr>
              <a:t> </a:t>
            </a:r>
          </a:p>
          <a:p>
            <a:pPr algn="ctr"/>
            <a:r>
              <a:rPr lang="en-US" b="1" dirty="0">
                <a:solidFill>
                  <a:srgbClr val="0F1010"/>
                </a:solidFill>
                <a:latin typeface="Mulish"/>
              </a:rPr>
              <a:t>Rancocas Steamship Company Inc.</a:t>
            </a:r>
            <a:endParaRPr lang="en-US" b="1" dirty="0"/>
          </a:p>
        </p:txBody>
      </p:sp>
      <p:pic>
        <p:nvPicPr>
          <p:cNvPr id="2" name="Content Placeholder 8" descr="A logo with a boat and text&#10;&#10;Description automatically generated">
            <a:extLst>
              <a:ext uri="{FF2B5EF4-FFF2-40B4-BE49-F238E27FC236}">
                <a16:creationId xmlns="" xmlns:a16="http://schemas.microsoft.com/office/drawing/2014/main" id="{7D2BD4FC-B5FD-322C-7E9B-D47BA0213863}"/>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4981432" y="247076"/>
            <a:ext cx="1238895" cy="1066002"/>
          </a:xfrm>
          <a:prstGeom prst="flowChartConnector">
            <a:avLst/>
          </a:prstGeom>
          <a:solidFill>
            <a:srgbClr val="006600"/>
          </a:solidFill>
        </p:spPr>
      </p:pic>
    </p:spTree>
    <p:extLst>
      <p:ext uri="{BB962C8B-B14F-4D97-AF65-F5344CB8AC3E}">
        <p14:creationId xmlns="" xmlns:p14="http://schemas.microsoft.com/office/powerpoint/2010/main" val="478096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94862-1E05-D2E7-9539-67811556B4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68057754-6077-0B07-D43E-CF6ECDC5C50C}"/>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p:spPr>
      </p:pic>
    </p:spTree>
    <p:extLst>
      <p:ext uri="{BB962C8B-B14F-4D97-AF65-F5344CB8AC3E}">
        <p14:creationId xmlns="" xmlns:p14="http://schemas.microsoft.com/office/powerpoint/2010/main" val="3562002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B1F589-BAAB-B0A5-3999-A32D0069EFFA}"/>
              </a:ext>
            </a:extLst>
          </p:cNvPr>
          <p:cNvSpPr>
            <a:spLocks noGrp="1"/>
          </p:cNvSpPr>
          <p:nvPr>
            <p:ph type="title"/>
          </p:nvPr>
        </p:nvSpPr>
        <p:spPr/>
        <p:txBody>
          <a:bodyPr/>
          <a:lstStyle/>
          <a:p>
            <a:endParaRPr lang="en-US" dirty="0"/>
          </a:p>
        </p:txBody>
      </p:sp>
      <p:pic>
        <p:nvPicPr>
          <p:cNvPr id="7" name="Content Placeholder 6" descr="A collage of different images of a river&#10;&#10;Description automatically generated">
            <a:extLst>
              <a:ext uri="{FF2B5EF4-FFF2-40B4-BE49-F238E27FC236}">
                <a16:creationId xmlns="" xmlns:a16="http://schemas.microsoft.com/office/drawing/2014/main" id="{6FD254B1-58F4-42CB-036C-0B61E71FA9A2}"/>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 y="-1"/>
            <a:ext cx="12192000" cy="6469483"/>
          </a:xfrm>
          <a:solidFill>
            <a:srgbClr val="006600"/>
          </a:solidFill>
        </p:spPr>
      </p:pic>
      <p:sp>
        <p:nvSpPr>
          <p:cNvPr id="4" name="Footer Placeholder 3">
            <a:extLst>
              <a:ext uri="{FF2B5EF4-FFF2-40B4-BE49-F238E27FC236}">
                <a16:creationId xmlns="" xmlns:a16="http://schemas.microsoft.com/office/drawing/2014/main" id="{7D7C7259-F0C7-F4D4-FC93-EA0256666107}"/>
              </a:ext>
            </a:extLst>
          </p:cNvPr>
          <p:cNvSpPr>
            <a:spLocks noGrp="1"/>
          </p:cNvSpPr>
          <p:nvPr>
            <p:ph type="ftr" sz="quarter" idx="11"/>
          </p:nvPr>
        </p:nvSpPr>
        <p:spPr/>
        <p:txBody>
          <a:bodyPr/>
          <a:lstStyle/>
          <a:p>
            <a:r>
              <a:rPr lang="en-US" dirty="0"/>
              <a:t>Rancocas    Pathways                      </a:t>
            </a:r>
          </a:p>
        </p:txBody>
      </p:sp>
      <p:sp>
        <p:nvSpPr>
          <p:cNvPr id="5" name="Slide Number Placeholder 4">
            <a:extLst>
              <a:ext uri="{FF2B5EF4-FFF2-40B4-BE49-F238E27FC236}">
                <a16:creationId xmlns="" xmlns:a16="http://schemas.microsoft.com/office/drawing/2014/main" id="{743A0006-451E-846E-8FAB-07A98C67B426}"/>
              </a:ext>
            </a:extLst>
          </p:cNvPr>
          <p:cNvSpPr>
            <a:spLocks noGrp="1"/>
          </p:cNvSpPr>
          <p:nvPr>
            <p:ph type="sldNum" sz="quarter" idx="12"/>
          </p:nvPr>
        </p:nvSpPr>
        <p:spPr/>
        <p:txBody>
          <a:bodyPr/>
          <a:lstStyle/>
          <a:p>
            <a:fld id="{9FE50656-3D72-472C-A1BA-41E5F5C3B905}" type="slidenum">
              <a:rPr lang="en-US" smtClean="0"/>
              <a:pPr/>
              <a:t>39</a:t>
            </a:fld>
            <a:endParaRPr lang="en-US" dirty="0"/>
          </a:p>
        </p:txBody>
      </p:sp>
      <p:sp>
        <p:nvSpPr>
          <p:cNvPr id="3" name="TextBox 2">
            <a:extLst>
              <a:ext uri="{FF2B5EF4-FFF2-40B4-BE49-F238E27FC236}">
                <a16:creationId xmlns="" xmlns:a16="http://schemas.microsoft.com/office/drawing/2014/main" id="{692FC5B0-F9FF-E207-9BE6-3E5804EB0143}"/>
              </a:ext>
            </a:extLst>
          </p:cNvPr>
          <p:cNvSpPr txBox="1"/>
          <p:nvPr/>
        </p:nvSpPr>
        <p:spPr>
          <a:xfrm>
            <a:off x="2829830" y="3526088"/>
            <a:ext cx="6112040" cy="369332"/>
          </a:xfrm>
          <a:prstGeom prst="rect">
            <a:avLst/>
          </a:prstGeom>
          <a:solidFill>
            <a:schemeClr val="bg1"/>
          </a:solidFill>
        </p:spPr>
        <p:txBody>
          <a:bodyPr wrap="square" rtlCol="0">
            <a:spAutoFit/>
          </a:bodyPr>
          <a:lstStyle/>
          <a:p>
            <a:pPr algn="ctr"/>
            <a:r>
              <a:rPr lang="en-US" dirty="0"/>
              <a:t>Rancocas Creek Centreton Area Wrecks  -  2023</a:t>
            </a:r>
          </a:p>
        </p:txBody>
      </p:sp>
      <p:pic>
        <p:nvPicPr>
          <p:cNvPr id="8" name="Picture 7" descr="A close up of a sign&#10;&#10;Description generated with high confidence">
            <a:extLst>
              <a:ext uri="{FF2B5EF4-FFF2-40B4-BE49-F238E27FC236}">
                <a16:creationId xmlns="" xmlns:a16="http://schemas.microsoft.com/office/drawing/2014/main" id="{2B334233-4CA8-460D-133D-F19B58FF973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9488" y="1404721"/>
            <a:ext cx="812200" cy="823934"/>
          </a:xfrm>
          <a:prstGeom prst="rect">
            <a:avLst/>
          </a:prstGeom>
        </p:spPr>
      </p:pic>
      <p:pic>
        <p:nvPicPr>
          <p:cNvPr id="6" name="Content Placeholder 8" descr="A logo with a boat and text&#10;&#10;Description automatically generated">
            <a:extLst>
              <a:ext uri="{FF2B5EF4-FFF2-40B4-BE49-F238E27FC236}">
                <a16:creationId xmlns="" xmlns:a16="http://schemas.microsoft.com/office/drawing/2014/main" id="{275CF61A-9070-B774-0AC8-96E84183801E}"/>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6140" y="1404721"/>
            <a:ext cx="1238895" cy="1066002"/>
          </a:xfrm>
          <a:prstGeom prst="flowChartConnector">
            <a:avLst/>
          </a:prstGeom>
          <a:solidFill>
            <a:srgbClr val="006600"/>
          </a:solidFill>
        </p:spPr>
      </p:pic>
    </p:spTree>
    <p:extLst>
      <p:ext uri="{BB962C8B-B14F-4D97-AF65-F5344CB8AC3E}">
        <p14:creationId xmlns="" xmlns:p14="http://schemas.microsoft.com/office/powerpoint/2010/main" val="3237943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logo with a boat and text&#10;&#10;Description automatically generated">
            <a:extLst>
              <a:ext uri="{FF2B5EF4-FFF2-40B4-BE49-F238E27FC236}">
                <a16:creationId xmlns="" xmlns:a16="http://schemas.microsoft.com/office/drawing/2014/main" id="{999B9350-CE12-D046-B025-EED76E3F9DDC}"/>
              </a:ext>
            </a:extLst>
          </p:cNvPr>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11855" t="15395" r="8595" b="14369"/>
          <a:stretch/>
        </p:blipFill>
        <p:spPr>
          <a:xfrm>
            <a:off x="2971799" y="4719747"/>
            <a:ext cx="2530283" cy="2006278"/>
          </a:xfrm>
          <a:prstGeom prst="rect">
            <a:avLst/>
          </a:prstGeom>
          <a:solidFill>
            <a:srgbClr val="006600"/>
          </a:solidFill>
        </p:spPr>
      </p:pic>
      <p:sp>
        <p:nvSpPr>
          <p:cNvPr id="10" name="TextBox 9">
            <a:extLst>
              <a:ext uri="{FF2B5EF4-FFF2-40B4-BE49-F238E27FC236}">
                <a16:creationId xmlns="" xmlns:a16="http://schemas.microsoft.com/office/drawing/2014/main" id="{3BF16F50-31BB-940C-F3C6-01D6E83D17E0}"/>
              </a:ext>
            </a:extLst>
          </p:cNvPr>
          <p:cNvSpPr txBox="1"/>
          <p:nvPr/>
        </p:nvSpPr>
        <p:spPr>
          <a:xfrm>
            <a:off x="5677972" y="6191891"/>
            <a:ext cx="6253098" cy="369332"/>
          </a:xfrm>
          <a:prstGeom prst="rect">
            <a:avLst/>
          </a:prstGeom>
          <a:noFill/>
        </p:spPr>
        <p:txBody>
          <a:bodyPr wrap="square">
            <a:spAutoFit/>
          </a:bodyPr>
          <a:lstStyle/>
          <a:p>
            <a:r>
              <a:rPr lang="en-US" dirty="0">
                <a:solidFill>
                  <a:schemeClr val="bg1"/>
                </a:solidFill>
              </a:rPr>
              <a:t>&lt;&lt;&lt; Artwork by Hainesport resident Frank Vellucci </a:t>
            </a:r>
          </a:p>
        </p:txBody>
      </p:sp>
      <p:pic>
        <p:nvPicPr>
          <p:cNvPr id="3" name="Picture 2">
            <a:extLst>
              <a:ext uri="{FF2B5EF4-FFF2-40B4-BE49-F238E27FC236}">
                <a16:creationId xmlns="" xmlns:a16="http://schemas.microsoft.com/office/drawing/2014/main" id="{50DF4A2A-0B52-B16E-A6EB-8F1559097A00}"/>
              </a:ext>
            </a:extLst>
          </p:cNvPr>
          <p:cNvPicPr>
            <a:picLocks noChangeAspect="1"/>
          </p:cNvPicPr>
          <p:nvPr/>
        </p:nvPicPr>
        <p:blipFill>
          <a:blip r:embed="rId3" cstate="print"/>
          <a:stretch>
            <a:fillRect/>
          </a:stretch>
        </p:blipFill>
        <p:spPr>
          <a:xfrm>
            <a:off x="2744375" y="3511849"/>
            <a:ext cx="259465" cy="268413"/>
          </a:xfrm>
          <a:prstGeom prst="rect">
            <a:avLst/>
          </a:prstGeom>
        </p:spPr>
      </p:pic>
      <p:pic>
        <p:nvPicPr>
          <p:cNvPr id="12" name="Picture 11" descr="A grassy area with trees and water&#10;&#10;Description automatically generated">
            <a:extLst>
              <a:ext uri="{FF2B5EF4-FFF2-40B4-BE49-F238E27FC236}">
                <a16:creationId xmlns="" xmlns:a16="http://schemas.microsoft.com/office/drawing/2014/main" id="{30FBD739-5773-FA38-23C7-85388D65BB4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8862" y="78509"/>
            <a:ext cx="2595513" cy="1945585"/>
          </a:xfrm>
          <a:prstGeom prst="rect">
            <a:avLst/>
          </a:prstGeom>
        </p:spPr>
      </p:pic>
      <p:pic>
        <p:nvPicPr>
          <p:cNvPr id="18" name="Picture 17" descr="A boat on a river&#10;&#10;Description automatically generated">
            <a:extLst>
              <a:ext uri="{FF2B5EF4-FFF2-40B4-BE49-F238E27FC236}">
                <a16:creationId xmlns="" xmlns:a16="http://schemas.microsoft.com/office/drawing/2014/main" id="{5DF4AF50-23F1-2998-50C7-8F07C158D68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55840" y="131975"/>
            <a:ext cx="2656350" cy="1884167"/>
          </a:xfrm>
          <a:prstGeom prst="rect">
            <a:avLst/>
          </a:prstGeom>
        </p:spPr>
      </p:pic>
      <p:pic>
        <p:nvPicPr>
          <p:cNvPr id="20" name="Picture 19" descr="A couple of people in kayaks on a river&#10;&#10;Description automatically generated">
            <a:extLst>
              <a:ext uri="{FF2B5EF4-FFF2-40B4-BE49-F238E27FC236}">
                <a16:creationId xmlns="" xmlns:a16="http://schemas.microsoft.com/office/drawing/2014/main" id="{20716711-646D-E976-4166-49266D22D0E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48863" y="4737766"/>
            <a:ext cx="2675980" cy="1946635"/>
          </a:xfrm>
          <a:prstGeom prst="rect">
            <a:avLst/>
          </a:prstGeom>
        </p:spPr>
      </p:pic>
      <p:pic>
        <p:nvPicPr>
          <p:cNvPr id="23" name="Picture 22">
            <a:extLst>
              <a:ext uri="{FF2B5EF4-FFF2-40B4-BE49-F238E27FC236}">
                <a16:creationId xmlns="" xmlns:a16="http://schemas.microsoft.com/office/drawing/2014/main" id="{A461E898-ABB9-97C4-76C9-06EA105E400F}"/>
              </a:ext>
            </a:extLst>
          </p:cNvPr>
          <p:cNvPicPr>
            <a:picLocks noChangeAspect="1"/>
          </p:cNvPicPr>
          <p:nvPr/>
        </p:nvPicPr>
        <p:blipFill>
          <a:blip r:embed="rId3" cstate="print"/>
          <a:stretch>
            <a:fillRect/>
          </a:stretch>
        </p:blipFill>
        <p:spPr>
          <a:xfrm>
            <a:off x="2657213" y="2633765"/>
            <a:ext cx="259465" cy="268413"/>
          </a:xfrm>
          <a:prstGeom prst="rect">
            <a:avLst/>
          </a:prstGeom>
        </p:spPr>
      </p:pic>
      <p:pic>
        <p:nvPicPr>
          <p:cNvPr id="6" name="Picture 2" descr="RABBIT HOLE - AR15.COM">
            <a:extLst>
              <a:ext uri="{FF2B5EF4-FFF2-40B4-BE49-F238E27FC236}">
                <a16:creationId xmlns="" xmlns:a16="http://schemas.microsoft.com/office/drawing/2014/main" id="{33C37185-419E-CA5E-D7D6-59CD3668E460}"/>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802773" y="792532"/>
            <a:ext cx="6128297" cy="5461169"/>
          </a:xfrm>
          <a:prstGeom prst="flowChartConnector">
            <a:avLst/>
          </a:prstGeom>
          <a:noFill/>
          <a:extLst>
            <a:ext uri="{909E8E84-426E-40DD-AFC4-6F175D3DCCD1}">
              <a14:hiddenFill xmlns="" xmlns:a14="http://schemas.microsoft.com/office/drawing/2010/main">
                <a:solidFill>
                  <a:srgbClr val="FFFFFF"/>
                </a:solidFill>
              </a14:hiddenFill>
            </a:ext>
          </a:extLst>
        </p:spPr>
      </p:pic>
      <p:sp>
        <p:nvSpPr>
          <p:cNvPr id="7" name="Thought Bubble: Cloud 6">
            <a:extLst>
              <a:ext uri="{FF2B5EF4-FFF2-40B4-BE49-F238E27FC236}">
                <a16:creationId xmlns="" xmlns:a16="http://schemas.microsoft.com/office/drawing/2014/main" id="{3CFE9B01-D0FF-B18A-6D88-B3E6C4D6F00C}"/>
              </a:ext>
            </a:extLst>
          </p:cNvPr>
          <p:cNvSpPr/>
          <p:nvPr/>
        </p:nvSpPr>
        <p:spPr>
          <a:xfrm>
            <a:off x="9192340" y="436808"/>
            <a:ext cx="2767815" cy="1521093"/>
          </a:xfrm>
          <a:prstGeom prst="cloudCallout">
            <a:avLst>
              <a:gd name="adj1" fmla="val -32024"/>
              <a:gd name="adj2" fmla="val 79311"/>
            </a:avLst>
          </a:prstGeom>
          <a:solidFill>
            <a:srgbClr val="00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Phossy Jaw </a:t>
            </a:r>
          </a:p>
          <a:p>
            <a:pPr algn="ctr"/>
            <a:r>
              <a:rPr lang="en-US" b="1" dirty="0">
                <a:solidFill>
                  <a:srgbClr val="FFFF00"/>
                </a:solidFill>
              </a:rPr>
              <a:t>Cuban Filibusters</a:t>
            </a:r>
          </a:p>
          <a:p>
            <a:pPr algn="ctr"/>
            <a:r>
              <a:rPr lang="en-US" b="1" dirty="0">
                <a:solidFill>
                  <a:srgbClr val="FFFF00"/>
                </a:solidFill>
              </a:rPr>
              <a:t>Tugboats</a:t>
            </a:r>
          </a:p>
        </p:txBody>
      </p:sp>
      <p:sp>
        <p:nvSpPr>
          <p:cNvPr id="11" name="TextBox 10">
            <a:extLst>
              <a:ext uri="{FF2B5EF4-FFF2-40B4-BE49-F238E27FC236}">
                <a16:creationId xmlns="" xmlns:a16="http://schemas.microsoft.com/office/drawing/2014/main" id="{8E424210-0ED2-3F2F-D53F-B5D1D1397C67}"/>
              </a:ext>
            </a:extLst>
          </p:cNvPr>
          <p:cNvSpPr txBox="1"/>
          <p:nvPr/>
        </p:nvSpPr>
        <p:spPr>
          <a:xfrm>
            <a:off x="4130484" y="223249"/>
            <a:ext cx="6689917" cy="461665"/>
          </a:xfrm>
          <a:prstGeom prst="rect">
            <a:avLst/>
          </a:prstGeom>
          <a:noFill/>
        </p:spPr>
        <p:txBody>
          <a:bodyPr wrap="square" rtlCol="0">
            <a:spAutoFit/>
          </a:bodyPr>
          <a:lstStyle/>
          <a:p>
            <a:pPr algn="ctr"/>
            <a:r>
              <a:rPr lang="en-US" sz="2400" b="1" dirty="0">
                <a:solidFill>
                  <a:schemeClr val="bg1"/>
                </a:solidFill>
              </a:rPr>
              <a:t>Down the Rabbit Hole</a:t>
            </a:r>
          </a:p>
        </p:txBody>
      </p:sp>
      <p:pic>
        <p:nvPicPr>
          <p:cNvPr id="14" name="Picture 13" descr="A boat on the water&#10;&#10;Description automatically generated">
            <a:extLst>
              <a:ext uri="{FF2B5EF4-FFF2-40B4-BE49-F238E27FC236}">
                <a16:creationId xmlns="" xmlns:a16="http://schemas.microsoft.com/office/drawing/2014/main" id="{1A5D241E-764C-DB8B-70D2-BAE9BA63A84B}"/>
              </a:ext>
            </a:extLst>
          </p:cNvPr>
          <p:cNvPicPr>
            <a:picLocks noChangeAspect="1"/>
          </p:cNvPicPr>
          <p:nvPr/>
        </p:nvPicPr>
        <p:blipFill rotWithShape="1">
          <a:blip r:embed="rId8">
            <a:extLst>
              <a:ext uri="{28A0092B-C50C-407E-A947-70E740481C1C}">
                <a14:useLocalDpi xmlns="" xmlns:a14="http://schemas.microsoft.com/office/drawing/2010/main" val="0"/>
              </a:ext>
            </a:extLst>
          </a:blip>
          <a:srcRect t="11441" b="21862"/>
          <a:stretch/>
        </p:blipFill>
        <p:spPr>
          <a:xfrm>
            <a:off x="120015" y="2140642"/>
            <a:ext cx="5392175" cy="2398121"/>
          </a:xfrm>
          <a:prstGeom prst="rect">
            <a:avLst/>
          </a:prstGeom>
        </p:spPr>
      </p:pic>
    </p:spTree>
    <p:extLst>
      <p:ext uri="{BB962C8B-B14F-4D97-AF65-F5344CB8AC3E}">
        <p14:creationId xmlns="" xmlns:p14="http://schemas.microsoft.com/office/powerpoint/2010/main" val="3312554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5ED065-BE67-8943-416A-3781B18BEE5B}"/>
              </a:ext>
            </a:extLst>
          </p:cNvPr>
          <p:cNvSpPr>
            <a:spLocks noGrp="1"/>
          </p:cNvSpPr>
          <p:nvPr>
            <p:ph type="title"/>
          </p:nvPr>
        </p:nvSpPr>
        <p:spPr/>
        <p:txBody>
          <a:bodyPr/>
          <a:lstStyle/>
          <a:p>
            <a:endParaRPr lang="en-US" dirty="0"/>
          </a:p>
        </p:txBody>
      </p:sp>
      <p:pic>
        <p:nvPicPr>
          <p:cNvPr id="5" name="Content Placeholder 4" descr="A close-up of a document&#10;&#10;Description automatically generated">
            <a:extLst>
              <a:ext uri="{FF2B5EF4-FFF2-40B4-BE49-F238E27FC236}">
                <a16:creationId xmlns="" xmlns:a16="http://schemas.microsoft.com/office/drawing/2014/main" id="{626F9529-1768-BB0A-BAF0-3F2BEB959CDF}"/>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l="9055"/>
          <a:stretch/>
        </p:blipFill>
        <p:spPr>
          <a:xfrm>
            <a:off x="265771" y="-22412"/>
            <a:ext cx="11088029" cy="6902824"/>
          </a:xfrm>
        </p:spPr>
      </p:pic>
      <p:pic>
        <p:nvPicPr>
          <p:cNvPr id="7" name="Picture 6" descr="A close-up of a grass sprouting out of the mud&#10;&#10;Description automatically generated">
            <a:extLst>
              <a:ext uri="{FF2B5EF4-FFF2-40B4-BE49-F238E27FC236}">
                <a16:creationId xmlns="" xmlns:a16="http://schemas.microsoft.com/office/drawing/2014/main" id="{382DE693-1E77-6205-CE92-AC18991F488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135180" y="313123"/>
            <a:ext cx="1727958" cy="1325563"/>
          </a:xfrm>
          <a:prstGeom prst="rect">
            <a:avLst/>
          </a:prstGeom>
        </p:spPr>
      </p:pic>
      <p:pic>
        <p:nvPicPr>
          <p:cNvPr id="9" name="Picture 8" descr="A close-up of a plant growing in the mud&#10;&#10;Description automatically generated">
            <a:extLst>
              <a:ext uri="{FF2B5EF4-FFF2-40B4-BE49-F238E27FC236}">
                <a16:creationId xmlns="" xmlns:a16="http://schemas.microsoft.com/office/drawing/2014/main" id="{D02D90D7-5CAF-221D-1BD6-19A49B3297E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049590" y="1899397"/>
            <a:ext cx="1876639" cy="1252657"/>
          </a:xfrm>
          <a:prstGeom prst="rect">
            <a:avLst/>
          </a:prstGeom>
        </p:spPr>
      </p:pic>
      <p:pic>
        <p:nvPicPr>
          <p:cNvPr id="11" name="Picture 10" descr="Close-up of a plant growing in the dirt&#10;&#10;Description automatically generated">
            <a:extLst>
              <a:ext uri="{FF2B5EF4-FFF2-40B4-BE49-F238E27FC236}">
                <a16:creationId xmlns="" xmlns:a16="http://schemas.microsoft.com/office/drawing/2014/main" id="{775FB9C8-C53E-4227-8F75-541EBBEA1A8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058400" y="3564139"/>
            <a:ext cx="1781144" cy="1338819"/>
          </a:xfrm>
          <a:prstGeom prst="rect">
            <a:avLst/>
          </a:prstGeom>
        </p:spPr>
      </p:pic>
      <p:pic>
        <p:nvPicPr>
          <p:cNvPr id="13" name="Picture 12" descr="A plant growing in the dirt&#10;&#10;Description automatically generated">
            <a:extLst>
              <a:ext uri="{FF2B5EF4-FFF2-40B4-BE49-F238E27FC236}">
                <a16:creationId xmlns="" xmlns:a16="http://schemas.microsoft.com/office/drawing/2014/main" id="{00DF9B7C-A2F9-BE8D-4F8B-8070B6B2FBB3}"/>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060234" y="5290826"/>
            <a:ext cx="1865995" cy="1278114"/>
          </a:xfrm>
          <a:prstGeom prst="rect">
            <a:avLst/>
          </a:prstGeom>
        </p:spPr>
      </p:pic>
      <p:sp>
        <p:nvSpPr>
          <p:cNvPr id="3" name="TextBox 2">
            <a:extLst>
              <a:ext uri="{FF2B5EF4-FFF2-40B4-BE49-F238E27FC236}">
                <a16:creationId xmlns="" xmlns:a16="http://schemas.microsoft.com/office/drawing/2014/main" id="{98083062-13E7-DB59-D383-FEBC494F0C7A}"/>
              </a:ext>
            </a:extLst>
          </p:cNvPr>
          <p:cNvSpPr txBox="1"/>
          <p:nvPr/>
        </p:nvSpPr>
        <p:spPr>
          <a:xfrm>
            <a:off x="265771" y="243955"/>
            <a:ext cx="9131942" cy="646331"/>
          </a:xfrm>
          <a:prstGeom prst="rect">
            <a:avLst/>
          </a:prstGeom>
          <a:solidFill>
            <a:schemeClr val="bg1"/>
          </a:solidFill>
        </p:spPr>
        <p:txBody>
          <a:bodyPr wrap="square" rtlCol="0">
            <a:spAutoFit/>
          </a:bodyPr>
          <a:lstStyle/>
          <a:p>
            <a:pPr algn="ctr"/>
            <a:r>
              <a:rPr lang="en-US" b="1" dirty="0"/>
              <a:t>Rare and endangered plants of the intertidal zones of NJ’s  Rancocas Creek:  Hainesport, Timbuctoo, Westampton, Willingboro , Mount Laurel, Centerton and Confluence</a:t>
            </a:r>
            <a:r>
              <a:rPr lang="en-US" dirty="0"/>
              <a:t>.</a:t>
            </a:r>
          </a:p>
        </p:txBody>
      </p:sp>
      <p:pic>
        <p:nvPicPr>
          <p:cNvPr id="4" name="Content Placeholder 8" descr="A logo with a boat and text&#10;&#10;Description automatically generated">
            <a:extLst>
              <a:ext uri="{FF2B5EF4-FFF2-40B4-BE49-F238E27FC236}">
                <a16:creationId xmlns="" xmlns:a16="http://schemas.microsoft.com/office/drawing/2014/main" id="{9F9F6BC5-A708-F89C-DBEB-D36C5DAC193F}"/>
              </a:ext>
            </a:extLst>
          </p:cNvPr>
          <p:cNvPicPr>
            <a:picLocks noChangeAspect="1"/>
          </p:cNvPicPr>
          <p:nvPr/>
        </p:nvPicPr>
        <p:blipFill rotWithShape="1">
          <a:blip r:embed="rId7" cstate="print">
            <a:alphaModFix/>
            <a:extLst>
              <a:ext uri="{BEBA8EAE-BF5A-486C-A8C5-ECC9F3942E4B}">
                <a14:imgProps xmlns="" xmlns:a14="http://schemas.microsoft.com/office/drawing/2010/main">
                  <a14:imgLayer r:embed="rId8">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4497973" y="5621537"/>
            <a:ext cx="933615" cy="803325"/>
          </a:xfrm>
          <a:prstGeom prst="flowChartConnector">
            <a:avLst/>
          </a:prstGeom>
          <a:solidFill>
            <a:srgbClr val="006600"/>
          </a:solidFill>
        </p:spPr>
      </p:pic>
    </p:spTree>
    <p:extLst>
      <p:ext uri="{BB962C8B-B14F-4D97-AF65-F5344CB8AC3E}">
        <p14:creationId xmlns="" xmlns:p14="http://schemas.microsoft.com/office/powerpoint/2010/main" val="2338429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0DAA9A-B85C-32DF-9870-1880A2FFDAF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C93B4CB8-3816-09F9-22E5-E3B972F5DD60}"/>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p:spPr>
      </p:pic>
      <p:pic>
        <p:nvPicPr>
          <p:cNvPr id="6" name="Content Placeholder 8" descr="A logo with a boat and text&#10;&#10;Description automatically generated">
            <a:extLst>
              <a:ext uri="{FF2B5EF4-FFF2-40B4-BE49-F238E27FC236}">
                <a16:creationId xmlns="" xmlns:a16="http://schemas.microsoft.com/office/drawing/2014/main" id="{C3FA35CB-622D-CDEC-626F-0A57CE0F59C9}"/>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9">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3133760" y="5893108"/>
            <a:ext cx="817755" cy="703634"/>
          </a:xfrm>
          <a:prstGeom prst="flowChartConnector">
            <a:avLst/>
          </a:prstGeom>
          <a:solidFill>
            <a:srgbClr val="006600"/>
          </a:solidFill>
        </p:spPr>
      </p:pic>
    </p:spTree>
    <p:extLst>
      <p:ext uri="{BB962C8B-B14F-4D97-AF65-F5344CB8AC3E}">
        <p14:creationId xmlns="" xmlns:p14="http://schemas.microsoft.com/office/powerpoint/2010/main" val="986915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ultiplication Sign 1">
            <a:extLst>
              <a:ext uri="{FF2B5EF4-FFF2-40B4-BE49-F238E27FC236}">
                <a16:creationId xmlns="" xmlns:a16="http://schemas.microsoft.com/office/drawing/2014/main" id="{CB968EA0-D33D-D410-BB4A-89D56CF0C1A5}"/>
              </a:ext>
            </a:extLst>
          </p:cNvPr>
          <p:cNvSpPr/>
          <p:nvPr/>
        </p:nvSpPr>
        <p:spPr>
          <a:xfrm>
            <a:off x="8394883" y="107167"/>
            <a:ext cx="606458" cy="461665"/>
          </a:xfrm>
          <a:prstGeom prst="mathMultiply">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5AE3B97B-C00F-32DD-D939-3BA3BE66B21B}"/>
              </a:ext>
            </a:extLst>
          </p:cNvPr>
          <p:cNvSpPr txBox="1"/>
          <p:nvPr/>
        </p:nvSpPr>
        <p:spPr>
          <a:xfrm>
            <a:off x="4241534" y="2040023"/>
            <a:ext cx="2638490" cy="2554545"/>
          </a:xfrm>
          <a:prstGeom prst="rect">
            <a:avLst/>
          </a:prstGeom>
          <a:noFill/>
        </p:spPr>
        <p:txBody>
          <a:bodyPr wrap="square" rtlCol="0">
            <a:spAutoFit/>
          </a:bodyPr>
          <a:lstStyle/>
          <a:p>
            <a:pPr algn="ctr"/>
            <a:r>
              <a:rPr lang="en-US" sz="3200" b="1" spc="200" dirty="0">
                <a:solidFill>
                  <a:schemeClr val="bg1"/>
                </a:solidFill>
              </a:rPr>
              <a:t>   “Dippers”</a:t>
            </a:r>
          </a:p>
          <a:p>
            <a:pPr algn="ctr"/>
            <a:endParaRPr lang="en-US" sz="3200" b="1" spc="200" dirty="0">
              <a:solidFill>
                <a:schemeClr val="bg1"/>
              </a:solidFill>
            </a:endParaRPr>
          </a:p>
          <a:p>
            <a:pPr algn="ctr"/>
            <a:r>
              <a:rPr lang="en-US" sz="3200" b="1" spc="200" dirty="0">
                <a:solidFill>
                  <a:schemeClr val="bg1"/>
                </a:solidFill>
              </a:rPr>
              <a:t>   “Mixers”</a:t>
            </a:r>
          </a:p>
          <a:p>
            <a:pPr algn="ctr"/>
            <a:endParaRPr lang="en-US" sz="3200" b="1" spc="200" dirty="0">
              <a:solidFill>
                <a:schemeClr val="bg1"/>
              </a:solidFill>
            </a:endParaRPr>
          </a:p>
          <a:p>
            <a:pPr algn="ctr"/>
            <a:r>
              <a:rPr lang="en-US" sz="3200" b="1" spc="200" dirty="0">
                <a:solidFill>
                  <a:schemeClr val="bg1"/>
                </a:solidFill>
              </a:rPr>
              <a:t>   “Boxers”</a:t>
            </a:r>
          </a:p>
        </p:txBody>
      </p:sp>
      <p:sp>
        <p:nvSpPr>
          <p:cNvPr id="15" name="TextBox 14">
            <a:extLst>
              <a:ext uri="{FF2B5EF4-FFF2-40B4-BE49-F238E27FC236}">
                <a16:creationId xmlns="" xmlns:a16="http://schemas.microsoft.com/office/drawing/2014/main" id="{A865923D-4861-FCD2-559B-1479F3367959}"/>
              </a:ext>
            </a:extLst>
          </p:cNvPr>
          <p:cNvSpPr txBox="1"/>
          <p:nvPr/>
        </p:nvSpPr>
        <p:spPr>
          <a:xfrm>
            <a:off x="9455085" y="2847986"/>
            <a:ext cx="2743658" cy="461665"/>
          </a:xfrm>
          <a:prstGeom prst="rect">
            <a:avLst/>
          </a:prstGeom>
          <a:noFill/>
        </p:spPr>
        <p:txBody>
          <a:bodyPr wrap="square">
            <a:spAutoFit/>
          </a:bodyPr>
          <a:lstStyle/>
          <a:p>
            <a:pPr algn="ctr"/>
            <a:r>
              <a:rPr lang="en-US" sz="1200" b="1" dirty="0">
                <a:solidFill>
                  <a:schemeClr val="bg1"/>
                </a:solidFill>
              </a:rPr>
              <a:t>Ref: British Parliament Report  1884 </a:t>
            </a:r>
          </a:p>
          <a:p>
            <a:pPr algn="ctr"/>
            <a:r>
              <a:rPr lang="en-US" sz="1200" b="1" dirty="0">
                <a:solidFill>
                  <a:schemeClr val="bg1"/>
                </a:solidFill>
              </a:rPr>
              <a:t>Harpers Weekly 1886</a:t>
            </a:r>
          </a:p>
        </p:txBody>
      </p:sp>
      <p:sp>
        <p:nvSpPr>
          <p:cNvPr id="22" name="TextBox 21">
            <a:extLst>
              <a:ext uri="{FF2B5EF4-FFF2-40B4-BE49-F238E27FC236}">
                <a16:creationId xmlns="" xmlns:a16="http://schemas.microsoft.com/office/drawing/2014/main" id="{08064956-2385-45DF-8D15-6B2170221B3C}"/>
              </a:ext>
            </a:extLst>
          </p:cNvPr>
          <p:cNvSpPr txBox="1"/>
          <p:nvPr/>
        </p:nvSpPr>
        <p:spPr>
          <a:xfrm>
            <a:off x="9701930" y="168722"/>
            <a:ext cx="2262433" cy="400110"/>
          </a:xfrm>
          <a:prstGeom prst="rect">
            <a:avLst/>
          </a:prstGeom>
          <a:noFill/>
        </p:spPr>
        <p:txBody>
          <a:bodyPr wrap="square" rtlCol="0">
            <a:spAutoFit/>
          </a:bodyPr>
          <a:lstStyle/>
          <a:p>
            <a:pPr algn="ctr"/>
            <a:r>
              <a:rPr lang="en-US" sz="2000" b="1" dirty="0">
                <a:solidFill>
                  <a:schemeClr val="bg1"/>
                </a:solidFill>
              </a:rPr>
              <a:t>Mixers</a:t>
            </a:r>
          </a:p>
        </p:txBody>
      </p:sp>
      <p:sp>
        <p:nvSpPr>
          <p:cNvPr id="28" name="TextBox 27">
            <a:extLst>
              <a:ext uri="{FF2B5EF4-FFF2-40B4-BE49-F238E27FC236}">
                <a16:creationId xmlns="" xmlns:a16="http://schemas.microsoft.com/office/drawing/2014/main" id="{AA6CDC5C-F215-6592-14FE-0C9ED69EAB3A}"/>
              </a:ext>
            </a:extLst>
          </p:cNvPr>
          <p:cNvSpPr txBox="1"/>
          <p:nvPr/>
        </p:nvSpPr>
        <p:spPr>
          <a:xfrm>
            <a:off x="6642800" y="461109"/>
            <a:ext cx="6118260" cy="461665"/>
          </a:xfrm>
          <a:prstGeom prst="rect">
            <a:avLst/>
          </a:prstGeom>
          <a:noFill/>
        </p:spPr>
        <p:txBody>
          <a:bodyPr wrap="square">
            <a:spAutoFit/>
          </a:bodyPr>
          <a:lstStyle/>
          <a:p>
            <a:pPr algn="ctr"/>
            <a:r>
              <a:rPr lang="en-US" sz="2400" b="1" dirty="0">
                <a:solidFill>
                  <a:schemeClr val="bg1"/>
                </a:solidFill>
              </a:rPr>
              <a:t>“Mixers”</a:t>
            </a:r>
          </a:p>
        </p:txBody>
      </p:sp>
      <p:pic>
        <p:nvPicPr>
          <p:cNvPr id="30" name="Picture 29">
            <a:extLst>
              <a:ext uri="{FF2B5EF4-FFF2-40B4-BE49-F238E27FC236}">
                <a16:creationId xmlns="" xmlns:a16="http://schemas.microsoft.com/office/drawing/2014/main" id="{EB43EE1A-C1B7-8843-10F7-62E35D01B921}"/>
              </a:ext>
            </a:extLst>
          </p:cNvPr>
          <p:cNvPicPr>
            <a:picLocks noChangeAspect="1"/>
          </p:cNvPicPr>
          <p:nvPr/>
        </p:nvPicPr>
        <p:blipFill>
          <a:blip r:embed="rId2">
            <a:extLst>
              <a:ext uri="{BEBA8EAE-BF5A-486C-A8C5-ECC9F3942E4B}">
                <a14:imgProps xmlns="" xmlns:a14="http://schemas.microsoft.com/office/drawing/2010/main">
                  <a14:imgLayer r:embed="rId3">
                    <a14:imgEffect>
                      <a14:artisticPastelsSmooth scaling="0"/>
                    </a14:imgEffect>
                    <a14:imgEffect>
                      <a14:saturation sat="147000"/>
                    </a14:imgEffect>
                  </a14:imgLayer>
                </a14:imgProps>
              </a:ext>
            </a:extLst>
          </a:blip>
          <a:stretch>
            <a:fillRect/>
          </a:stretch>
        </p:blipFill>
        <p:spPr>
          <a:xfrm>
            <a:off x="7103774" y="3864963"/>
            <a:ext cx="4812246" cy="3016615"/>
          </a:xfrm>
          <a:prstGeom prst="rect">
            <a:avLst/>
          </a:prstGeom>
          <a:solidFill>
            <a:schemeClr val="bg1">
              <a:alpha val="94000"/>
            </a:schemeClr>
          </a:solidFill>
        </p:spPr>
      </p:pic>
      <p:pic>
        <p:nvPicPr>
          <p:cNvPr id="35" name="Picture 2" descr="http://tse1.mm.bing.net/th?&amp;id=OIP.M0ea4b21b6c2bccec65312cb6d6151c63H0&amp;w=300&amp;h=223&amp;c=0&amp;pid=1.9&amp;rs=0&amp;p=0">
            <a:extLst>
              <a:ext uri="{FF2B5EF4-FFF2-40B4-BE49-F238E27FC236}">
                <a16:creationId xmlns="" xmlns:a16="http://schemas.microsoft.com/office/drawing/2014/main" id="{E0739759-4445-8710-22A5-0DC85E766E8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03774" y="0"/>
            <a:ext cx="4812246" cy="3551862"/>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39">
            <a:extLst>
              <a:ext uri="{FF2B5EF4-FFF2-40B4-BE49-F238E27FC236}">
                <a16:creationId xmlns="" xmlns:a16="http://schemas.microsoft.com/office/drawing/2014/main" id="{47EF026D-F7BD-0AF2-8947-E227A012306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5981" y="3864963"/>
            <a:ext cx="4306773" cy="2993037"/>
          </a:xfrm>
          <a:prstGeom prst="rect">
            <a:avLst/>
          </a:prstGeom>
        </p:spPr>
      </p:pic>
      <p:pic>
        <p:nvPicPr>
          <p:cNvPr id="41" name="Picture 40" descr="A person walking in the woods&#10;&#10;Description automatically generated">
            <a:extLst>
              <a:ext uri="{FF2B5EF4-FFF2-40B4-BE49-F238E27FC236}">
                <a16:creationId xmlns="" xmlns:a16="http://schemas.microsoft.com/office/drawing/2014/main" id="{40DE636A-7F29-9130-7273-9479A8B641BF}"/>
              </a:ext>
            </a:extLst>
          </p:cNvPr>
          <p:cNvPicPr>
            <a:picLocks noChangeAspect="1"/>
          </p:cNvPicPr>
          <p:nvPr/>
        </p:nvPicPr>
        <p:blipFill>
          <a:blip r:embed="rId6">
            <a:extLst>
              <a:ext uri="{BEBA8EAE-BF5A-486C-A8C5-ECC9F3942E4B}">
                <a14:imgProps xmlns="" xmlns:a14="http://schemas.microsoft.com/office/drawing/2010/main">
                  <a14:imgLayer r:embed="rId7">
                    <a14:imgEffect>
                      <a14:brightnessContrast bright="-2000" contrast="17000"/>
                    </a14:imgEffect>
                  </a14:imgLayer>
                </a14:imgProps>
              </a:ext>
              <a:ext uri="{28A0092B-C50C-407E-A947-70E740481C1C}">
                <a14:useLocalDpi xmlns="" xmlns:a14="http://schemas.microsoft.com/office/drawing/2010/main" val="0"/>
              </a:ext>
            </a:extLst>
          </a:blip>
          <a:stretch>
            <a:fillRect/>
          </a:stretch>
        </p:blipFill>
        <p:spPr>
          <a:xfrm>
            <a:off x="275982" y="0"/>
            <a:ext cx="4306772" cy="3551862"/>
          </a:xfrm>
          <a:prstGeom prst="rect">
            <a:avLst/>
          </a:prstGeom>
        </p:spPr>
      </p:pic>
      <p:pic>
        <p:nvPicPr>
          <p:cNvPr id="3" name="Content Placeholder 8" descr="A logo with a boat and text&#10;&#10;Description automatically generated">
            <a:extLst>
              <a:ext uri="{FF2B5EF4-FFF2-40B4-BE49-F238E27FC236}">
                <a16:creationId xmlns="" xmlns:a16="http://schemas.microsoft.com/office/drawing/2014/main" id="{C3FA35CB-622D-CDEC-626F-0A57CE0F59C9}"/>
              </a:ext>
            </a:extLst>
          </p:cNvPr>
          <p:cNvPicPr>
            <a:picLocks noChangeAspect="1"/>
          </p:cNvPicPr>
          <p:nvPr/>
        </p:nvPicPr>
        <p:blipFill rotWithShape="1">
          <a:blip r:embed="rId8" cstate="print">
            <a:alphaModFix/>
            <a:extLst>
              <a:ext uri="{BEBA8EAE-BF5A-486C-A8C5-ECC9F3942E4B}">
                <a14:imgProps xmlns="" xmlns:a14="http://schemas.microsoft.com/office/drawing/2010/main">
                  <a14:imgLayer r:embed="rId9">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223816" y="5047677"/>
            <a:ext cx="1238895" cy="1066002"/>
          </a:xfrm>
          <a:prstGeom prst="flowChartConnector">
            <a:avLst/>
          </a:prstGeom>
          <a:solidFill>
            <a:srgbClr val="006600"/>
          </a:solidFill>
        </p:spPr>
      </p:pic>
    </p:spTree>
    <p:extLst>
      <p:ext uri="{BB962C8B-B14F-4D97-AF65-F5344CB8AC3E}">
        <p14:creationId xmlns="" xmlns:p14="http://schemas.microsoft.com/office/powerpoint/2010/main" val="29053367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EFEE150D-418D-8168-6006-46D276BB3D2A}"/>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l="49699" b="54984"/>
          <a:stretch/>
        </p:blipFill>
        <p:spPr>
          <a:xfrm>
            <a:off x="0" y="507043"/>
            <a:ext cx="8650748" cy="4488874"/>
          </a:xfrm>
        </p:spPr>
      </p:pic>
      <p:pic>
        <p:nvPicPr>
          <p:cNvPr id="6" name="Picture 5">
            <a:extLst>
              <a:ext uri="{FF2B5EF4-FFF2-40B4-BE49-F238E27FC236}">
                <a16:creationId xmlns="" xmlns:a16="http://schemas.microsoft.com/office/drawing/2014/main" id="{558E28B8-453E-5C09-B447-1EB4BE02C9E8}"/>
              </a:ext>
            </a:extLst>
          </p:cNvPr>
          <p:cNvPicPr>
            <a:picLocks noChangeAspect="1"/>
          </p:cNvPicPr>
          <p:nvPr/>
        </p:nvPicPr>
        <p:blipFill>
          <a:blip r:embed="rId3"/>
          <a:stretch>
            <a:fillRect/>
          </a:stretch>
        </p:blipFill>
        <p:spPr>
          <a:xfrm>
            <a:off x="8847117" y="3739243"/>
            <a:ext cx="3344883" cy="3118757"/>
          </a:xfrm>
          <a:prstGeom prst="rect">
            <a:avLst/>
          </a:prstGeom>
        </p:spPr>
      </p:pic>
      <p:pic>
        <p:nvPicPr>
          <p:cNvPr id="8" name="Picture 7">
            <a:extLst>
              <a:ext uri="{FF2B5EF4-FFF2-40B4-BE49-F238E27FC236}">
                <a16:creationId xmlns="" xmlns:a16="http://schemas.microsoft.com/office/drawing/2014/main" id="{6675DBAD-F4F6-6957-E9F5-F3D51EB28D97}"/>
              </a:ext>
            </a:extLst>
          </p:cNvPr>
          <p:cNvPicPr>
            <a:picLocks noChangeAspect="1"/>
          </p:cNvPicPr>
          <p:nvPr/>
        </p:nvPicPr>
        <p:blipFill>
          <a:blip r:embed="rId4"/>
          <a:stretch>
            <a:fillRect/>
          </a:stretch>
        </p:blipFill>
        <p:spPr>
          <a:xfrm>
            <a:off x="8740239" y="-1"/>
            <a:ext cx="3451761" cy="3145130"/>
          </a:xfrm>
          <a:prstGeom prst="rect">
            <a:avLst/>
          </a:prstGeom>
        </p:spPr>
      </p:pic>
      <p:pic>
        <p:nvPicPr>
          <p:cNvPr id="2" name="Content Placeholder 8" descr="A logo with a boat and text&#10;&#10;Description automatically generated">
            <a:extLst>
              <a:ext uri="{FF2B5EF4-FFF2-40B4-BE49-F238E27FC236}">
                <a16:creationId xmlns="" xmlns:a16="http://schemas.microsoft.com/office/drawing/2014/main" id="{7230D6E8-A2B4-F7FB-250F-87BC54816D0B}"/>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4001867" y="5376036"/>
            <a:ext cx="1238895" cy="1066002"/>
          </a:xfrm>
          <a:prstGeom prst="flowChartConnector">
            <a:avLst/>
          </a:prstGeom>
          <a:solidFill>
            <a:srgbClr val="006600"/>
          </a:solidFill>
        </p:spPr>
      </p:pic>
    </p:spTree>
    <p:extLst>
      <p:ext uri="{BB962C8B-B14F-4D97-AF65-F5344CB8AC3E}">
        <p14:creationId xmlns="" xmlns:p14="http://schemas.microsoft.com/office/powerpoint/2010/main" val="1158857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uple of men carrying a blanket&#10;&#10;Description automatically generated">
            <a:extLst>
              <a:ext uri="{FF2B5EF4-FFF2-40B4-BE49-F238E27FC236}">
                <a16:creationId xmlns="" xmlns:a16="http://schemas.microsoft.com/office/drawing/2014/main" id="{38E5020A-C49C-839A-3BE9-DC44100C896B}"/>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0"/>
            <a:ext cx="4433455" cy="3325092"/>
          </a:xfrm>
        </p:spPr>
      </p:pic>
      <p:pic>
        <p:nvPicPr>
          <p:cNvPr id="10" name="Picture 9" descr="A group of men standing in a room&#10;&#10;Description automatically generated">
            <a:extLst>
              <a:ext uri="{FF2B5EF4-FFF2-40B4-BE49-F238E27FC236}">
                <a16:creationId xmlns="" xmlns:a16="http://schemas.microsoft.com/office/drawing/2014/main" id="{BB1295A5-88AA-947E-35FE-A3E885926F6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33455" y="673966"/>
            <a:ext cx="7758545" cy="5818909"/>
          </a:xfrm>
          <a:prstGeom prst="rect">
            <a:avLst/>
          </a:prstGeom>
        </p:spPr>
      </p:pic>
      <p:pic>
        <p:nvPicPr>
          <p:cNvPr id="9" name="Picture 8" descr="A large rusty cylinder on a wooden stand&#10;&#10;Description automatically generated with medium confidence">
            <a:extLst>
              <a:ext uri="{FF2B5EF4-FFF2-40B4-BE49-F238E27FC236}">
                <a16:creationId xmlns="" xmlns:a16="http://schemas.microsoft.com/office/drawing/2014/main" id="{06063BCA-8832-FF62-725A-5C0A8EFE468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 y="3325091"/>
            <a:ext cx="4433455" cy="3532909"/>
          </a:xfrm>
          <a:prstGeom prst="rect">
            <a:avLst/>
          </a:prstGeom>
        </p:spPr>
      </p:pic>
      <p:pic>
        <p:nvPicPr>
          <p:cNvPr id="2" name="Content Placeholder 8" descr="A logo with a boat and text&#10;&#10;Description automatically generated">
            <a:extLst>
              <a:ext uri="{FF2B5EF4-FFF2-40B4-BE49-F238E27FC236}">
                <a16:creationId xmlns="" xmlns:a16="http://schemas.microsoft.com/office/drawing/2014/main" id="{AB7DABBA-A162-68F0-27BF-DD7EE3DA0834}"/>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7171001" y="5347079"/>
            <a:ext cx="972698" cy="836955"/>
          </a:xfrm>
          <a:prstGeom prst="flowChartConnector">
            <a:avLst/>
          </a:prstGeom>
          <a:solidFill>
            <a:srgbClr val="006600"/>
          </a:solidFill>
        </p:spPr>
      </p:pic>
    </p:spTree>
    <p:extLst>
      <p:ext uri="{BB962C8B-B14F-4D97-AF65-F5344CB8AC3E}">
        <p14:creationId xmlns="" xmlns:p14="http://schemas.microsoft.com/office/powerpoint/2010/main" val="2252037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turtle in a swamp&#10;&#10;Description automatically generated">
            <a:extLst>
              <a:ext uri="{FF2B5EF4-FFF2-40B4-BE49-F238E27FC236}">
                <a16:creationId xmlns="" xmlns:a16="http://schemas.microsoft.com/office/drawing/2014/main" id="{6C2EF0F7-45D7-C6C6-3066-9CB07925F1D4}"/>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t="13942" b="11058"/>
          <a:stretch/>
        </p:blipFill>
        <p:spPr>
          <a:xfrm>
            <a:off x="20" y="10"/>
            <a:ext cx="12191980" cy="6857990"/>
          </a:xfrm>
          <a:prstGeom prst="rect">
            <a:avLst/>
          </a:prstGeom>
        </p:spPr>
      </p:pic>
      <p:sp>
        <p:nvSpPr>
          <p:cNvPr id="5" name="Slide Number Placeholder 4">
            <a:extLst>
              <a:ext uri="{FF2B5EF4-FFF2-40B4-BE49-F238E27FC236}">
                <a16:creationId xmlns="" xmlns:a16="http://schemas.microsoft.com/office/drawing/2014/main" id="{8FCAE56C-9588-D3F1-124D-5D2CC019620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45</a:t>
            </a:fld>
            <a:endParaRPr lang="en-US" dirty="0">
              <a:solidFill>
                <a:srgbClr val="FFFFFF"/>
              </a:solidFill>
            </a:endParaRPr>
          </a:p>
        </p:txBody>
      </p:sp>
      <p:sp>
        <p:nvSpPr>
          <p:cNvPr id="8" name="TextBox 7">
            <a:extLst>
              <a:ext uri="{FF2B5EF4-FFF2-40B4-BE49-F238E27FC236}">
                <a16:creationId xmlns="" xmlns:a16="http://schemas.microsoft.com/office/drawing/2014/main" id="{DA5600B6-FECE-4BA6-8DFD-B8086B1F0760}"/>
              </a:ext>
            </a:extLst>
          </p:cNvPr>
          <p:cNvSpPr txBox="1"/>
          <p:nvPr/>
        </p:nvSpPr>
        <p:spPr>
          <a:xfrm>
            <a:off x="3448876" y="4831143"/>
            <a:ext cx="5088835" cy="830997"/>
          </a:xfrm>
          <a:prstGeom prst="rect">
            <a:avLst/>
          </a:prstGeom>
          <a:noFill/>
        </p:spPr>
        <p:txBody>
          <a:bodyPr wrap="square" rtlCol="0">
            <a:spAutoFit/>
          </a:bodyPr>
          <a:lstStyle/>
          <a:p>
            <a:pPr algn="ctr"/>
            <a:r>
              <a:rPr lang="en-US" sz="2400" dirty="0">
                <a:solidFill>
                  <a:schemeClr val="bg1"/>
                </a:solidFill>
              </a:rPr>
              <a:t>Snapping Turtle   Old Sand Mine Site</a:t>
            </a:r>
          </a:p>
          <a:p>
            <a:pPr algn="ctr"/>
            <a:r>
              <a:rPr lang="en-US" sz="2400" dirty="0">
                <a:solidFill>
                  <a:schemeClr val="bg1"/>
                </a:solidFill>
              </a:rPr>
              <a:t>South Branch</a:t>
            </a:r>
          </a:p>
        </p:txBody>
      </p:sp>
      <p:pic>
        <p:nvPicPr>
          <p:cNvPr id="2" name="Content Placeholder 8" descr="A logo with a boat and text&#10;&#10;Description automatically generated">
            <a:extLst>
              <a:ext uri="{FF2B5EF4-FFF2-40B4-BE49-F238E27FC236}">
                <a16:creationId xmlns="" xmlns:a16="http://schemas.microsoft.com/office/drawing/2014/main" id="{5DC582F7-AEF8-2AEA-F3BA-BF3CC84824B7}"/>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477980" y="5829707"/>
            <a:ext cx="908308" cy="781550"/>
          </a:xfrm>
          <a:prstGeom prst="flowChartConnector">
            <a:avLst/>
          </a:prstGeom>
          <a:solidFill>
            <a:srgbClr val="006600"/>
          </a:solidFill>
        </p:spPr>
      </p:pic>
    </p:spTree>
    <p:extLst>
      <p:ext uri="{BB962C8B-B14F-4D97-AF65-F5344CB8AC3E}">
        <p14:creationId xmlns="" xmlns:p14="http://schemas.microsoft.com/office/powerpoint/2010/main" val="232327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80DE2-1DCD-4E3E-9C18-90A6E5583961}"/>
              </a:ext>
            </a:extLst>
          </p:cNvPr>
          <p:cNvSpPr>
            <a:spLocks noGrp="1"/>
          </p:cNvSpPr>
          <p:nvPr>
            <p:ph type="title"/>
          </p:nvPr>
        </p:nvSpPr>
        <p:spPr/>
        <p:txBody>
          <a:bodyPr/>
          <a:lstStyle/>
          <a:p>
            <a:endParaRPr lang="en-US" dirty="0"/>
          </a:p>
        </p:txBody>
      </p:sp>
      <p:pic>
        <p:nvPicPr>
          <p:cNvPr id="5" name="Content Placeholder 4" descr="A close up of text on a white background&#10;&#10;Description generated with high confidence">
            <a:extLst>
              <a:ext uri="{FF2B5EF4-FFF2-40B4-BE49-F238E27FC236}">
                <a16:creationId xmlns="" xmlns:a16="http://schemas.microsoft.com/office/drawing/2014/main" id="{2E9D9C70-ADF8-4AF7-9701-ECBAFD87C17B}"/>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p:spPr>
      </p:pic>
      <p:sp>
        <p:nvSpPr>
          <p:cNvPr id="8" name="Title 1">
            <a:extLst>
              <a:ext uri="{FF2B5EF4-FFF2-40B4-BE49-F238E27FC236}">
                <a16:creationId xmlns="" xmlns:a16="http://schemas.microsoft.com/office/drawing/2014/main" id="{675E4006-15F8-4749-B979-DDA94FACE27E}"/>
              </a:ext>
            </a:extLst>
          </p:cNvPr>
          <p:cNvSpPr txBox="1">
            <a:spLocks/>
          </p:cNvSpPr>
          <p:nvPr/>
        </p:nvSpPr>
        <p:spPr>
          <a:xfrm>
            <a:off x="3739243" y="5290459"/>
            <a:ext cx="5927271" cy="1355270"/>
          </a:xfrm>
          <a:prstGeom prst="rect">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400" dirty="0" smtClean="0">
              <a:solidFill>
                <a:schemeClr val="bg1"/>
              </a:solidFill>
            </a:endParaRPr>
          </a:p>
          <a:p>
            <a:endParaRPr lang="en-US" sz="2400" dirty="0" smtClean="0">
              <a:solidFill>
                <a:schemeClr val="bg1"/>
              </a:solidFill>
            </a:endParaRPr>
          </a:p>
          <a:p>
            <a:endParaRPr lang="en-US" sz="2400" dirty="0" smtClean="0">
              <a:solidFill>
                <a:schemeClr val="bg1"/>
              </a:solidFill>
            </a:endParaRPr>
          </a:p>
          <a:p>
            <a:endParaRPr lang="en-US" sz="2400" dirty="0" smtClean="0">
              <a:solidFill>
                <a:schemeClr val="bg1"/>
              </a:solidFill>
            </a:endParaRPr>
          </a:p>
          <a:p>
            <a:endParaRPr lang="en-US" sz="2400" dirty="0" smtClean="0">
              <a:solidFill>
                <a:schemeClr val="bg1"/>
              </a:solidFill>
            </a:endParaRPr>
          </a:p>
          <a:p>
            <a:endParaRPr lang="en-US" sz="2400" dirty="0" smtClean="0">
              <a:solidFill>
                <a:schemeClr val="bg1"/>
              </a:solidFill>
            </a:endParaRPr>
          </a:p>
          <a:p>
            <a:r>
              <a:rPr lang="en-US" sz="2400" dirty="0" smtClean="0">
                <a:solidFill>
                  <a:schemeClr val="bg1"/>
                </a:solidFill>
              </a:rPr>
              <a:t>Reference</a:t>
            </a:r>
            <a:r>
              <a:rPr lang="en-US" sz="2400" dirty="0">
                <a:solidFill>
                  <a:schemeClr val="bg1"/>
                </a:solidFill>
              </a:rPr>
              <a:t>:  Shipman Mansion Red Dragon Canoe Club, Riverside, </a:t>
            </a:r>
            <a:r>
              <a:rPr lang="en-US" sz="2400" dirty="0" smtClean="0">
                <a:solidFill>
                  <a:schemeClr val="bg1"/>
                </a:solidFill>
              </a:rPr>
              <a:t>NJ</a:t>
            </a:r>
          </a:p>
          <a:p>
            <a:endParaRPr lang="en-US" sz="2400" dirty="0">
              <a:solidFill>
                <a:schemeClr val="bg1"/>
              </a:solidFill>
            </a:endParaRPr>
          </a:p>
        </p:txBody>
      </p:sp>
      <p:pic>
        <p:nvPicPr>
          <p:cNvPr id="4" name="Picture 3" descr="A coffee mug&#10;&#10;Description generated with high confidence">
            <a:extLst>
              <a:ext uri="{FF2B5EF4-FFF2-40B4-BE49-F238E27FC236}">
                <a16:creationId xmlns="" xmlns:a16="http://schemas.microsoft.com/office/drawing/2014/main" id="{5FECE04B-0EE0-4D1B-B8FA-140507482CD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211605"/>
            <a:ext cx="2814320" cy="2105820"/>
          </a:xfrm>
          <a:prstGeom prst="rect">
            <a:avLst/>
          </a:prstGeom>
        </p:spPr>
      </p:pic>
      <p:sp>
        <p:nvSpPr>
          <p:cNvPr id="3" name="TextBox 2">
            <a:extLst>
              <a:ext uri="{FF2B5EF4-FFF2-40B4-BE49-F238E27FC236}">
                <a16:creationId xmlns="" xmlns:a16="http://schemas.microsoft.com/office/drawing/2014/main" id="{20666491-0B29-CE2B-2C55-24E8049525F7}"/>
              </a:ext>
            </a:extLst>
          </p:cNvPr>
          <p:cNvSpPr txBox="1"/>
          <p:nvPr/>
        </p:nvSpPr>
        <p:spPr>
          <a:xfrm>
            <a:off x="9803423" y="6152113"/>
            <a:ext cx="2274277" cy="369332"/>
          </a:xfrm>
          <a:prstGeom prst="rect">
            <a:avLst/>
          </a:prstGeom>
          <a:solidFill>
            <a:schemeClr val="tx1"/>
          </a:solidFill>
        </p:spPr>
        <p:txBody>
          <a:bodyPr wrap="square" rtlCol="0">
            <a:spAutoFit/>
          </a:bodyPr>
          <a:lstStyle/>
          <a:p>
            <a:endParaRPr lang="en-US" dirty="0">
              <a:solidFill>
                <a:schemeClr val="bg1"/>
              </a:solidFill>
            </a:endParaRPr>
          </a:p>
        </p:txBody>
      </p:sp>
      <p:pic>
        <p:nvPicPr>
          <p:cNvPr id="6" name="Content Placeholder 8" descr="A logo with a boat and text&#10;&#10;Description automatically generated">
            <a:extLst>
              <a:ext uri="{FF2B5EF4-FFF2-40B4-BE49-F238E27FC236}">
                <a16:creationId xmlns="" xmlns:a16="http://schemas.microsoft.com/office/drawing/2014/main" id="{1C9490BC-F685-A5C7-3A5E-8F108120C6B9}"/>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0763315" y="6074361"/>
            <a:ext cx="683013" cy="587695"/>
          </a:xfrm>
          <a:prstGeom prst="flowChartConnector">
            <a:avLst/>
          </a:prstGeom>
          <a:solidFill>
            <a:srgbClr val="006600"/>
          </a:solidFill>
        </p:spPr>
      </p:pic>
    </p:spTree>
    <p:extLst>
      <p:ext uri="{BB962C8B-B14F-4D97-AF65-F5344CB8AC3E}">
        <p14:creationId xmlns="" xmlns:p14="http://schemas.microsoft.com/office/powerpoint/2010/main" val="38360805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95D5019-D46A-9CC0-363C-8536BE2B8944}"/>
              </a:ext>
            </a:extLst>
          </p:cNvPr>
          <p:cNvPicPr>
            <a:picLocks noChangeAspect="1"/>
          </p:cNvPicPr>
          <p:nvPr/>
        </p:nvPicPr>
        <p:blipFill>
          <a:blip r:embed="rId2"/>
          <a:stretch>
            <a:fillRect/>
          </a:stretch>
        </p:blipFill>
        <p:spPr>
          <a:xfrm>
            <a:off x="3226078" y="365125"/>
            <a:ext cx="4295600" cy="6315075"/>
          </a:xfrm>
          <a:prstGeom prst="rect">
            <a:avLst/>
          </a:prstGeom>
        </p:spPr>
      </p:pic>
      <p:pic>
        <p:nvPicPr>
          <p:cNvPr id="9" name="Picture 8">
            <a:extLst>
              <a:ext uri="{FF2B5EF4-FFF2-40B4-BE49-F238E27FC236}">
                <a16:creationId xmlns="" xmlns:a16="http://schemas.microsoft.com/office/drawing/2014/main" id="{973EB0DA-C00E-550C-25BC-4FF2E83F5A65}"/>
              </a:ext>
            </a:extLst>
          </p:cNvPr>
          <p:cNvPicPr>
            <a:picLocks noChangeAspect="1"/>
          </p:cNvPicPr>
          <p:nvPr/>
        </p:nvPicPr>
        <p:blipFill>
          <a:blip r:embed="rId3"/>
          <a:stretch>
            <a:fillRect/>
          </a:stretch>
        </p:blipFill>
        <p:spPr>
          <a:xfrm>
            <a:off x="7777315" y="372268"/>
            <a:ext cx="4096847" cy="6315075"/>
          </a:xfrm>
          <a:prstGeom prst="rect">
            <a:avLst/>
          </a:prstGeom>
        </p:spPr>
      </p:pic>
      <p:sp>
        <p:nvSpPr>
          <p:cNvPr id="10" name="TextBox 9">
            <a:extLst>
              <a:ext uri="{FF2B5EF4-FFF2-40B4-BE49-F238E27FC236}">
                <a16:creationId xmlns="" xmlns:a16="http://schemas.microsoft.com/office/drawing/2014/main" id="{BDD5D465-BF43-1655-F514-78F62154F610}"/>
              </a:ext>
            </a:extLst>
          </p:cNvPr>
          <p:cNvSpPr txBox="1"/>
          <p:nvPr/>
        </p:nvSpPr>
        <p:spPr>
          <a:xfrm>
            <a:off x="251927" y="205273"/>
            <a:ext cx="2631232" cy="369332"/>
          </a:xfrm>
          <a:prstGeom prst="rect">
            <a:avLst/>
          </a:prstGeom>
          <a:noFill/>
        </p:spPr>
        <p:txBody>
          <a:bodyPr wrap="square" rtlCol="0">
            <a:spAutoFit/>
          </a:bodyPr>
          <a:lstStyle/>
          <a:p>
            <a:pPr algn="ctr"/>
            <a:r>
              <a:rPr lang="en-US" dirty="0"/>
              <a:t>July 10, 1929</a:t>
            </a:r>
          </a:p>
        </p:txBody>
      </p:sp>
      <p:pic>
        <p:nvPicPr>
          <p:cNvPr id="2" name="Content Placeholder 8" descr="A logo with a boat and text&#10;&#10;Description automatically generated">
            <a:extLst>
              <a:ext uri="{FF2B5EF4-FFF2-40B4-BE49-F238E27FC236}">
                <a16:creationId xmlns="" xmlns:a16="http://schemas.microsoft.com/office/drawing/2014/main" id="{29DD3A03-82C5-6F9C-7439-A2F8E3C2740D}"/>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080055" y="5678384"/>
            <a:ext cx="974976" cy="838914"/>
          </a:xfrm>
          <a:prstGeom prst="flowChartConnector">
            <a:avLst/>
          </a:prstGeom>
          <a:solidFill>
            <a:srgbClr val="006600"/>
          </a:solidFill>
        </p:spPr>
      </p:pic>
      <p:pic>
        <p:nvPicPr>
          <p:cNvPr id="1026" name="Picture 2" descr="F:\hainesport invaqded 1926.jpg"/>
          <p:cNvPicPr>
            <a:picLocks noChangeAspect="1" noChangeArrowheads="1"/>
          </p:cNvPicPr>
          <p:nvPr/>
        </p:nvPicPr>
        <p:blipFill>
          <a:blip r:embed="rId7" cstate="print"/>
          <a:srcRect/>
          <a:stretch>
            <a:fillRect/>
          </a:stretch>
        </p:blipFill>
        <p:spPr bwMode="auto">
          <a:xfrm>
            <a:off x="58737" y="-254000"/>
            <a:ext cx="12133263" cy="6858000"/>
          </a:xfrm>
          <a:prstGeom prst="rect">
            <a:avLst/>
          </a:prstGeom>
          <a:noFill/>
        </p:spPr>
      </p:pic>
      <p:pic>
        <p:nvPicPr>
          <p:cNvPr id="8" name="Content Placeholder 8" descr="A logo with a boat and text&#10;&#10;Description automatically generated">
            <a:extLst>
              <a:ext uri="{FF2B5EF4-FFF2-40B4-BE49-F238E27FC236}">
                <a16:creationId xmlns="" xmlns:a16="http://schemas.microsoft.com/office/drawing/2014/main" id="{61B03550-3AB6-35B9-18C5-ED646E69897B}"/>
              </a:ext>
            </a:extLst>
          </p:cNvPr>
          <p:cNvPicPr>
            <a:picLocks noChangeAspect="1"/>
          </p:cNvPicPr>
          <p:nvPr/>
        </p:nvPicPr>
        <p:blipFill rotWithShape="1">
          <a:blip r:embed="rId8"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93728" y="5249357"/>
            <a:ext cx="1357171" cy="1167772"/>
          </a:xfrm>
          <a:prstGeom prst="flowChartConnector">
            <a:avLst/>
          </a:prstGeom>
          <a:solidFill>
            <a:srgbClr val="006600"/>
          </a:solidFill>
        </p:spPr>
      </p:pic>
    </p:spTree>
    <p:extLst>
      <p:ext uri="{BB962C8B-B14F-4D97-AF65-F5344CB8AC3E}">
        <p14:creationId xmlns="" xmlns:p14="http://schemas.microsoft.com/office/powerpoint/2010/main" val="3382858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ducks swimming in water&#10;&#10;Description automatically generated">
            <a:extLst>
              <a:ext uri="{FF2B5EF4-FFF2-40B4-BE49-F238E27FC236}">
                <a16:creationId xmlns="" xmlns:a16="http://schemas.microsoft.com/office/drawing/2014/main" id="{E74EE70F-2971-1CC3-CF04-B15036E73899}"/>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t="25000"/>
          <a:stretch/>
        </p:blipFill>
        <p:spPr>
          <a:xfrm>
            <a:off x="20" y="10"/>
            <a:ext cx="12191980" cy="6857990"/>
          </a:xfrm>
          <a:prstGeom prst="rect">
            <a:avLst/>
          </a:prstGeom>
        </p:spPr>
      </p:pic>
      <p:sp>
        <p:nvSpPr>
          <p:cNvPr id="5" name="Slide Number Placeholder 4">
            <a:extLst>
              <a:ext uri="{FF2B5EF4-FFF2-40B4-BE49-F238E27FC236}">
                <a16:creationId xmlns="" xmlns:a16="http://schemas.microsoft.com/office/drawing/2014/main" id="{C601C206-930A-9B91-405C-BCB688B9BF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48</a:t>
            </a:fld>
            <a:endParaRPr lang="en-US" dirty="0">
              <a:solidFill>
                <a:srgbClr val="FFFFFF"/>
              </a:solidFill>
            </a:endParaRPr>
          </a:p>
        </p:txBody>
      </p:sp>
      <p:sp>
        <p:nvSpPr>
          <p:cNvPr id="8" name="TextBox 7">
            <a:extLst>
              <a:ext uri="{FF2B5EF4-FFF2-40B4-BE49-F238E27FC236}">
                <a16:creationId xmlns="" xmlns:a16="http://schemas.microsoft.com/office/drawing/2014/main" id="{2EFBB424-5794-9339-0234-DFF0FC2EBFE1}"/>
              </a:ext>
            </a:extLst>
          </p:cNvPr>
          <p:cNvSpPr txBox="1"/>
          <p:nvPr/>
        </p:nvSpPr>
        <p:spPr>
          <a:xfrm>
            <a:off x="1" y="4919870"/>
            <a:ext cx="12192000" cy="830997"/>
          </a:xfrm>
          <a:prstGeom prst="rect">
            <a:avLst/>
          </a:prstGeom>
          <a:noFill/>
        </p:spPr>
        <p:txBody>
          <a:bodyPr wrap="square" rtlCol="0">
            <a:spAutoFit/>
          </a:bodyPr>
          <a:lstStyle/>
          <a:p>
            <a:pPr algn="ctr"/>
            <a:r>
              <a:rPr lang="en-US" sz="2400" b="1" dirty="0">
                <a:solidFill>
                  <a:schemeClr val="bg1"/>
                </a:solidFill>
              </a:rPr>
              <a:t>Stewardship</a:t>
            </a:r>
          </a:p>
          <a:p>
            <a:pPr algn="ctr"/>
            <a:r>
              <a:rPr lang="en-US" sz="2400" b="1" dirty="0">
                <a:solidFill>
                  <a:schemeClr val="bg1"/>
                </a:solidFill>
              </a:rPr>
              <a:t>South Branch Hainesport</a:t>
            </a:r>
          </a:p>
        </p:txBody>
      </p:sp>
      <p:pic>
        <p:nvPicPr>
          <p:cNvPr id="2" name="Content Placeholder 8" descr="A logo with a boat and text&#10;&#10;Description automatically generated">
            <a:extLst>
              <a:ext uri="{FF2B5EF4-FFF2-40B4-BE49-F238E27FC236}">
                <a16:creationId xmlns="" xmlns:a16="http://schemas.microsoft.com/office/drawing/2014/main" id="{61B03550-3AB6-35B9-18C5-ED646E69897B}"/>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929542" y="5857195"/>
            <a:ext cx="808889" cy="696005"/>
          </a:xfrm>
          <a:prstGeom prst="flowChartConnector">
            <a:avLst/>
          </a:prstGeom>
          <a:solidFill>
            <a:srgbClr val="006600"/>
          </a:solidFill>
        </p:spPr>
      </p:pic>
    </p:spTree>
    <p:extLst>
      <p:ext uri="{BB962C8B-B14F-4D97-AF65-F5344CB8AC3E}">
        <p14:creationId xmlns="" xmlns:p14="http://schemas.microsoft.com/office/powerpoint/2010/main" val="37908691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in a kayak on a lake&#10;&#10;Description automatically generated">
            <a:extLst>
              <a:ext uri="{FF2B5EF4-FFF2-40B4-BE49-F238E27FC236}">
                <a16:creationId xmlns="" xmlns:a16="http://schemas.microsoft.com/office/drawing/2014/main" id="{5063A72E-7D05-6BD3-A275-B383D4A0ECFE}"/>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t="12061" b="12953"/>
          <a:stretch/>
        </p:blipFill>
        <p:spPr>
          <a:xfrm>
            <a:off x="20" y="1282"/>
            <a:ext cx="12191980" cy="6856718"/>
          </a:xfrm>
          <a:prstGeom prst="rect">
            <a:avLst/>
          </a:prstGeom>
        </p:spPr>
      </p:pic>
      <p:pic>
        <p:nvPicPr>
          <p:cNvPr id="6" name="Content Placeholder 8" descr="A logo with a boat and text&#10;&#10;Description automatically generated">
            <a:extLst>
              <a:ext uri="{FF2B5EF4-FFF2-40B4-BE49-F238E27FC236}">
                <a16:creationId xmlns="" xmlns:a16="http://schemas.microsoft.com/office/drawing/2014/main" id="{7D2BD4FC-B5FD-322C-7E9B-D47BA0213863}"/>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585590" y="5673112"/>
            <a:ext cx="929511" cy="799794"/>
          </a:xfrm>
          <a:prstGeom prst="flowChartConnector">
            <a:avLst/>
          </a:prstGeom>
          <a:solidFill>
            <a:srgbClr val="006600"/>
          </a:solidFill>
        </p:spPr>
      </p:pic>
    </p:spTree>
    <p:extLst>
      <p:ext uri="{BB962C8B-B14F-4D97-AF65-F5344CB8AC3E}">
        <p14:creationId xmlns="" xmlns:p14="http://schemas.microsoft.com/office/powerpoint/2010/main" val="3916856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ADC214-433F-A7A3-D272-3D0CAA4063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63C27A54-3DBA-3428-692C-F4BED571BEE2}"/>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 y="-1"/>
            <a:ext cx="12192000" cy="6858001"/>
          </a:xfrm>
        </p:spPr>
      </p:pic>
      <p:sp>
        <p:nvSpPr>
          <p:cNvPr id="3" name="TextBox 2">
            <a:extLst>
              <a:ext uri="{FF2B5EF4-FFF2-40B4-BE49-F238E27FC236}">
                <a16:creationId xmlns="" xmlns:a16="http://schemas.microsoft.com/office/drawing/2014/main" id="{45D67801-1C3E-254B-9C24-7E0E9509FDBB}"/>
              </a:ext>
            </a:extLst>
          </p:cNvPr>
          <p:cNvSpPr txBox="1"/>
          <p:nvPr/>
        </p:nvSpPr>
        <p:spPr>
          <a:xfrm>
            <a:off x="403761" y="154379"/>
            <a:ext cx="3906982" cy="584775"/>
          </a:xfrm>
          <a:prstGeom prst="rect">
            <a:avLst/>
          </a:prstGeom>
          <a:solidFill>
            <a:schemeClr val="bg1"/>
          </a:solidFill>
        </p:spPr>
        <p:txBody>
          <a:bodyPr wrap="square" rtlCol="0">
            <a:spAutoFit/>
          </a:bodyPr>
          <a:lstStyle/>
          <a:p>
            <a:pPr algn="ctr"/>
            <a:r>
              <a:rPr lang="en-US" sz="3200" b="1" dirty="0" err="1"/>
              <a:t>Hainespot</a:t>
            </a:r>
            <a:r>
              <a:rPr lang="en-US" sz="3200" b="1" dirty="0"/>
              <a:t> Narrative</a:t>
            </a:r>
          </a:p>
        </p:txBody>
      </p:sp>
      <p:sp>
        <p:nvSpPr>
          <p:cNvPr id="6" name="TextBox 5">
            <a:extLst>
              <a:ext uri="{FF2B5EF4-FFF2-40B4-BE49-F238E27FC236}">
                <a16:creationId xmlns="" xmlns:a16="http://schemas.microsoft.com/office/drawing/2014/main" id="{046AAC29-F96B-C941-AE8A-9D8905658348}"/>
              </a:ext>
            </a:extLst>
          </p:cNvPr>
          <p:cNvSpPr txBox="1"/>
          <p:nvPr/>
        </p:nvSpPr>
        <p:spPr>
          <a:xfrm>
            <a:off x="98961" y="739154"/>
            <a:ext cx="4686795" cy="523220"/>
          </a:xfrm>
          <a:prstGeom prst="rect">
            <a:avLst/>
          </a:prstGeom>
          <a:solidFill>
            <a:schemeClr val="tx1"/>
          </a:solidFill>
        </p:spPr>
        <p:txBody>
          <a:bodyPr wrap="square" rtlCol="0">
            <a:spAutoFit/>
          </a:bodyPr>
          <a:lstStyle/>
          <a:p>
            <a:pPr algn="ctr"/>
            <a:r>
              <a:rPr lang="en-US" sz="2800" dirty="0">
                <a:solidFill>
                  <a:schemeClr val="bg1"/>
                </a:solidFill>
              </a:rPr>
              <a:t>Maritime Cultural Landscape</a:t>
            </a:r>
          </a:p>
        </p:txBody>
      </p:sp>
      <p:pic>
        <p:nvPicPr>
          <p:cNvPr id="15" name="Picture 14" descr="A painting of children playing in grass near a river&#10;&#10;Description automatically generated">
            <a:extLst>
              <a:ext uri="{FF2B5EF4-FFF2-40B4-BE49-F238E27FC236}">
                <a16:creationId xmlns="" xmlns:a16="http://schemas.microsoft.com/office/drawing/2014/main" id="{8EC1CDC3-1738-C85F-E692-94D9BAE41B07}"/>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584593" y="4066605"/>
            <a:ext cx="3607406" cy="2795173"/>
          </a:xfrm>
          <a:prstGeom prst="rect">
            <a:avLst/>
          </a:prstGeom>
        </p:spPr>
      </p:pic>
      <p:sp>
        <p:nvSpPr>
          <p:cNvPr id="4" name="TextBox 3">
            <a:extLst>
              <a:ext uri="{FF2B5EF4-FFF2-40B4-BE49-F238E27FC236}">
                <a16:creationId xmlns="" xmlns:a16="http://schemas.microsoft.com/office/drawing/2014/main" id="{CC3C3C27-16EC-1ED9-6EF0-1437B0118C6F}"/>
              </a:ext>
            </a:extLst>
          </p:cNvPr>
          <p:cNvSpPr txBox="1"/>
          <p:nvPr/>
        </p:nvSpPr>
        <p:spPr>
          <a:xfrm>
            <a:off x="8707885" y="6231265"/>
            <a:ext cx="3360821" cy="523220"/>
          </a:xfrm>
          <a:prstGeom prst="rect">
            <a:avLst/>
          </a:prstGeom>
          <a:noFill/>
        </p:spPr>
        <p:txBody>
          <a:bodyPr wrap="square" rtlCol="0">
            <a:spAutoFit/>
          </a:bodyPr>
          <a:lstStyle/>
          <a:p>
            <a:pPr algn="ctr"/>
            <a:r>
              <a:rPr lang="en-US" sz="2800" dirty="0">
                <a:solidFill>
                  <a:schemeClr val="bg1"/>
                </a:solidFill>
              </a:rPr>
              <a:t>1955</a:t>
            </a:r>
          </a:p>
        </p:txBody>
      </p:sp>
      <p:pic>
        <p:nvPicPr>
          <p:cNvPr id="7" name="Content Placeholder 8" descr="A logo with a boat and text&#10;&#10;Description automatically generated">
            <a:extLst>
              <a:ext uri="{FF2B5EF4-FFF2-40B4-BE49-F238E27FC236}">
                <a16:creationId xmlns="" xmlns:a16="http://schemas.microsoft.com/office/drawing/2014/main" id="{EA638251-C661-8CBC-C0A9-2E81B83A7844}"/>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832657" y="3605942"/>
            <a:ext cx="1049189" cy="921326"/>
          </a:xfrm>
          <a:prstGeom prst="flowChartConnector">
            <a:avLst/>
          </a:prstGeom>
          <a:solidFill>
            <a:srgbClr val="006600"/>
          </a:solidFill>
        </p:spPr>
      </p:pic>
      <p:sp>
        <p:nvSpPr>
          <p:cNvPr id="9" name="TextBox 8"/>
          <p:cNvSpPr txBox="1"/>
          <p:nvPr/>
        </p:nvSpPr>
        <p:spPr>
          <a:xfrm>
            <a:off x="4833257" y="4147457"/>
            <a:ext cx="1175657" cy="369332"/>
          </a:xfrm>
          <a:prstGeom prst="rect">
            <a:avLst/>
          </a:prstGeom>
          <a:solidFill>
            <a:schemeClr val="tx1"/>
          </a:solidFill>
        </p:spPr>
        <p:txBody>
          <a:bodyPr wrap="square" rtlCol="0">
            <a:spAutoFit/>
          </a:bodyPr>
          <a:lstStyle/>
          <a:p>
            <a:endParaRPr lang="en-US" dirty="0"/>
          </a:p>
        </p:txBody>
      </p:sp>
      <p:sp>
        <p:nvSpPr>
          <p:cNvPr id="10" name="TextBox 9"/>
          <p:cNvSpPr txBox="1"/>
          <p:nvPr/>
        </p:nvSpPr>
        <p:spPr>
          <a:xfrm>
            <a:off x="7320643" y="4283528"/>
            <a:ext cx="1175657"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 xmlns:p14="http://schemas.microsoft.com/office/powerpoint/2010/main" val="3893630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9612C6-F32E-4917-7FA5-8A6EA00D1E25}"/>
              </a:ext>
            </a:extLst>
          </p:cNvPr>
          <p:cNvSpPr>
            <a:spLocks noGrp="1"/>
          </p:cNvSpPr>
          <p:nvPr>
            <p:ph type="title"/>
          </p:nvPr>
        </p:nvSpPr>
        <p:spPr>
          <a:xfrm>
            <a:off x="944078" y="0"/>
            <a:ext cx="10515600" cy="1325563"/>
          </a:xfrm>
        </p:spPr>
        <p:txBody>
          <a:bodyPr>
            <a:normAutofit/>
          </a:bodyPr>
          <a:lstStyle/>
          <a:p>
            <a:pPr algn="ctr"/>
            <a:r>
              <a:rPr lang="en-US" sz="2400" b="1" dirty="0">
                <a:solidFill>
                  <a:srgbClr val="FFFF00"/>
                </a:solidFill>
              </a:rPr>
              <a:t>Rancocas Creek Sand Mine Industry</a:t>
            </a:r>
          </a:p>
        </p:txBody>
      </p:sp>
      <p:sp>
        <p:nvSpPr>
          <p:cNvPr id="4" name="Footer Placeholder 3">
            <a:extLst>
              <a:ext uri="{FF2B5EF4-FFF2-40B4-BE49-F238E27FC236}">
                <a16:creationId xmlns="" xmlns:a16="http://schemas.microsoft.com/office/drawing/2014/main" id="{41FD0F37-AAA5-419C-ECFC-9060515F63D0}"/>
              </a:ext>
            </a:extLst>
          </p:cNvPr>
          <p:cNvSpPr>
            <a:spLocks noGrp="1"/>
          </p:cNvSpPr>
          <p:nvPr>
            <p:ph type="ftr" sz="quarter" idx="11"/>
          </p:nvPr>
        </p:nvSpPr>
        <p:spPr>
          <a:xfrm>
            <a:off x="211756" y="6356351"/>
            <a:ext cx="4114800" cy="365125"/>
          </a:xfrm>
        </p:spPr>
        <p:txBody>
          <a:bodyPr/>
          <a:lstStyle/>
          <a:p>
            <a:r>
              <a:rPr lang="en-US" dirty="0"/>
              <a:t>Rancocas    Pathways                      </a:t>
            </a:r>
          </a:p>
        </p:txBody>
      </p:sp>
      <p:sp>
        <p:nvSpPr>
          <p:cNvPr id="5" name="Slide Number Placeholder 4">
            <a:extLst>
              <a:ext uri="{FF2B5EF4-FFF2-40B4-BE49-F238E27FC236}">
                <a16:creationId xmlns="" xmlns:a16="http://schemas.microsoft.com/office/drawing/2014/main" id="{AC57F2CF-A186-E702-1EE0-AD1016ADB82E}"/>
              </a:ext>
            </a:extLst>
          </p:cNvPr>
          <p:cNvSpPr>
            <a:spLocks noGrp="1"/>
          </p:cNvSpPr>
          <p:nvPr>
            <p:ph type="sldNum" sz="quarter" idx="12"/>
          </p:nvPr>
        </p:nvSpPr>
        <p:spPr/>
        <p:txBody>
          <a:bodyPr/>
          <a:lstStyle/>
          <a:p>
            <a:fld id="{9FE50656-3D72-472C-A1BA-41E5F5C3B905}" type="slidenum">
              <a:rPr lang="en-US" smtClean="0"/>
              <a:pPr/>
              <a:t>50</a:t>
            </a:fld>
            <a:endParaRPr lang="en-US" dirty="0"/>
          </a:p>
        </p:txBody>
      </p:sp>
      <p:pic>
        <p:nvPicPr>
          <p:cNvPr id="3" name="Picture 2" descr="A barge on a river&#10;&#10;Description automatically generated">
            <a:extLst>
              <a:ext uri="{FF2B5EF4-FFF2-40B4-BE49-F238E27FC236}">
                <a16:creationId xmlns="" xmlns:a16="http://schemas.microsoft.com/office/drawing/2014/main" id="{9845195A-CCD0-96D8-DD18-445D8CF32F0C}"/>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91383" y="136524"/>
            <a:ext cx="10357283" cy="6591665"/>
          </a:xfrm>
          <a:prstGeom prst="rect">
            <a:avLst/>
          </a:prstGeom>
        </p:spPr>
      </p:pic>
      <p:sp>
        <p:nvSpPr>
          <p:cNvPr id="6" name="TextBox 5">
            <a:extLst>
              <a:ext uri="{FF2B5EF4-FFF2-40B4-BE49-F238E27FC236}">
                <a16:creationId xmlns="" xmlns:a16="http://schemas.microsoft.com/office/drawing/2014/main" id="{D93598E9-F1EA-E337-614F-604B6C51C6F3}"/>
              </a:ext>
            </a:extLst>
          </p:cNvPr>
          <p:cNvSpPr txBox="1"/>
          <p:nvPr/>
        </p:nvSpPr>
        <p:spPr>
          <a:xfrm>
            <a:off x="1355271" y="697657"/>
            <a:ext cx="9829800" cy="830997"/>
          </a:xfrm>
          <a:prstGeom prst="rect">
            <a:avLst/>
          </a:prstGeom>
          <a:noFill/>
        </p:spPr>
        <p:txBody>
          <a:bodyPr wrap="square" rtlCol="0">
            <a:spAutoFit/>
          </a:bodyPr>
          <a:lstStyle/>
          <a:p>
            <a:pPr algn="ctr"/>
            <a:r>
              <a:rPr lang="en-US" sz="2400" dirty="0">
                <a:solidFill>
                  <a:schemeClr val="bg1"/>
                </a:solidFill>
              </a:rPr>
              <a:t>Rancocas Creek Tethered Barge </a:t>
            </a:r>
            <a:endParaRPr lang="en-US" sz="2400" dirty="0" smtClean="0">
              <a:solidFill>
                <a:schemeClr val="bg1"/>
              </a:solidFill>
            </a:endParaRPr>
          </a:p>
          <a:p>
            <a:pPr algn="ctr"/>
            <a:r>
              <a:rPr lang="en-US" sz="2400" dirty="0" smtClean="0">
                <a:solidFill>
                  <a:schemeClr val="bg1"/>
                </a:solidFill>
              </a:rPr>
              <a:t>Reference</a:t>
            </a:r>
            <a:r>
              <a:rPr lang="en-US" sz="2400" dirty="0">
                <a:solidFill>
                  <a:schemeClr val="bg1"/>
                </a:solidFill>
              </a:rPr>
              <a:t>: Tracy Muller Photo</a:t>
            </a:r>
          </a:p>
        </p:txBody>
      </p:sp>
      <p:pic>
        <p:nvPicPr>
          <p:cNvPr id="7" name="Content Placeholder 8" descr="A logo with a boat and text&#10;&#10;Description automatically generated">
            <a:extLst>
              <a:ext uri="{FF2B5EF4-FFF2-40B4-BE49-F238E27FC236}">
                <a16:creationId xmlns="" xmlns:a16="http://schemas.microsoft.com/office/drawing/2014/main" id="{CC0A7676-EF36-0C99-C5C2-1D4D09734A5A}"/>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618426" y="5802208"/>
            <a:ext cx="808889" cy="696005"/>
          </a:xfrm>
          <a:prstGeom prst="flowChartConnector">
            <a:avLst/>
          </a:prstGeom>
          <a:solidFill>
            <a:srgbClr val="006600"/>
          </a:solidFill>
        </p:spPr>
      </p:pic>
    </p:spTree>
    <p:extLst>
      <p:ext uri="{BB962C8B-B14F-4D97-AF65-F5344CB8AC3E}">
        <p14:creationId xmlns="" xmlns:p14="http://schemas.microsoft.com/office/powerpoint/2010/main" val="1681147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FF38B9B8-F820-D45A-CBC3-95413B4EE5C8}"/>
              </a:ext>
            </a:extLst>
          </p:cNvPr>
          <p:cNvSpPr>
            <a:spLocks noGrp="1"/>
          </p:cNvSpPr>
          <p:nvPr>
            <p:ph type="ftr" sz="quarter" idx="11"/>
          </p:nvPr>
        </p:nvSpPr>
        <p:spPr>
          <a:xfrm>
            <a:off x="3896138" y="6356349"/>
            <a:ext cx="4114800" cy="365125"/>
          </a:xfrm>
        </p:spPr>
        <p:txBody>
          <a:bodyPr vert="horz" lIns="91440" tIns="45720" rIns="91440" bIns="45720" rtlCol="0" anchor="ctr">
            <a:normAutofit/>
          </a:bodyPr>
          <a:lstStyle/>
          <a:p>
            <a:pPr>
              <a:spcAft>
                <a:spcPts val="600"/>
              </a:spcAft>
            </a:pPr>
            <a:r>
              <a:rPr lang="en-US" kern="1200" dirty="0">
                <a:solidFill>
                  <a:srgbClr val="FFFFFF"/>
                </a:solidFill>
                <a:latin typeface="+mn-lt"/>
                <a:ea typeface="+mn-ea"/>
                <a:cs typeface="+mn-cs"/>
              </a:rPr>
              <a:t>Rancocas    Pathways                      </a:t>
            </a:r>
          </a:p>
        </p:txBody>
      </p:sp>
      <p:sp>
        <p:nvSpPr>
          <p:cNvPr id="5" name="Slide Number Placeholder 4">
            <a:extLst>
              <a:ext uri="{FF2B5EF4-FFF2-40B4-BE49-F238E27FC236}">
                <a16:creationId xmlns="" xmlns:a16="http://schemas.microsoft.com/office/drawing/2014/main" id="{E0B1EB4F-99EB-57FD-3D81-42B66D61DF9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51</a:t>
            </a:fld>
            <a:endParaRPr lang="en-US" dirty="0">
              <a:solidFill>
                <a:srgbClr val="FFFFFF"/>
              </a:solidFill>
            </a:endParaRPr>
          </a:p>
        </p:txBody>
      </p:sp>
      <p:sp>
        <p:nvSpPr>
          <p:cNvPr id="8" name="TextBox 7">
            <a:extLst>
              <a:ext uri="{FF2B5EF4-FFF2-40B4-BE49-F238E27FC236}">
                <a16:creationId xmlns="" xmlns:a16="http://schemas.microsoft.com/office/drawing/2014/main" id="{B4977EEE-9C94-9E94-0DEB-46219662C442}"/>
              </a:ext>
            </a:extLst>
          </p:cNvPr>
          <p:cNvSpPr txBox="1"/>
          <p:nvPr/>
        </p:nvSpPr>
        <p:spPr>
          <a:xfrm>
            <a:off x="3810000" y="5801710"/>
            <a:ext cx="4572000" cy="369332"/>
          </a:xfrm>
          <a:prstGeom prst="rect">
            <a:avLst/>
          </a:prstGeom>
          <a:noFill/>
        </p:spPr>
        <p:txBody>
          <a:bodyPr wrap="square" rtlCol="0">
            <a:spAutoFit/>
          </a:bodyPr>
          <a:lstStyle/>
          <a:p>
            <a:pPr algn="ctr"/>
            <a:r>
              <a:rPr lang="en-US" b="1" dirty="0">
                <a:solidFill>
                  <a:schemeClr val="bg1"/>
                </a:solidFill>
              </a:rPr>
              <a:t>South Branch Passing Lumberton Sand Mine</a:t>
            </a:r>
          </a:p>
        </p:txBody>
      </p:sp>
      <p:sp>
        <p:nvSpPr>
          <p:cNvPr id="3" name="TextBox 2">
            <a:extLst>
              <a:ext uri="{FF2B5EF4-FFF2-40B4-BE49-F238E27FC236}">
                <a16:creationId xmlns="" xmlns:a16="http://schemas.microsoft.com/office/drawing/2014/main" id="{CD06F83A-1109-C485-45E9-F9CFD94911C6}"/>
              </a:ext>
            </a:extLst>
          </p:cNvPr>
          <p:cNvSpPr txBox="1"/>
          <p:nvPr/>
        </p:nvSpPr>
        <p:spPr>
          <a:xfrm>
            <a:off x="3667538" y="326258"/>
            <a:ext cx="4572000" cy="461665"/>
          </a:xfrm>
          <a:prstGeom prst="rect">
            <a:avLst/>
          </a:prstGeom>
          <a:noFill/>
        </p:spPr>
        <p:txBody>
          <a:bodyPr wrap="square" rtlCol="0">
            <a:spAutoFit/>
          </a:bodyPr>
          <a:lstStyle/>
          <a:p>
            <a:pPr algn="ctr"/>
            <a:r>
              <a:rPr lang="en-US" sz="2400" b="1" dirty="0">
                <a:solidFill>
                  <a:schemeClr val="bg1"/>
                </a:solidFill>
              </a:rPr>
              <a:t>Multi - Use</a:t>
            </a:r>
          </a:p>
        </p:txBody>
      </p:sp>
      <p:pic>
        <p:nvPicPr>
          <p:cNvPr id="9" name="Picture 8">
            <a:extLst>
              <a:ext uri="{FF2B5EF4-FFF2-40B4-BE49-F238E27FC236}">
                <a16:creationId xmlns="" xmlns:a16="http://schemas.microsoft.com/office/drawing/2014/main" id="{E23AF3C5-0878-F208-6BB5-C3BDB12A1BC9}"/>
              </a:ext>
            </a:extLst>
          </p:cNvPr>
          <p:cNvPicPr>
            <a:picLocks noChangeAspect="1"/>
          </p:cNvPicPr>
          <p:nvPr/>
        </p:nvPicPr>
        <p:blipFill>
          <a:blip r:embed="rId2"/>
          <a:stretch>
            <a:fillRect/>
          </a:stretch>
        </p:blipFill>
        <p:spPr>
          <a:xfrm>
            <a:off x="-1" y="16859"/>
            <a:ext cx="12188952" cy="6786940"/>
          </a:xfrm>
          <a:prstGeom prst="rect">
            <a:avLst/>
          </a:prstGeom>
          <a:solidFill>
            <a:srgbClr val="006600"/>
          </a:solidFill>
        </p:spPr>
      </p:pic>
      <p:sp>
        <p:nvSpPr>
          <p:cNvPr id="13" name="TextBox 12">
            <a:extLst>
              <a:ext uri="{FF2B5EF4-FFF2-40B4-BE49-F238E27FC236}">
                <a16:creationId xmlns="" xmlns:a16="http://schemas.microsoft.com/office/drawing/2014/main" id="{99731E30-5820-0FC6-0413-95EBA8B9D26C}"/>
              </a:ext>
            </a:extLst>
          </p:cNvPr>
          <p:cNvSpPr txBox="1"/>
          <p:nvPr/>
        </p:nvSpPr>
        <p:spPr>
          <a:xfrm>
            <a:off x="0" y="-13107"/>
            <a:ext cx="12192000" cy="461665"/>
          </a:xfrm>
          <a:prstGeom prst="rect">
            <a:avLst/>
          </a:prstGeom>
          <a:solidFill>
            <a:srgbClr val="006600"/>
          </a:solidFill>
        </p:spPr>
        <p:txBody>
          <a:bodyPr wrap="square" rtlCol="0">
            <a:spAutoFit/>
          </a:bodyPr>
          <a:lstStyle/>
          <a:p>
            <a:pPr algn="ctr"/>
            <a:r>
              <a:rPr lang="en-US" sz="2400" b="1" dirty="0">
                <a:solidFill>
                  <a:srgbClr val="FFFF00"/>
                </a:solidFill>
              </a:rPr>
              <a:t>Multi-Use - It Takes Many Drops to Make a Water Trail</a:t>
            </a:r>
          </a:p>
        </p:txBody>
      </p:sp>
    </p:spTree>
    <p:extLst>
      <p:ext uri="{BB962C8B-B14F-4D97-AF65-F5344CB8AC3E}">
        <p14:creationId xmlns="" xmlns:p14="http://schemas.microsoft.com/office/powerpoint/2010/main" val="21840452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F83526D9-A263-5DCB-1044-CB3DEBB8F2BC}"/>
              </a:ext>
            </a:extLst>
          </p:cNvPr>
          <p:cNvSpPr>
            <a:spLocks noGrp="1"/>
          </p:cNvSpPr>
          <p:nvPr>
            <p:ph type="ftr" sz="quarter" idx="11"/>
          </p:nvPr>
        </p:nvSpPr>
        <p:spPr>
          <a:xfrm>
            <a:off x="3276002" y="6492875"/>
            <a:ext cx="4114800" cy="365125"/>
          </a:xfrm>
        </p:spPr>
        <p:txBody>
          <a:bodyPr/>
          <a:lstStyle/>
          <a:p>
            <a:r>
              <a:rPr lang="en-US" dirty="0" smtClean="0"/>
              <a:t>                     </a:t>
            </a:r>
            <a:endParaRPr lang="en-US" dirty="0"/>
          </a:p>
        </p:txBody>
      </p:sp>
      <p:sp>
        <p:nvSpPr>
          <p:cNvPr id="5" name="Slide Number Placeholder 4">
            <a:extLst>
              <a:ext uri="{FF2B5EF4-FFF2-40B4-BE49-F238E27FC236}">
                <a16:creationId xmlns="" xmlns:a16="http://schemas.microsoft.com/office/drawing/2014/main" id="{7BDA7170-61B3-6C44-8AFD-E0D33E720DAA}"/>
              </a:ext>
            </a:extLst>
          </p:cNvPr>
          <p:cNvSpPr>
            <a:spLocks noGrp="1"/>
          </p:cNvSpPr>
          <p:nvPr>
            <p:ph type="sldNum" sz="quarter" idx="12"/>
          </p:nvPr>
        </p:nvSpPr>
        <p:spPr/>
        <p:txBody>
          <a:bodyPr/>
          <a:lstStyle/>
          <a:p>
            <a:fld id="{9FE50656-3D72-472C-A1BA-41E5F5C3B905}" type="slidenum">
              <a:rPr lang="en-US" smtClean="0"/>
              <a:pPr/>
              <a:t>52</a:t>
            </a:fld>
            <a:endParaRPr lang="en-US" dirty="0"/>
          </a:p>
        </p:txBody>
      </p:sp>
      <p:pic>
        <p:nvPicPr>
          <p:cNvPr id="6" name="Picture 2" descr="E:\vans civer and.jpg">
            <a:extLst>
              <a:ext uri="{FF2B5EF4-FFF2-40B4-BE49-F238E27FC236}">
                <a16:creationId xmlns="" xmlns:a16="http://schemas.microsoft.com/office/drawing/2014/main" id="{6C4FCC31-3BA3-5DA1-B955-337671F90BB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96632" y="233717"/>
            <a:ext cx="7277573" cy="596384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16798908-B46C-FD70-1D38-CCE1DEBBE8BD}"/>
              </a:ext>
            </a:extLst>
          </p:cNvPr>
          <p:cNvSpPr txBox="1">
            <a:spLocks/>
          </p:cNvSpPr>
          <p:nvPr/>
        </p:nvSpPr>
        <p:spPr>
          <a:xfrm>
            <a:off x="5614971" y="111164"/>
            <a:ext cx="6377609"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70000"/>
              </a:lnSpc>
            </a:pPr>
            <a:r>
              <a:rPr lang="en-US" sz="2400" b="1" dirty="0">
                <a:solidFill>
                  <a:schemeClr val="bg1"/>
                </a:solidFill>
              </a:rPr>
              <a:t>VanSciver Sand Mine and Barge Ops </a:t>
            </a:r>
          </a:p>
        </p:txBody>
      </p:sp>
      <p:sp>
        <p:nvSpPr>
          <p:cNvPr id="8" name="Rectangle 7">
            <a:extLst>
              <a:ext uri="{FF2B5EF4-FFF2-40B4-BE49-F238E27FC236}">
                <a16:creationId xmlns="" xmlns:a16="http://schemas.microsoft.com/office/drawing/2014/main" id="{7CFAF496-E42D-1F7B-DB3F-0FA05C97BAF4}"/>
              </a:ext>
            </a:extLst>
          </p:cNvPr>
          <p:cNvSpPr/>
          <p:nvPr/>
        </p:nvSpPr>
        <p:spPr>
          <a:xfrm>
            <a:off x="9160949" y="4851152"/>
            <a:ext cx="2722027" cy="977319"/>
          </a:xfrm>
          <a:prstGeom prst="rect">
            <a:avLst/>
          </a:prstGeom>
        </p:spPr>
        <p:txBody>
          <a:bodyPr wrap="none">
            <a:spAutoFit/>
          </a:bodyPr>
          <a:lstStyle/>
          <a:p>
            <a:pPr algn="r">
              <a:lnSpc>
                <a:spcPct val="170000"/>
              </a:lnSpc>
            </a:pPr>
            <a:r>
              <a:rPr lang="en-US" b="1" dirty="0">
                <a:solidFill>
                  <a:schemeClr val="bg1"/>
                </a:solidFill>
              </a:rPr>
              <a:t>Philadelphia - Pier 67</a:t>
            </a:r>
          </a:p>
          <a:p>
            <a:pPr algn="r">
              <a:lnSpc>
                <a:spcPct val="170000"/>
              </a:lnSpc>
            </a:pPr>
            <a:r>
              <a:rPr lang="en-US" b="1" dirty="0">
                <a:solidFill>
                  <a:schemeClr val="bg1"/>
                </a:solidFill>
              </a:rPr>
              <a:t>Reference:  Hagley Library </a:t>
            </a:r>
          </a:p>
        </p:txBody>
      </p:sp>
      <p:sp>
        <p:nvSpPr>
          <p:cNvPr id="11" name="TextBox 10">
            <a:extLst>
              <a:ext uri="{FF2B5EF4-FFF2-40B4-BE49-F238E27FC236}">
                <a16:creationId xmlns="" xmlns:a16="http://schemas.microsoft.com/office/drawing/2014/main" id="{1B87113B-B3E5-6EB2-7201-A307C05D7D2E}"/>
              </a:ext>
            </a:extLst>
          </p:cNvPr>
          <p:cNvSpPr txBox="1"/>
          <p:nvPr/>
        </p:nvSpPr>
        <p:spPr>
          <a:xfrm>
            <a:off x="246742" y="389478"/>
            <a:ext cx="4513943" cy="5262979"/>
          </a:xfrm>
          <a:prstGeom prst="rect">
            <a:avLst/>
          </a:prstGeom>
          <a:noFill/>
        </p:spPr>
        <p:txBody>
          <a:bodyPr wrap="square">
            <a:spAutoFit/>
          </a:bodyPr>
          <a:lstStyle/>
          <a:p>
            <a:pPr algn="just"/>
            <a:r>
              <a:rPr lang="en-US" sz="2400" b="1" i="0" dirty="0">
                <a:solidFill>
                  <a:srgbClr val="FFFF00"/>
                </a:solidFill>
                <a:effectLst/>
              </a:rPr>
              <a:t>J. B. Van Sciver, Sr. born in Hainesport, May 14, 1861, </a:t>
            </a:r>
            <a:r>
              <a:rPr lang="en-US" sz="2400" b="1" dirty="0">
                <a:solidFill>
                  <a:srgbClr val="FFFF00"/>
                </a:solidFill>
              </a:rPr>
              <a:t>with </a:t>
            </a:r>
            <a:r>
              <a:rPr lang="en-US" sz="2400" b="1" i="0" dirty="0">
                <a:solidFill>
                  <a:srgbClr val="FFFF00"/>
                </a:solidFill>
                <a:effectLst/>
              </a:rPr>
              <a:t>his brother George, developed the Hainesport Mining &amp; Transportation Company, and the De Frain Sand Company.  </a:t>
            </a:r>
          </a:p>
          <a:p>
            <a:pPr algn="just"/>
            <a:endParaRPr lang="en-US" sz="2400" b="1" dirty="0">
              <a:solidFill>
                <a:srgbClr val="FFFF00"/>
              </a:solidFill>
            </a:endParaRPr>
          </a:p>
          <a:p>
            <a:pPr algn="just"/>
            <a:endParaRPr lang="en-US" sz="2400" b="1" i="0" dirty="0" smtClean="0">
              <a:solidFill>
                <a:srgbClr val="FFFF00"/>
              </a:solidFill>
              <a:effectLst/>
            </a:endParaRPr>
          </a:p>
          <a:p>
            <a:pPr algn="just"/>
            <a:r>
              <a:rPr lang="en-US" sz="2400" b="1" i="0" dirty="0" smtClean="0">
                <a:solidFill>
                  <a:srgbClr val="FFFF00"/>
                </a:solidFill>
                <a:effectLst/>
              </a:rPr>
              <a:t>During </a:t>
            </a:r>
            <a:r>
              <a:rPr lang="en-US" sz="2400" b="1" i="0" dirty="0">
                <a:solidFill>
                  <a:srgbClr val="FFFF00"/>
                </a:solidFill>
                <a:effectLst/>
              </a:rPr>
              <a:t>World War I, Van Sciver Corporation supplied sand, gravel and concrete to build the Emergency Fleet Corporation’s shipyard on Hog Island in the Delaware River. </a:t>
            </a:r>
            <a:endParaRPr lang="en-US" sz="2400" dirty="0">
              <a:solidFill>
                <a:srgbClr val="FFFF00"/>
              </a:solidFill>
            </a:endParaRPr>
          </a:p>
        </p:txBody>
      </p:sp>
      <p:pic>
        <p:nvPicPr>
          <p:cNvPr id="2" name="Content Placeholder 8" descr="A logo with a boat and text&#10;&#10;Description automatically generated">
            <a:extLst>
              <a:ext uri="{FF2B5EF4-FFF2-40B4-BE49-F238E27FC236}">
                <a16:creationId xmlns="" xmlns:a16="http://schemas.microsoft.com/office/drawing/2014/main" id="{22B41924-F697-E8E7-98EE-64FAA1412BA7}"/>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8257826" y="5838261"/>
            <a:ext cx="808889" cy="696005"/>
          </a:xfrm>
          <a:prstGeom prst="flowChartConnector">
            <a:avLst/>
          </a:prstGeom>
          <a:solidFill>
            <a:srgbClr val="006600"/>
          </a:solidFill>
        </p:spPr>
      </p:pic>
    </p:spTree>
    <p:extLst>
      <p:ext uri="{BB962C8B-B14F-4D97-AF65-F5344CB8AC3E}">
        <p14:creationId xmlns="" xmlns:p14="http://schemas.microsoft.com/office/powerpoint/2010/main" val="27860020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a river&#10;&#10;Description automatically generated">
            <a:extLst>
              <a:ext uri="{FF2B5EF4-FFF2-40B4-BE49-F238E27FC236}">
                <a16:creationId xmlns="" xmlns:a16="http://schemas.microsoft.com/office/drawing/2014/main" id="{04C8F666-5372-8E4C-3BED-48D9FE0F2160}"/>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l="13695" t="41082" r="23695" b="10957"/>
          <a:stretch/>
        </p:blipFill>
        <p:spPr>
          <a:xfrm>
            <a:off x="0" y="0"/>
            <a:ext cx="12192000" cy="6849700"/>
          </a:xfrm>
          <a:prstGeom prst="rect">
            <a:avLst/>
          </a:prstGeom>
        </p:spPr>
      </p:pic>
      <p:sp>
        <p:nvSpPr>
          <p:cNvPr id="4" name="Footer Placeholder 3">
            <a:extLst>
              <a:ext uri="{FF2B5EF4-FFF2-40B4-BE49-F238E27FC236}">
                <a16:creationId xmlns="" xmlns:a16="http://schemas.microsoft.com/office/drawing/2014/main" id="{87E70BC7-AB0B-C774-16D4-B9806083400F}"/>
              </a:ext>
            </a:extLst>
          </p:cNvPr>
          <p:cNvSpPr>
            <a:spLocks noGrp="1"/>
          </p:cNvSpPr>
          <p:nvPr>
            <p:ph type="ftr" sz="quarter" idx="11"/>
          </p:nvPr>
        </p:nvSpPr>
        <p:spPr>
          <a:xfrm>
            <a:off x="5733586" y="295827"/>
            <a:ext cx="4114800" cy="1028424"/>
          </a:xfrm>
        </p:spPr>
        <p:txBody>
          <a:bodyPr vert="horz" lIns="91440" tIns="45720" rIns="91440" bIns="45720" rtlCol="0" anchor="ctr">
            <a:normAutofit/>
          </a:bodyPr>
          <a:lstStyle/>
          <a:p>
            <a:pPr>
              <a:spcAft>
                <a:spcPts val="600"/>
              </a:spcAft>
            </a:pPr>
            <a:r>
              <a:rPr lang="en-US" sz="2400" kern="1200" dirty="0">
                <a:solidFill>
                  <a:srgbClr val="FFFFFF"/>
                </a:solidFill>
                <a:latin typeface="+mn-lt"/>
                <a:ea typeface="+mn-ea"/>
                <a:cs typeface="+mn-cs"/>
              </a:rPr>
              <a:t>Stone Quarry Landing</a:t>
            </a:r>
          </a:p>
          <a:p>
            <a:pPr>
              <a:spcAft>
                <a:spcPts val="600"/>
              </a:spcAft>
            </a:pPr>
            <a:r>
              <a:rPr lang="en-US" sz="2400" kern="1200" dirty="0" smtClean="0">
                <a:solidFill>
                  <a:srgbClr val="FFFFFF"/>
                </a:solidFill>
                <a:latin typeface="+mn-lt"/>
                <a:ea typeface="+mn-ea"/>
                <a:cs typeface="+mn-cs"/>
              </a:rPr>
              <a:t>Hainesport</a:t>
            </a:r>
          </a:p>
        </p:txBody>
      </p:sp>
      <p:sp>
        <p:nvSpPr>
          <p:cNvPr id="5" name="Slide Number Placeholder 4">
            <a:extLst>
              <a:ext uri="{FF2B5EF4-FFF2-40B4-BE49-F238E27FC236}">
                <a16:creationId xmlns="" xmlns:a16="http://schemas.microsoft.com/office/drawing/2014/main" id="{655D700A-2650-F0E2-91F7-B37BCA00317F}"/>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53</a:t>
            </a:fld>
            <a:endParaRPr lang="en-US" dirty="0">
              <a:solidFill>
                <a:srgbClr val="FFFFFF"/>
              </a:solidFill>
            </a:endParaRPr>
          </a:p>
        </p:txBody>
      </p:sp>
      <p:pic>
        <p:nvPicPr>
          <p:cNvPr id="2" name="Content Placeholder 8" descr="A logo with a boat and text&#10;&#10;Description automatically generated">
            <a:extLst>
              <a:ext uri="{FF2B5EF4-FFF2-40B4-BE49-F238E27FC236}">
                <a16:creationId xmlns="" xmlns:a16="http://schemas.microsoft.com/office/drawing/2014/main" id="{0ACFE52E-3827-0250-C5EB-DEFE38913A4A}"/>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9815201" y="380545"/>
            <a:ext cx="973688" cy="837805"/>
          </a:xfrm>
          <a:prstGeom prst="flowChartConnector">
            <a:avLst/>
          </a:prstGeom>
          <a:solidFill>
            <a:srgbClr val="006600"/>
          </a:solidFill>
        </p:spPr>
      </p:pic>
    </p:spTree>
    <p:extLst>
      <p:ext uri="{BB962C8B-B14F-4D97-AF65-F5344CB8AC3E}">
        <p14:creationId xmlns="" xmlns:p14="http://schemas.microsoft.com/office/powerpoint/2010/main" val="30367862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4 Rancocas Creek National Water Trail Nomination</a:t>
            </a:r>
          </a:p>
        </p:txBody>
      </p:sp>
      <p:pic>
        <p:nvPicPr>
          <p:cNvPr id="14" name="Picture 1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49608"/>
            <a:ext cx="12191999" cy="6907608"/>
          </a:xfrm>
          <a:prstGeom prst="rect">
            <a:avLst/>
          </a:prstGeom>
        </p:spPr>
      </p:pic>
      <p:sp>
        <p:nvSpPr>
          <p:cNvPr id="2" name="TextBox 1">
            <a:extLst>
              <a:ext uri="{FF2B5EF4-FFF2-40B4-BE49-F238E27FC236}">
                <a16:creationId xmlns="" xmlns:a16="http://schemas.microsoft.com/office/drawing/2014/main" id="{66CEDA9D-8E5A-5511-65AB-4C390CCB9D2F}"/>
              </a:ext>
            </a:extLst>
          </p:cNvPr>
          <p:cNvSpPr txBox="1"/>
          <p:nvPr/>
        </p:nvSpPr>
        <p:spPr>
          <a:xfrm>
            <a:off x="2478088" y="424305"/>
            <a:ext cx="8371840" cy="461665"/>
          </a:xfrm>
          <a:prstGeom prst="rect">
            <a:avLst/>
          </a:prstGeom>
          <a:noFill/>
        </p:spPr>
        <p:txBody>
          <a:bodyPr wrap="square" rtlCol="0">
            <a:spAutoFit/>
          </a:bodyPr>
          <a:lstStyle/>
          <a:p>
            <a:r>
              <a:rPr lang="en-US" sz="2400" dirty="0">
                <a:solidFill>
                  <a:schemeClr val="bg1"/>
                </a:solidFill>
              </a:rPr>
              <a:t>             </a:t>
            </a:r>
          </a:p>
        </p:txBody>
      </p:sp>
      <p:sp>
        <p:nvSpPr>
          <p:cNvPr id="4" name="TextBox 3">
            <a:extLst>
              <a:ext uri="{FF2B5EF4-FFF2-40B4-BE49-F238E27FC236}">
                <a16:creationId xmlns="" xmlns:a16="http://schemas.microsoft.com/office/drawing/2014/main" id="{BCC091AA-C3DA-9197-B51E-0601D0611221}"/>
              </a:ext>
            </a:extLst>
          </p:cNvPr>
          <p:cNvSpPr txBox="1"/>
          <p:nvPr/>
        </p:nvSpPr>
        <p:spPr>
          <a:xfrm>
            <a:off x="440871" y="310647"/>
            <a:ext cx="11187461" cy="1569660"/>
          </a:xfrm>
          <a:prstGeom prst="rect">
            <a:avLst/>
          </a:prstGeom>
          <a:solidFill>
            <a:srgbClr val="002060"/>
          </a:solidFill>
        </p:spPr>
        <p:txBody>
          <a:bodyPr wrap="square" rtlCol="0">
            <a:spAutoFit/>
          </a:bodyPr>
          <a:lstStyle/>
          <a:p>
            <a:pPr algn="ctr"/>
            <a:r>
              <a:rPr lang="en-US" sz="2400" b="1" dirty="0">
                <a:solidFill>
                  <a:schemeClr val="bg1"/>
                </a:solidFill>
              </a:rPr>
              <a:t>Rancocas Creek Tidal Landings - 1898   US Army Engineers</a:t>
            </a:r>
          </a:p>
          <a:p>
            <a:pPr algn="ctr"/>
            <a:r>
              <a:rPr lang="en-US" sz="2400" dirty="0">
                <a:solidFill>
                  <a:schemeClr val="bg1"/>
                </a:solidFill>
              </a:rPr>
              <a:t>Cooks Landing - Engles Landing - Stone Quarry Landing-  Haines Bank - Foundry Landing - “The Sluice”  - Turning Basin - Sand -</a:t>
            </a:r>
            <a:r>
              <a:rPr lang="en-US" sz="2400" dirty="0" err="1">
                <a:solidFill>
                  <a:schemeClr val="bg1"/>
                </a:solidFill>
              </a:rPr>
              <a:t>Hickney</a:t>
            </a:r>
            <a:r>
              <a:rPr lang="en-US" sz="2400" dirty="0">
                <a:solidFill>
                  <a:schemeClr val="bg1"/>
                </a:solidFill>
              </a:rPr>
              <a:t> </a:t>
            </a:r>
            <a:r>
              <a:rPr lang="en-US" sz="2400" dirty="0" smtClean="0">
                <a:solidFill>
                  <a:schemeClr val="bg1"/>
                </a:solidFill>
              </a:rPr>
              <a:t>Shoal</a:t>
            </a:r>
          </a:p>
          <a:p>
            <a:pPr algn="ctr"/>
            <a:r>
              <a:rPr lang="en-US" sz="2400" dirty="0" smtClean="0">
                <a:solidFill>
                  <a:schemeClr val="bg1"/>
                </a:solidFill>
              </a:rPr>
              <a:t> </a:t>
            </a:r>
            <a:r>
              <a:rPr lang="en-US" sz="2400" dirty="0">
                <a:solidFill>
                  <a:schemeClr val="bg1"/>
                </a:solidFill>
              </a:rPr>
              <a:t>Other  </a:t>
            </a:r>
            <a:r>
              <a:rPr lang="en-US" sz="2400" dirty="0" smtClean="0">
                <a:solidFill>
                  <a:schemeClr val="bg1"/>
                </a:solidFill>
              </a:rPr>
              <a:t>- see </a:t>
            </a:r>
            <a:r>
              <a:rPr lang="en-US" sz="2400" dirty="0">
                <a:solidFill>
                  <a:schemeClr val="bg1"/>
                </a:solidFill>
              </a:rPr>
              <a:t>Paul </a:t>
            </a:r>
            <a:r>
              <a:rPr lang="en-US" sz="2400" dirty="0" err="1" smtClean="0">
                <a:solidFill>
                  <a:schemeClr val="bg1"/>
                </a:solidFill>
              </a:rPr>
              <a:t>Schopp’s</a:t>
            </a:r>
            <a:r>
              <a:rPr lang="en-US" sz="2400" dirty="0" smtClean="0">
                <a:solidFill>
                  <a:schemeClr val="bg1"/>
                </a:solidFill>
              </a:rPr>
              <a:t>  </a:t>
            </a:r>
            <a:r>
              <a:rPr lang="en-US" sz="2400" dirty="0">
                <a:solidFill>
                  <a:schemeClr val="bg1"/>
                </a:solidFill>
              </a:rPr>
              <a:t>Rancocas Creek Landing </a:t>
            </a:r>
            <a:r>
              <a:rPr lang="en-US" sz="2400" dirty="0" smtClean="0">
                <a:solidFill>
                  <a:schemeClr val="bg1"/>
                </a:solidFill>
              </a:rPr>
              <a:t>List</a:t>
            </a:r>
            <a:endParaRPr lang="en-US" sz="2400" dirty="0">
              <a:solidFill>
                <a:schemeClr val="bg1"/>
              </a:solidFill>
            </a:endParaRPr>
          </a:p>
        </p:txBody>
      </p:sp>
      <p:pic>
        <p:nvPicPr>
          <p:cNvPr id="3" name="Content Placeholder 8" descr="A logo with a boat and text&#10;&#10;Description automatically generated">
            <a:extLst>
              <a:ext uri="{FF2B5EF4-FFF2-40B4-BE49-F238E27FC236}">
                <a16:creationId xmlns="" xmlns:a16="http://schemas.microsoft.com/office/drawing/2014/main" id="{D9981F69-EF0C-391E-A258-73833B2E89CC}"/>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389906" y="5613850"/>
            <a:ext cx="1084878" cy="933479"/>
          </a:xfrm>
          <a:prstGeom prst="flowChartConnector">
            <a:avLst/>
          </a:prstGeom>
          <a:solidFill>
            <a:srgbClr val="006600"/>
          </a:solidFill>
        </p:spPr>
      </p:pic>
    </p:spTree>
    <p:extLst>
      <p:ext uri="{BB962C8B-B14F-4D97-AF65-F5344CB8AC3E}">
        <p14:creationId xmlns="" xmlns:p14="http://schemas.microsoft.com/office/powerpoint/2010/main" val="32586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tree surrounded by water&#10;&#10;Description automatically generated">
            <a:extLst>
              <a:ext uri="{FF2B5EF4-FFF2-40B4-BE49-F238E27FC236}">
                <a16:creationId xmlns="" xmlns:a16="http://schemas.microsoft.com/office/drawing/2014/main" id="{33D7DEE5-D146-4524-954C-78090766D3D0}"/>
              </a:ext>
            </a:extLst>
          </p:cNvPr>
          <p:cNvPicPr>
            <a:picLocks noChangeAspect="1"/>
          </p:cNvPicPr>
          <p:nvPr/>
        </p:nvPicPr>
        <p:blipFill rotWithShape="1">
          <a:blip r:embed="rId2">
            <a:extLst>
              <a:ext uri="{28A0092B-C50C-407E-A947-70E740481C1C}">
                <a14:useLocalDpi xmlns="" xmlns:a14="http://schemas.microsoft.com/office/drawing/2010/main" val="0"/>
              </a:ext>
            </a:extLst>
          </a:blip>
          <a:srcRect r="104" b="-1"/>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4" name="Content Placeholder 3" descr="A close up of a rock&#10;&#10;Description automatically generated">
            <a:extLst>
              <a:ext uri="{FF2B5EF4-FFF2-40B4-BE49-F238E27FC236}">
                <a16:creationId xmlns="" xmlns:a16="http://schemas.microsoft.com/office/drawing/2014/main" id="{574F353C-6446-4721-AC38-5B6DA99A64D6}"/>
              </a:ext>
            </a:extLst>
          </p:cNvPr>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15671" r="15669" b="-2"/>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TextBox 1">
            <a:extLst>
              <a:ext uri="{FF2B5EF4-FFF2-40B4-BE49-F238E27FC236}">
                <a16:creationId xmlns="" xmlns:a16="http://schemas.microsoft.com/office/drawing/2014/main" id="{A117F119-EE60-403B-89E3-483D996389AD}"/>
              </a:ext>
            </a:extLst>
          </p:cNvPr>
          <p:cNvSpPr txBox="1"/>
          <p:nvPr/>
        </p:nvSpPr>
        <p:spPr>
          <a:xfrm>
            <a:off x="8897702" y="6067237"/>
            <a:ext cx="2988631" cy="646331"/>
          </a:xfrm>
          <a:prstGeom prst="rect">
            <a:avLst/>
          </a:prstGeom>
          <a:noFill/>
        </p:spPr>
        <p:txBody>
          <a:bodyPr wrap="square" rtlCol="0">
            <a:spAutoFit/>
          </a:bodyPr>
          <a:lstStyle/>
          <a:p>
            <a:pPr algn="r"/>
            <a:r>
              <a:rPr lang="en-US" dirty="0">
                <a:solidFill>
                  <a:schemeClr val="bg1"/>
                </a:solidFill>
              </a:rPr>
              <a:t>Courtesy Lumberton Historical Society</a:t>
            </a:r>
          </a:p>
        </p:txBody>
      </p:sp>
      <p:sp>
        <p:nvSpPr>
          <p:cNvPr id="5" name="TextBox 4">
            <a:extLst>
              <a:ext uri="{FF2B5EF4-FFF2-40B4-BE49-F238E27FC236}">
                <a16:creationId xmlns="" xmlns:a16="http://schemas.microsoft.com/office/drawing/2014/main" id="{FB2F8C6F-C265-46F1-8547-0947EF1AADE3}"/>
              </a:ext>
            </a:extLst>
          </p:cNvPr>
          <p:cNvSpPr txBox="1"/>
          <p:nvPr/>
        </p:nvSpPr>
        <p:spPr>
          <a:xfrm>
            <a:off x="1252171" y="5572474"/>
            <a:ext cx="5038165" cy="646331"/>
          </a:xfrm>
          <a:prstGeom prst="rect">
            <a:avLst/>
          </a:prstGeom>
          <a:noFill/>
        </p:spPr>
        <p:txBody>
          <a:bodyPr wrap="square" rtlCol="0">
            <a:spAutoFit/>
          </a:bodyPr>
          <a:lstStyle/>
          <a:p>
            <a:pPr algn="ctr"/>
            <a:r>
              <a:rPr lang="en-US" dirty="0">
                <a:solidFill>
                  <a:schemeClr val="bg1"/>
                </a:solidFill>
              </a:rPr>
              <a:t>Stone Quarry Landing - Rancocas State Park</a:t>
            </a:r>
          </a:p>
          <a:p>
            <a:pPr algn="ctr"/>
            <a:r>
              <a:rPr lang="en-US" dirty="0">
                <a:solidFill>
                  <a:schemeClr val="bg1"/>
                </a:solidFill>
              </a:rPr>
              <a:t>South Branch - Hainesport</a:t>
            </a:r>
          </a:p>
        </p:txBody>
      </p:sp>
      <p:pic>
        <p:nvPicPr>
          <p:cNvPr id="8" name="Picture 7">
            <a:extLst>
              <a:ext uri="{FF2B5EF4-FFF2-40B4-BE49-F238E27FC236}">
                <a16:creationId xmlns="" xmlns:a16="http://schemas.microsoft.com/office/drawing/2014/main" id="{D1B72E95-8F03-6724-4723-2ACD23FCAAE5}"/>
              </a:ext>
            </a:extLst>
          </p:cNvPr>
          <p:cNvPicPr>
            <a:picLocks noChangeAspect="1"/>
          </p:cNvPicPr>
          <p:nvPr/>
        </p:nvPicPr>
        <p:blipFill>
          <a:blip r:embed="rId4"/>
          <a:stretch>
            <a:fillRect/>
          </a:stretch>
        </p:blipFill>
        <p:spPr>
          <a:xfrm>
            <a:off x="7399338" y="6052354"/>
            <a:ext cx="633404" cy="646331"/>
          </a:xfrm>
          <a:prstGeom prst="rect">
            <a:avLst/>
          </a:prstGeom>
        </p:spPr>
      </p:pic>
      <p:pic>
        <p:nvPicPr>
          <p:cNvPr id="3" name="Content Placeholder 8" descr="A logo with a boat and text&#10;&#10;Description automatically generated">
            <a:extLst>
              <a:ext uri="{FF2B5EF4-FFF2-40B4-BE49-F238E27FC236}">
                <a16:creationId xmlns="" xmlns:a16="http://schemas.microsoft.com/office/drawing/2014/main" id="{849D63BF-6350-FE8B-A361-9A6A12EC5D9C}"/>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7346859" y="6017563"/>
            <a:ext cx="808889" cy="696005"/>
          </a:xfrm>
          <a:prstGeom prst="flowChartConnector">
            <a:avLst/>
          </a:prstGeom>
          <a:solidFill>
            <a:srgbClr val="006600"/>
          </a:solidFill>
        </p:spPr>
      </p:pic>
    </p:spTree>
    <p:extLst>
      <p:ext uri="{BB962C8B-B14F-4D97-AF65-F5344CB8AC3E}">
        <p14:creationId xmlns="" xmlns:p14="http://schemas.microsoft.com/office/powerpoint/2010/main" val="520932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ece of paper with a map&#10;&#10;Description automatically generated">
            <a:extLst>
              <a:ext uri="{FF2B5EF4-FFF2-40B4-BE49-F238E27FC236}">
                <a16:creationId xmlns="" xmlns:a16="http://schemas.microsoft.com/office/drawing/2014/main" id="{500D49BA-3C31-132C-6BAA-8C06185CC5FF}"/>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310244"/>
            <a:ext cx="7089910" cy="5936438"/>
          </a:xfrm>
        </p:spPr>
      </p:pic>
      <p:sp>
        <p:nvSpPr>
          <p:cNvPr id="4" name="Footer Placeholder 3">
            <a:extLst>
              <a:ext uri="{FF2B5EF4-FFF2-40B4-BE49-F238E27FC236}">
                <a16:creationId xmlns="" xmlns:a16="http://schemas.microsoft.com/office/drawing/2014/main" id="{65C8EF7E-8643-481C-8621-889A46589227}"/>
              </a:ext>
            </a:extLst>
          </p:cNvPr>
          <p:cNvSpPr>
            <a:spLocks noGrp="1"/>
          </p:cNvSpPr>
          <p:nvPr>
            <p:ph type="ftr" sz="quarter" idx="11"/>
          </p:nvPr>
        </p:nvSpPr>
        <p:spPr/>
        <p:txBody>
          <a:bodyPr/>
          <a:lstStyle/>
          <a:p>
            <a:r>
              <a:rPr lang="en-US" dirty="0" smtClean="0"/>
              <a:t>                </a:t>
            </a:r>
            <a:endParaRPr lang="en-US" dirty="0"/>
          </a:p>
        </p:txBody>
      </p:sp>
      <p:sp>
        <p:nvSpPr>
          <p:cNvPr id="5" name="Slide Number Placeholder 4">
            <a:extLst>
              <a:ext uri="{FF2B5EF4-FFF2-40B4-BE49-F238E27FC236}">
                <a16:creationId xmlns="" xmlns:a16="http://schemas.microsoft.com/office/drawing/2014/main" id="{A294A37D-23CB-482D-04FE-E5AD4F161417}"/>
              </a:ext>
            </a:extLst>
          </p:cNvPr>
          <p:cNvSpPr>
            <a:spLocks noGrp="1"/>
          </p:cNvSpPr>
          <p:nvPr>
            <p:ph type="sldNum" sz="quarter" idx="12"/>
          </p:nvPr>
        </p:nvSpPr>
        <p:spPr/>
        <p:txBody>
          <a:bodyPr/>
          <a:lstStyle/>
          <a:p>
            <a:fld id="{9FE50656-3D72-472C-A1BA-41E5F5C3B905}" type="slidenum">
              <a:rPr lang="en-US" smtClean="0"/>
              <a:pPr/>
              <a:t>56</a:t>
            </a:fld>
            <a:endParaRPr lang="en-US" dirty="0"/>
          </a:p>
        </p:txBody>
      </p:sp>
      <p:pic>
        <p:nvPicPr>
          <p:cNvPr id="9" name="Picture 8" descr="A map of a neighborhood&#10;&#10;Description automatically generated">
            <a:extLst>
              <a:ext uri="{FF2B5EF4-FFF2-40B4-BE49-F238E27FC236}">
                <a16:creationId xmlns="" xmlns:a16="http://schemas.microsoft.com/office/drawing/2014/main" id="{AF90AEB3-EEAE-1499-36B9-2C216E78A88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850682" y="375557"/>
            <a:ext cx="6341318" cy="5894615"/>
          </a:xfrm>
          <a:prstGeom prst="rect">
            <a:avLst/>
          </a:prstGeom>
          <a:solidFill>
            <a:srgbClr val="006600"/>
          </a:solidFill>
        </p:spPr>
      </p:pic>
      <p:pic>
        <p:nvPicPr>
          <p:cNvPr id="2" name="Content Placeholder 8" descr="A logo with a boat and text&#10;&#10;Description automatically generated">
            <a:extLst>
              <a:ext uri="{FF2B5EF4-FFF2-40B4-BE49-F238E27FC236}">
                <a16:creationId xmlns="" xmlns:a16="http://schemas.microsoft.com/office/drawing/2014/main" id="{7EBBF1A9-62FC-5F06-5169-8DFAB951781E}"/>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729171" y="5667251"/>
            <a:ext cx="949215" cy="816748"/>
          </a:xfrm>
          <a:prstGeom prst="flowChartConnector">
            <a:avLst/>
          </a:prstGeom>
          <a:solidFill>
            <a:srgbClr val="006600"/>
          </a:solidFill>
        </p:spPr>
      </p:pic>
    </p:spTree>
    <p:extLst>
      <p:ext uri="{BB962C8B-B14F-4D97-AF65-F5344CB8AC3E}">
        <p14:creationId xmlns="" xmlns:p14="http://schemas.microsoft.com/office/powerpoint/2010/main" val="22416043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2A75EC-11D3-E280-9AC7-F9F5081624F9}"/>
              </a:ext>
            </a:extLst>
          </p:cNvPr>
          <p:cNvSpPr>
            <a:spLocks noGrp="1"/>
          </p:cNvSpPr>
          <p:nvPr>
            <p:ph type="title"/>
          </p:nvPr>
        </p:nvSpPr>
        <p:spPr>
          <a:xfrm>
            <a:off x="0" y="51922"/>
            <a:ext cx="12192000" cy="1325563"/>
          </a:xfrm>
        </p:spPr>
        <p:txBody>
          <a:bodyPr>
            <a:normAutofit/>
          </a:bodyPr>
          <a:lstStyle/>
          <a:p>
            <a:pPr algn="ctr"/>
            <a:r>
              <a:rPr lang="en-US" sz="2800" b="1" dirty="0">
                <a:solidFill>
                  <a:srgbClr val="FFFF00"/>
                </a:solidFill>
              </a:rPr>
              <a:t>Boat Hook Rancocas Creek Tug Minerva</a:t>
            </a:r>
          </a:p>
        </p:txBody>
      </p:sp>
      <p:sp>
        <p:nvSpPr>
          <p:cNvPr id="4" name="Footer Placeholder 3">
            <a:extLst>
              <a:ext uri="{FF2B5EF4-FFF2-40B4-BE49-F238E27FC236}">
                <a16:creationId xmlns="" xmlns:a16="http://schemas.microsoft.com/office/drawing/2014/main" id="{F613CB5D-B663-7DBE-93CF-6A1F4BD358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C860E11-9A9C-6A10-E6C6-A82F2C7C46BC}"/>
              </a:ext>
            </a:extLst>
          </p:cNvPr>
          <p:cNvSpPr>
            <a:spLocks noGrp="1"/>
          </p:cNvSpPr>
          <p:nvPr>
            <p:ph type="sldNum" sz="quarter" idx="12"/>
          </p:nvPr>
        </p:nvSpPr>
        <p:spPr/>
        <p:txBody>
          <a:bodyPr/>
          <a:lstStyle/>
          <a:p>
            <a:fld id="{9FE50656-3D72-472C-A1BA-41E5F5C3B905}" type="slidenum">
              <a:rPr lang="en-US" smtClean="0"/>
              <a:pPr/>
              <a:t>57</a:t>
            </a:fld>
            <a:endParaRPr lang="en-US" dirty="0"/>
          </a:p>
        </p:txBody>
      </p:sp>
      <p:pic>
        <p:nvPicPr>
          <p:cNvPr id="6" name="Picture 5">
            <a:extLst>
              <a:ext uri="{FF2B5EF4-FFF2-40B4-BE49-F238E27FC236}">
                <a16:creationId xmlns="" xmlns:a16="http://schemas.microsoft.com/office/drawing/2014/main" id="{CAA76451-0D1B-2186-0AD4-FED70578B38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12192000" cy="6234545"/>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7" name="TextBox 6">
            <a:extLst>
              <a:ext uri="{FF2B5EF4-FFF2-40B4-BE49-F238E27FC236}">
                <a16:creationId xmlns="" xmlns:a16="http://schemas.microsoft.com/office/drawing/2014/main" id="{DEBEAD26-B769-8272-E1F4-F3161EB26A53}"/>
              </a:ext>
            </a:extLst>
          </p:cNvPr>
          <p:cNvSpPr txBox="1"/>
          <p:nvPr/>
        </p:nvSpPr>
        <p:spPr>
          <a:xfrm>
            <a:off x="-387418" y="6321150"/>
            <a:ext cx="4660556" cy="338554"/>
          </a:xfrm>
          <a:prstGeom prst="rect">
            <a:avLst/>
          </a:prstGeom>
          <a:noFill/>
        </p:spPr>
        <p:txBody>
          <a:bodyPr wrap="square" rtlCol="0">
            <a:spAutoFit/>
          </a:bodyPr>
          <a:lstStyle/>
          <a:p>
            <a:pPr algn="ctr"/>
            <a:r>
              <a:rPr lang="en-US" sz="1600" b="1" dirty="0">
                <a:solidFill>
                  <a:srgbClr val="FFFF00"/>
                </a:solidFill>
              </a:rPr>
              <a:t>Compliments of Burlington County Lyceum</a:t>
            </a:r>
          </a:p>
        </p:txBody>
      </p:sp>
      <p:sp>
        <p:nvSpPr>
          <p:cNvPr id="8" name="TextBox 7">
            <a:extLst>
              <a:ext uri="{FF2B5EF4-FFF2-40B4-BE49-F238E27FC236}">
                <a16:creationId xmlns="" xmlns:a16="http://schemas.microsoft.com/office/drawing/2014/main" id="{3B54A418-F916-85AD-2B45-C18D9EE641CA}"/>
              </a:ext>
            </a:extLst>
          </p:cNvPr>
          <p:cNvSpPr txBox="1"/>
          <p:nvPr/>
        </p:nvSpPr>
        <p:spPr>
          <a:xfrm>
            <a:off x="3883348" y="422315"/>
            <a:ext cx="4498652" cy="584775"/>
          </a:xfrm>
          <a:prstGeom prst="rect">
            <a:avLst/>
          </a:prstGeom>
          <a:noFill/>
        </p:spPr>
        <p:txBody>
          <a:bodyPr wrap="square" rtlCol="0">
            <a:spAutoFit/>
          </a:bodyPr>
          <a:lstStyle/>
          <a:p>
            <a:pPr algn="ctr"/>
            <a:r>
              <a:rPr lang="en-US" sz="3200" b="1" dirty="0">
                <a:solidFill>
                  <a:srgbClr val="FFFF00"/>
                </a:solidFill>
              </a:rPr>
              <a:t>Circa around 1910</a:t>
            </a:r>
          </a:p>
        </p:txBody>
      </p:sp>
      <p:pic>
        <p:nvPicPr>
          <p:cNvPr id="3" name="Content Placeholder 8" descr="A logo with a boat and text&#10;&#10;Description automatically generated">
            <a:extLst>
              <a:ext uri="{FF2B5EF4-FFF2-40B4-BE49-F238E27FC236}">
                <a16:creationId xmlns="" xmlns:a16="http://schemas.microsoft.com/office/drawing/2014/main" id="{B9DB7F4F-BB76-2EDC-0214-D7E487068D43}"/>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241033" y="5882348"/>
            <a:ext cx="1133891" cy="975652"/>
          </a:xfrm>
          <a:prstGeom prst="flowChartConnector">
            <a:avLst/>
          </a:prstGeom>
          <a:solidFill>
            <a:srgbClr val="006600"/>
          </a:solidFill>
        </p:spPr>
      </p:pic>
    </p:spTree>
    <p:extLst>
      <p:ext uri="{BB962C8B-B14F-4D97-AF65-F5344CB8AC3E}">
        <p14:creationId xmlns="" xmlns:p14="http://schemas.microsoft.com/office/powerpoint/2010/main" val="6488023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 xmlns:a14="http://schemas.microsoft.com/office/drawing/2010/main" val="0"/>
              </a:ext>
            </a:extLst>
          </a:blip>
          <a:srcRect l="7019" r="22665" b="-1"/>
          <a:stretch/>
        </p:blipFill>
        <p:spPr>
          <a:xfrm>
            <a:off x="317635" y="2705101"/>
            <a:ext cx="4160452" cy="3831167"/>
          </a:xfrm>
          <a:prstGeom prst="rect">
            <a:avLst/>
          </a:prstGeom>
        </p:spPr>
      </p:pic>
      <p:pic>
        <p:nvPicPr>
          <p:cNvPr id="11" name="Picture 10"/>
          <p:cNvPicPr>
            <a:picLocks noChangeAspect="1"/>
          </p:cNvPicPr>
          <p:nvPr/>
        </p:nvPicPr>
        <p:blipFill rotWithShape="1">
          <a:blip r:embed="rId4" cstate="print">
            <a:extLst>
              <a:ext uri="{28A0092B-C50C-407E-A947-70E740481C1C}">
                <a14:useLocalDpi xmlns="" xmlns:a14="http://schemas.microsoft.com/office/drawing/2010/main" val="0"/>
              </a:ext>
            </a:extLst>
          </a:blip>
          <a:srcRect l="4791" r="32013" b="2"/>
          <a:stretch/>
        </p:blipFill>
        <p:spPr>
          <a:xfrm>
            <a:off x="8738611" y="340868"/>
            <a:ext cx="2775313" cy="3008188"/>
          </a:xfrm>
          <a:prstGeom prst="rect">
            <a:avLst/>
          </a:prstGeom>
        </p:spPr>
      </p:pic>
      <p:pic>
        <p:nvPicPr>
          <p:cNvPr id="7" name="Content Placeholder 6"/>
          <p:cNvPicPr>
            <a:picLocks noGrp="1" noChangeAspect="1"/>
          </p:cNvPicPr>
          <p:nvPr>
            <p:ph idx="1"/>
          </p:nvPr>
        </p:nvPicPr>
        <p:blipFill rotWithShape="1">
          <a:blip r:embed="rId5" cstate="print">
            <a:extLst>
              <a:ext uri="{28A0092B-C50C-407E-A947-70E740481C1C}">
                <a14:useLocalDpi xmlns="" xmlns:a14="http://schemas.microsoft.com/office/drawing/2010/main" val="0"/>
              </a:ext>
            </a:extLst>
          </a:blip>
          <a:srcRect t="21442" r="-1" b="-1"/>
          <a:stretch/>
        </p:blipFill>
        <p:spPr>
          <a:xfrm>
            <a:off x="317635" y="321734"/>
            <a:ext cx="4160452" cy="2222497"/>
          </a:xfrm>
          <a:prstGeom prst="rect">
            <a:avLst/>
          </a:prstGeom>
        </p:spPr>
      </p:pic>
      <p:sp>
        <p:nvSpPr>
          <p:cNvPr id="5" name="Slide Number Placeholder 4"/>
          <p:cNvSpPr>
            <a:spLocks noGrp="1"/>
          </p:cNvSpPr>
          <p:nvPr>
            <p:ph type="sldNum" sz="quarter" idx="12"/>
          </p:nvPr>
        </p:nvSpPr>
        <p:spPr>
          <a:xfrm>
            <a:off x="9057372" y="6536267"/>
            <a:ext cx="2743200" cy="306928"/>
          </a:xfrm>
        </p:spPr>
        <p:txBody>
          <a:bodyPr vert="horz" lIns="91440" tIns="45720" rIns="91440" bIns="45720" rtlCol="0" anchor="ctr">
            <a:normAutofit/>
          </a:bodyPr>
          <a:lstStyle/>
          <a:p>
            <a:fld id="{6B3C4718-158D-47AB-B267-B3E22CC33644}" type="slidenum">
              <a:rPr lang="en-US" smtClean="0"/>
              <a:pPr/>
              <a:t>58</a:t>
            </a:fld>
            <a:endParaRPr lang="en-US" dirty="0"/>
          </a:p>
        </p:txBody>
      </p:sp>
      <p:pic>
        <p:nvPicPr>
          <p:cNvPr id="15" name="Picture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11352" y="3186794"/>
            <a:ext cx="3930736" cy="3044498"/>
          </a:xfrm>
          <a:prstGeom prst="rect">
            <a:avLst/>
          </a:prstGeom>
        </p:spPr>
      </p:pic>
      <p:pic>
        <p:nvPicPr>
          <p:cNvPr id="17" name="Picture 1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857624" y="4147361"/>
            <a:ext cx="2781487" cy="1872263"/>
          </a:xfrm>
          <a:prstGeom prst="rect">
            <a:avLst/>
          </a:prstGeom>
        </p:spPr>
      </p:pic>
      <p:sp>
        <p:nvSpPr>
          <p:cNvPr id="3" name="TextBox 2">
            <a:extLst>
              <a:ext uri="{FF2B5EF4-FFF2-40B4-BE49-F238E27FC236}">
                <a16:creationId xmlns="" xmlns:a16="http://schemas.microsoft.com/office/drawing/2014/main" id="{DAA0E0D9-8CDA-CB72-E76A-0DDCFC569908}"/>
              </a:ext>
            </a:extLst>
          </p:cNvPr>
          <p:cNvSpPr txBox="1"/>
          <p:nvPr/>
        </p:nvSpPr>
        <p:spPr>
          <a:xfrm>
            <a:off x="8870815" y="3364894"/>
            <a:ext cx="2743200" cy="646331"/>
          </a:xfrm>
          <a:prstGeom prst="rect">
            <a:avLst/>
          </a:prstGeom>
          <a:noFill/>
        </p:spPr>
        <p:txBody>
          <a:bodyPr wrap="square" rtlCol="0">
            <a:spAutoFit/>
          </a:bodyPr>
          <a:lstStyle/>
          <a:p>
            <a:pPr algn="ctr"/>
            <a:r>
              <a:rPr lang="en-US" b="1" dirty="0">
                <a:solidFill>
                  <a:schemeClr val="bg1"/>
                </a:solidFill>
              </a:rPr>
              <a:t>Hainesport Landing</a:t>
            </a:r>
          </a:p>
          <a:p>
            <a:pPr algn="ctr"/>
            <a:r>
              <a:rPr lang="en-US" b="1" dirty="0">
                <a:solidFill>
                  <a:schemeClr val="bg1"/>
                </a:solidFill>
              </a:rPr>
              <a:t>Ray Stork Collection</a:t>
            </a:r>
          </a:p>
        </p:txBody>
      </p:sp>
      <p:pic>
        <p:nvPicPr>
          <p:cNvPr id="2" name="Content Placeholder 8" descr="A logo with a boat and text&#10;&#10;Description automatically generated">
            <a:extLst>
              <a:ext uri="{FF2B5EF4-FFF2-40B4-BE49-F238E27FC236}">
                <a16:creationId xmlns="" xmlns:a16="http://schemas.microsoft.com/office/drawing/2014/main" id="{3CB121CB-70B9-8E3E-411B-20C14511A456}"/>
              </a:ext>
            </a:extLst>
          </p:cNvPr>
          <p:cNvPicPr>
            <a:picLocks noChangeAspect="1"/>
          </p:cNvPicPr>
          <p:nvPr/>
        </p:nvPicPr>
        <p:blipFill rotWithShape="1">
          <a:blip r:embed="rId8" cstate="print">
            <a:alphaModFix/>
            <a:extLst>
              <a:ext uri="{BEBA8EAE-BF5A-486C-A8C5-ECC9F3942E4B}">
                <a14:imgProps xmlns="" xmlns:a14="http://schemas.microsoft.com/office/drawing/2010/main">
                  <a14:imgLayer r:embed="rId9">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6100432" y="5882348"/>
            <a:ext cx="1133891" cy="975652"/>
          </a:xfrm>
          <a:prstGeom prst="flowChartConnector">
            <a:avLst/>
          </a:prstGeom>
          <a:solidFill>
            <a:srgbClr val="006600"/>
          </a:solidFill>
        </p:spPr>
      </p:pic>
      <p:pic>
        <p:nvPicPr>
          <p:cNvPr id="10" name="Picture 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745686" y="390307"/>
            <a:ext cx="3707199" cy="2627504"/>
          </a:xfrm>
          <a:prstGeom prst="rect">
            <a:avLst/>
          </a:prstGeom>
        </p:spPr>
      </p:pic>
    </p:spTree>
    <p:extLst>
      <p:ext uri="{BB962C8B-B14F-4D97-AF65-F5344CB8AC3E}">
        <p14:creationId xmlns="" xmlns:p14="http://schemas.microsoft.com/office/powerpoint/2010/main" val="22123501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view of a lake from a boat&#10;&#10;Description automatically generated">
            <a:extLst>
              <a:ext uri="{FF2B5EF4-FFF2-40B4-BE49-F238E27FC236}">
                <a16:creationId xmlns="" xmlns:a16="http://schemas.microsoft.com/office/drawing/2014/main" id="{733B7F18-0139-3F94-7BF6-02CFAF340A06}"/>
              </a:ext>
            </a:extLst>
          </p:cNvP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t="21417" b="3597"/>
          <a:stretch/>
        </p:blipFill>
        <p:spPr>
          <a:xfrm>
            <a:off x="20" y="1282"/>
            <a:ext cx="12191980" cy="6856718"/>
          </a:xfrm>
          <a:prstGeom prst="rect">
            <a:avLst/>
          </a:prstGeom>
        </p:spPr>
      </p:pic>
      <p:sp>
        <p:nvSpPr>
          <p:cNvPr id="5" name="Slide Number Placeholder 4">
            <a:extLst>
              <a:ext uri="{FF2B5EF4-FFF2-40B4-BE49-F238E27FC236}">
                <a16:creationId xmlns="" xmlns:a16="http://schemas.microsoft.com/office/drawing/2014/main" id="{A665C5D7-C914-E599-6E61-7ED0BC5D25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59</a:t>
            </a:fld>
            <a:endParaRPr lang="en-US" dirty="0">
              <a:solidFill>
                <a:srgbClr val="FFFFFF"/>
              </a:solidFill>
            </a:endParaRPr>
          </a:p>
        </p:txBody>
      </p:sp>
      <p:sp>
        <p:nvSpPr>
          <p:cNvPr id="8" name="TextBox 7">
            <a:extLst>
              <a:ext uri="{FF2B5EF4-FFF2-40B4-BE49-F238E27FC236}">
                <a16:creationId xmlns="" xmlns:a16="http://schemas.microsoft.com/office/drawing/2014/main" id="{5764C0F8-4BFB-CB96-65DD-EDF1DCDAFE58}"/>
              </a:ext>
            </a:extLst>
          </p:cNvPr>
          <p:cNvSpPr txBox="1"/>
          <p:nvPr/>
        </p:nvSpPr>
        <p:spPr>
          <a:xfrm>
            <a:off x="3754369" y="5267050"/>
            <a:ext cx="5094136" cy="461665"/>
          </a:xfrm>
          <a:prstGeom prst="rect">
            <a:avLst/>
          </a:prstGeom>
          <a:noFill/>
        </p:spPr>
        <p:txBody>
          <a:bodyPr wrap="square" rtlCol="0">
            <a:spAutoFit/>
          </a:bodyPr>
          <a:lstStyle/>
          <a:p>
            <a:pPr algn="ctr"/>
            <a:r>
              <a:rPr lang="en-US" sz="2400" dirty="0">
                <a:solidFill>
                  <a:schemeClr val="bg1"/>
                </a:solidFill>
              </a:rPr>
              <a:t>Creek Turn </a:t>
            </a:r>
            <a:r>
              <a:rPr lang="en-US" sz="2400" dirty="0" smtClean="0">
                <a:solidFill>
                  <a:schemeClr val="bg1"/>
                </a:solidFill>
              </a:rPr>
              <a:t>Park Sand Mine</a:t>
            </a:r>
            <a:endParaRPr lang="en-US" sz="2400" dirty="0">
              <a:solidFill>
                <a:schemeClr val="bg1"/>
              </a:solidFill>
            </a:endParaRPr>
          </a:p>
        </p:txBody>
      </p:sp>
      <p:pic>
        <p:nvPicPr>
          <p:cNvPr id="3" name="Content Placeholder 8" descr="A logo with a boat and text&#10;&#10;Description automatically generated">
            <a:extLst>
              <a:ext uri="{FF2B5EF4-FFF2-40B4-BE49-F238E27FC236}">
                <a16:creationId xmlns="" xmlns:a16="http://schemas.microsoft.com/office/drawing/2014/main" id="{3EF9403C-7D08-979B-EACC-22A192400F21}"/>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706818" y="5903464"/>
            <a:ext cx="843674" cy="725936"/>
          </a:xfrm>
          <a:prstGeom prst="flowChartConnector">
            <a:avLst/>
          </a:prstGeom>
          <a:solidFill>
            <a:srgbClr val="006600"/>
          </a:solidFill>
        </p:spPr>
      </p:pic>
    </p:spTree>
    <p:extLst>
      <p:ext uri="{BB962C8B-B14F-4D97-AF65-F5344CB8AC3E}">
        <p14:creationId xmlns="" xmlns:p14="http://schemas.microsoft.com/office/powerpoint/2010/main" val="974147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DFFEB9-7706-0E79-6AEB-D9A587EB39A7}"/>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A861D9D9-FCE5-EDD6-5C94-D0070213F157}"/>
              </a:ext>
            </a:extLst>
          </p:cNvPr>
          <p:cNvSpPr>
            <a:spLocks noGrp="1"/>
          </p:cNvSpPr>
          <p:nvPr>
            <p:ph type="subTitle" idx="1"/>
          </p:nvPr>
        </p:nvSpPr>
        <p:spPr/>
        <p:txBody>
          <a:bodyPr/>
          <a:lstStyle/>
          <a:p>
            <a:endParaRPr lang="en-US"/>
          </a:p>
        </p:txBody>
      </p:sp>
      <p:pic>
        <p:nvPicPr>
          <p:cNvPr id="5" name="Picture 4">
            <a:extLst>
              <a:ext uri="{FF2B5EF4-FFF2-40B4-BE49-F238E27FC236}">
                <a16:creationId xmlns="" xmlns:a16="http://schemas.microsoft.com/office/drawing/2014/main" id="{39DCBF69-4847-828A-22EB-6C8AA6D66A30}"/>
              </a:ext>
            </a:extLst>
          </p:cNvPr>
          <p:cNvPicPr>
            <a:picLocks noChangeAspect="1"/>
          </p:cNvPicPr>
          <p:nvPr/>
        </p:nvPicPr>
        <p:blipFill>
          <a:blip r:embed="rId2"/>
          <a:stretch>
            <a:fillRect/>
          </a:stretch>
        </p:blipFill>
        <p:spPr>
          <a:xfrm>
            <a:off x="0" y="0"/>
            <a:ext cx="12192000" cy="6885775"/>
          </a:xfrm>
          <a:prstGeom prst="rect">
            <a:avLst/>
          </a:prstGeom>
        </p:spPr>
      </p:pic>
      <p:sp>
        <p:nvSpPr>
          <p:cNvPr id="6" name="Flowchart: Connector 5">
            <a:extLst>
              <a:ext uri="{FF2B5EF4-FFF2-40B4-BE49-F238E27FC236}">
                <a16:creationId xmlns="" xmlns:a16="http://schemas.microsoft.com/office/drawing/2014/main" id="{AFB036BF-3E8F-8BA2-C398-DD1F45FD44FB}"/>
              </a:ext>
            </a:extLst>
          </p:cNvPr>
          <p:cNvSpPr/>
          <p:nvPr/>
        </p:nvSpPr>
        <p:spPr>
          <a:xfrm>
            <a:off x="7297446" y="3151574"/>
            <a:ext cx="205041" cy="18653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669E0A6-3F15-0D1D-90D6-6F75254F5682}"/>
              </a:ext>
            </a:extLst>
          </p:cNvPr>
          <p:cNvSpPr txBox="1"/>
          <p:nvPr/>
        </p:nvSpPr>
        <p:spPr>
          <a:xfrm>
            <a:off x="203200" y="122218"/>
            <a:ext cx="11785600" cy="954107"/>
          </a:xfrm>
          <a:prstGeom prst="rect">
            <a:avLst/>
          </a:prstGeom>
          <a:solidFill>
            <a:schemeClr val="bg1"/>
          </a:solidFill>
        </p:spPr>
        <p:txBody>
          <a:bodyPr wrap="square" rtlCol="0">
            <a:spAutoFit/>
          </a:bodyPr>
          <a:lstStyle/>
          <a:p>
            <a:pPr algn="ctr"/>
            <a:r>
              <a:rPr lang="en-US" sz="2800" b="1" dirty="0"/>
              <a:t>The greatest navigation possibilities are on the Rancocas where boats plied as far upstream as Hainesport, a distance of 20 miles:  ref DVRPC 1931</a:t>
            </a:r>
          </a:p>
        </p:txBody>
      </p:sp>
      <p:pic>
        <p:nvPicPr>
          <p:cNvPr id="7" name="Content Placeholder 8" descr="A logo with a boat and text&#10;&#10;Description automatically generated">
            <a:extLst>
              <a:ext uri="{FF2B5EF4-FFF2-40B4-BE49-F238E27FC236}">
                <a16:creationId xmlns="" xmlns:a16="http://schemas.microsoft.com/office/drawing/2014/main" id="{EC0A9832-DE8B-C8A1-016E-2AAFA83B6843}"/>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647394" y="5382532"/>
            <a:ext cx="1049189" cy="921326"/>
          </a:xfrm>
          <a:prstGeom prst="flowChartConnector">
            <a:avLst/>
          </a:prstGeom>
          <a:solidFill>
            <a:srgbClr val="006600"/>
          </a:solidFill>
        </p:spPr>
      </p:pic>
    </p:spTree>
    <p:extLst>
      <p:ext uri="{BB962C8B-B14F-4D97-AF65-F5344CB8AC3E}">
        <p14:creationId xmlns="" xmlns:p14="http://schemas.microsoft.com/office/powerpoint/2010/main" val="4748603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BBE334FF-5549-13FC-5250-A8D3E4DEEF90}"/>
              </a:ext>
            </a:extLst>
          </p:cNvPr>
          <p:cNvSpPr>
            <a:spLocks noGrp="1"/>
          </p:cNvSpPr>
          <p:nvPr>
            <p:ph type="ftr" sz="quarter" idx="11"/>
          </p:nvPr>
        </p:nvSpPr>
        <p:spPr/>
        <p:txBody>
          <a:bodyPr/>
          <a:lstStyle/>
          <a:p>
            <a:r>
              <a:rPr lang="en-US" dirty="0"/>
              <a:t>Rancocas    Pathways                      </a:t>
            </a:r>
          </a:p>
        </p:txBody>
      </p:sp>
      <p:sp>
        <p:nvSpPr>
          <p:cNvPr id="5" name="Slide Number Placeholder 4">
            <a:extLst>
              <a:ext uri="{FF2B5EF4-FFF2-40B4-BE49-F238E27FC236}">
                <a16:creationId xmlns="" xmlns:a16="http://schemas.microsoft.com/office/drawing/2014/main" id="{AC5BB592-D06D-626B-D474-61D705692FD9}"/>
              </a:ext>
            </a:extLst>
          </p:cNvPr>
          <p:cNvSpPr>
            <a:spLocks noGrp="1"/>
          </p:cNvSpPr>
          <p:nvPr>
            <p:ph type="sldNum" sz="quarter" idx="12"/>
          </p:nvPr>
        </p:nvSpPr>
        <p:spPr/>
        <p:txBody>
          <a:bodyPr/>
          <a:lstStyle/>
          <a:p>
            <a:fld id="{9FE50656-3D72-472C-A1BA-41E5F5C3B905}" type="slidenum">
              <a:rPr lang="en-US" smtClean="0"/>
              <a:pPr/>
              <a:t>60</a:t>
            </a:fld>
            <a:endParaRPr lang="en-US" dirty="0"/>
          </a:p>
        </p:txBody>
      </p:sp>
      <p:pic>
        <p:nvPicPr>
          <p:cNvPr id="9" name="Picture 8" descr="A group of people in kayaks on a river&#10;&#10;Description automatically generated">
            <a:extLst>
              <a:ext uri="{FF2B5EF4-FFF2-40B4-BE49-F238E27FC236}">
                <a16:creationId xmlns="" xmlns:a16="http://schemas.microsoft.com/office/drawing/2014/main" id="{8CB78518-7547-57CA-D49D-D543F494F58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4572000" cy="6858000"/>
          </a:xfrm>
          <a:prstGeom prst="rect">
            <a:avLst/>
          </a:prstGeom>
        </p:spPr>
      </p:pic>
      <p:pic>
        <p:nvPicPr>
          <p:cNvPr id="13" name="Picture 12">
            <a:extLst>
              <a:ext uri="{FF2B5EF4-FFF2-40B4-BE49-F238E27FC236}">
                <a16:creationId xmlns="" xmlns:a16="http://schemas.microsoft.com/office/drawing/2014/main" id="{8B3FAB2D-4E48-46FF-E2BD-4ED7D2C888B5}"/>
              </a:ext>
            </a:extLst>
          </p:cNvPr>
          <p:cNvPicPr>
            <a:picLocks noChangeAspect="1"/>
          </p:cNvPicPr>
          <p:nvPr/>
        </p:nvPicPr>
        <p:blipFill>
          <a:blip r:embed="rId3"/>
          <a:stretch>
            <a:fillRect/>
          </a:stretch>
        </p:blipFill>
        <p:spPr>
          <a:xfrm>
            <a:off x="4572000" y="0"/>
            <a:ext cx="7620000" cy="6721478"/>
          </a:xfrm>
          <a:prstGeom prst="rect">
            <a:avLst/>
          </a:prstGeom>
        </p:spPr>
      </p:pic>
      <p:sp>
        <p:nvSpPr>
          <p:cNvPr id="7" name="TextBox 6">
            <a:extLst>
              <a:ext uri="{FF2B5EF4-FFF2-40B4-BE49-F238E27FC236}">
                <a16:creationId xmlns="" xmlns:a16="http://schemas.microsoft.com/office/drawing/2014/main" id="{6A282B77-1B94-77B8-0AA7-0AD32CD91F83}"/>
              </a:ext>
            </a:extLst>
          </p:cNvPr>
          <p:cNvSpPr txBox="1"/>
          <p:nvPr/>
        </p:nvSpPr>
        <p:spPr>
          <a:xfrm>
            <a:off x="0" y="5080000"/>
            <a:ext cx="4572000" cy="1107996"/>
          </a:xfrm>
          <a:prstGeom prst="rect">
            <a:avLst/>
          </a:prstGeom>
          <a:noFill/>
        </p:spPr>
        <p:txBody>
          <a:bodyPr wrap="square">
            <a:spAutoFit/>
          </a:bodyPr>
          <a:lstStyle/>
          <a:p>
            <a:pPr algn="ctr"/>
            <a:r>
              <a:rPr lang="en-US" sz="2400" b="1" dirty="0"/>
              <a:t>Creek Turn </a:t>
            </a:r>
            <a:r>
              <a:rPr lang="en-US" sz="2400" b="1" dirty="0" smtClean="0"/>
              <a:t>Pottery</a:t>
            </a:r>
          </a:p>
          <a:p>
            <a:pPr algn="ctr"/>
            <a:r>
              <a:rPr lang="en-US" sz="2400" b="1" dirty="0" smtClean="0"/>
              <a:t> </a:t>
            </a:r>
            <a:r>
              <a:rPr lang="en-US" sz="2400" b="1" dirty="0"/>
              <a:t>Water Trail Way Point</a:t>
            </a:r>
          </a:p>
          <a:p>
            <a:pPr algn="ctr"/>
            <a:endParaRPr lang="en-US" sz="1800" dirty="0"/>
          </a:p>
        </p:txBody>
      </p:sp>
      <p:pic>
        <p:nvPicPr>
          <p:cNvPr id="2" name="Content Placeholder 8" descr="A logo with a boat and text&#10;&#10;Description automatically generated">
            <a:extLst>
              <a:ext uri="{FF2B5EF4-FFF2-40B4-BE49-F238E27FC236}">
                <a16:creationId xmlns="" xmlns:a16="http://schemas.microsoft.com/office/drawing/2014/main" id="{0A554375-C388-FD8F-5A03-F405915F1A9D}"/>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5">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1853468" y="5813370"/>
            <a:ext cx="1214056" cy="1044630"/>
          </a:xfrm>
          <a:prstGeom prst="flowChartConnector">
            <a:avLst/>
          </a:prstGeom>
          <a:solidFill>
            <a:srgbClr val="006600"/>
          </a:solidFill>
        </p:spPr>
      </p:pic>
    </p:spTree>
    <p:extLst>
      <p:ext uri="{BB962C8B-B14F-4D97-AF65-F5344CB8AC3E}">
        <p14:creationId xmlns="" xmlns:p14="http://schemas.microsoft.com/office/powerpoint/2010/main" val="37073580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trees by a lake&#10;&#10;Description automatically generated">
            <a:extLst>
              <a:ext uri="{FF2B5EF4-FFF2-40B4-BE49-F238E27FC236}">
                <a16:creationId xmlns="" xmlns:a16="http://schemas.microsoft.com/office/drawing/2014/main" id="{B7A51078-320F-B62A-6DC6-1F151B698CBE}"/>
              </a:ext>
            </a:extLst>
          </p:cNvPr>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t="5161" b="19839"/>
          <a:stretch/>
        </p:blipFill>
        <p:spPr>
          <a:xfrm>
            <a:off x="0" y="1358958"/>
            <a:ext cx="6096000" cy="3767086"/>
          </a:xfrm>
          <a:prstGeom prst="rect">
            <a:avLst/>
          </a:prstGeom>
        </p:spPr>
      </p:pic>
      <p:sp>
        <p:nvSpPr>
          <p:cNvPr id="5" name="Slide Number Placeholder 4">
            <a:extLst>
              <a:ext uri="{FF2B5EF4-FFF2-40B4-BE49-F238E27FC236}">
                <a16:creationId xmlns="" xmlns:a16="http://schemas.microsoft.com/office/drawing/2014/main" id="{E50680EB-51C8-332B-42B0-D61066BE46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FE50656-3D72-472C-A1BA-41E5F5C3B905}" type="slidenum">
              <a:rPr lang="en-US">
                <a:solidFill>
                  <a:srgbClr val="FFFFFF"/>
                </a:solidFill>
              </a:rPr>
              <a:pPr>
                <a:spcAft>
                  <a:spcPts val="600"/>
                </a:spcAft>
              </a:pPr>
              <a:t>61</a:t>
            </a:fld>
            <a:endParaRPr lang="en-US" dirty="0">
              <a:solidFill>
                <a:srgbClr val="FFFFFF"/>
              </a:solidFill>
            </a:endParaRPr>
          </a:p>
        </p:txBody>
      </p:sp>
      <p:sp>
        <p:nvSpPr>
          <p:cNvPr id="8" name="TextBox 7">
            <a:extLst>
              <a:ext uri="{FF2B5EF4-FFF2-40B4-BE49-F238E27FC236}">
                <a16:creationId xmlns="" xmlns:a16="http://schemas.microsoft.com/office/drawing/2014/main" id="{B0AF8716-6D25-F70D-F1D1-52CA190BBE0C}"/>
              </a:ext>
            </a:extLst>
          </p:cNvPr>
          <p:cNvSpPr txBox="1"/>
          <p:nvPr/>
        </p:nvSpPr>
        <p:spPr>
          <a:xfrm>
            <a:off x="0" y="512141"/>
            <a:ext cx="12192000" cy="461665"/>
          </a:xfrm>
          <a:prstGeom prst="rect">
            <a:avLst/>
          </a:prstGeom>
          <a:noFill/>
        </p:spPr>
        <p:txBody>
          <a:bodyPr wrap="square" rtlCol="0">
            <a:spAutoFit/>
          </a:bodyPr>
          <a:lstStyle/>
          <a:p>
            <a:pPr algn="ctr"/>
            <a:r>
              <a:rPr lang="en-US" sz="2400" b="1" dirty="0">
                <a:solidFill>
                  <a:schemeClr val="bg1"/>
                </a:solidFill>
              </a:rPr>
              <a:t>Creek Turn </a:t>
            </a:r>
            <a:r>
              <a:rPr lang="en-US" sz="2400" b="1" dirty="0" smtClean="0">
                <a:solidFill>
                  <a:schemeClr val="bg1"/>
                </a:solidFill>
              </a:rPr>
              <a:t>Park       South Branch   </a:t>
            </a:r>
            <a:endParaRPr lang="en-US" sz="2400" b="1" dirty="0">
              <a:solidFill>
                <a:schemeClr val="bg1"/>
              </a:solidFill>
            </a:endParaRPr>
          </a:p>
        </p:txBody>
      </p:sp>
      <p:pic>
        <p:nvPicPr>
          <p:cNvPr id="6" name="Picture 5" descr="A lake with trees and blue sky&#10;&#10;Description automatically generated">
            <a:extLst>
              <a:ext uri="{FF2B5EF4-FFF2-40B4-BE49-F238E27FC236}">
                <a16:creationId xmlns="" xmlns:a16="http://schemas.microsoft.com/office/drawing/2014/main" id="{3757CDFA-FD95-C25E-9449-8C63DDAD685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91471" y="1358957"/>
            <a:ext cx="5900510" cy="3736974"/>
          </a:xfrm>
          <a:prstGeom prst="rect">
            <a:avLst/>
          </a:prstGeom>
        </p:spPr>
      </p:pic>
      <p:pic>
        <p:nvPicPr>
          <p:cNvPr id="2" name="Content Placeholder 8" descr="A logo with a boat and text&#10;&#10;Description automatically generated">
            <a:extLst>
              <a:ext uri="{FF2B5EF4-FFF2-40B4-BE49-F238E27FC236}">
                <a16:creationId xmlns="" xmlns:a16="http://schemas.microsoft.com/office/drawing/2014/main" id="{99BF8926-A272-31FF-8F9F-7F6A50DEDB86}"/>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839973" y="5520731"/>
            <a:ext cx="843674" cy="725936"/>
          </a:xfrm>
          <a:prstGeom prst="flowChartConnector">
            <a:avLst/>
          </a:prstGeom>
          <a:solidFill>
            <a:srgbClr val="006600"/>
          </a:solidFill>
        </p:spPr>
      </p:pic>
    </p:spTree>
    <p:extLst>
      <p:ext uri="{BB962C8B-B14F-4D97-AF65-F5344CB8AC3E}">
        <p14:creationId xmlns="" xmlns:p14="http://schemas.microsoft.com/office/powerpoint/2010/main" val="6502823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newspaper&#10;&#10;Description automatically generated">
            <a:extLst>
              <a:ext uri="{FF2B5EF4-FFF2-40B4-BE49-F238E27FC236}">
                <a16:creationId xmlns="" xmlns:a16="http://schemas.microsoft.com/office/drawing/2014/main" id="{AD3C3EED-A40C-47E5-A80C-8812497DD7D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64258"/>
            <a:ext cx="6000802" cy="2882142"/>
          </a:xfrm>
          <a:prstGeom prst="rect">
            <a:avLst/>
          </a:prstGeom>
        </p:spPr>
      </p:pic>
      <p:pic>
        <p:nvPicPr>
          <p:cNvPr id="5" name="Picture 4" descr="A ship in a body of water&#10;&#10;Description automatically generated">
            <a:extLst>
              <a:ext uri="{FF2B5EF4-FFF2-40B4-BE49-F238E27FC236}">
                <a16:creationId xmlns="" xmlns:a16="http://schemas.microsoft.com/office/drawing/2014/main" id="{EFA11AAA-E61C-41F2-9217-9CF1AF87E7EE}"/>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076453"/>
            <a:ext cx="6000803" cy="3543134"/>
          </a:xfrm>
          <a:prstGeom prst="rect">
            <a:avLst/>
          </a:prstGeom>
        </p:spPr>
      </p:pic>
      <p:pic>
        <p:nvPicPr>
          <p:cNvPr id="6" name="Picture 5" descr="A black and white photo of a building&#10;&#10;Description automatically generated">
            <a:extLst>
              <a:ext uri="{FF2B5EF4-FFF2-40B4-BE49-F238E27FC236}">
                <a16:creationId xmlns="" xmlns:a16="http://schemas.microsoft.com/office/drawing/2014/main" id="{C0886DE3-A056-43E4-A01C-BDF476ED5A03}"/>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191199" y="0"/>
            <a:ext cx="5954241" cy="6426200"/>
          </a:xfrm>
          <a:prstGeom prst="rect">
            <a:avLst/>
          </a:prstGeom>
        </p:spPr>
      </p:pic>
      <p:sp>
        <p:nvSpPr>
          <p:cNvPr id="7" name="Title 1">
            <a:extLst>
              <a:ext uri="{FF2B5EF4-FFF2-40B4-BE49-F238E27FC236}">
                <a16:creationId xmlns="" xmlns:a16="http://schemas.microsoft.com/office/drawing/2014/main" id="{FA91E9ED-FA79-4D8A-8DAE-3DA036AE4D61}"/>
              </a:ext>
            </a:extLst>
          </p:cNvPr>
          <p:cNvSpPr txBox="1">
            <a:spLocks/>
          </p:cNvSpPr>
          <p:nvPr/>
        </p:nvSpPr>
        <p:spPr>
          <a:xfrm>
            <a:off x="0" y="6383768"/>
            <a:ext cx="12202075" cy="474232"/>
          </a:xfrm>
          <a:prstGeom prst="rect">
            <a:avLst/>
          </a:prstGeom>
          <a:solidFill>
            <a:schemeClr val="bg1"/>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Exploring Historic Pathways, Discovering New Understandings                  </a:t>
            </a:r>
          </a:p>
        </p:txBody>
      </p:sp>
      <p:sp>
        <p:nvSpPr>
          <p:cNvPr id="8" name="Title 1">
            <a:extLst>
              <a:ext uri="{FF2B5EF4-FFF2-40B4-BE49-F238E27FC236}">
                <a16:creationId xmlns="" xmlns:a16="http://schemas.microsoft.com/office/drawing/2014/main" id="{D7B43411-A9DF-41C3-8061-FECF0946A461}"/>
              </a:ext>
            </a:extLst>
          </p:cNvPr>
          <p:cNvSpPr txBox="1">
            <a:spLocks/>
          </p:cNvSpPr>
          <p:nvPr/>
        </p:nvSpPr>
        <p:spPr>
          <a:xfrm>
            <a:off x="6096000" y="4072909"/>
            <a:ext cx="5915029"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chemeClr val="bg1"/>
              </a:solidFill>
            </a:endParaRPr>
          </a:p>
        </p:txBody>
      </p:sp>
      <p:pic>
        <p:nvPicPr>
          <p:cNvPr id="2" name="Content Placeholder 8" descr="A logo with a boat and text&#10;&#10;Description automatically generated">
            <a:extLst>
              <a:ext uri="{FF2B5EF4-FFF2-40B4-BE49-F238E27FC236}">
                <a16:creationId xmlns="" xmlns:a16="http://schemas.microsoft.com/office/drawing/2014/main" id="{08E012DC-025E-C486-E377-F42A93976707}"/>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7">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698757" y="5460770"/>
            <a:ext cx="843674" cy="725936"/>
          </a:xfrm>
          <a:prstGeom prst="flowChartConnector">
            <a:avLst/>
          </a:prstGeom>
          <a:solidFill>
            <a:srgbClr val="006600"/>
          </a:solidFill>
        </p:spPr>
      </p:pic>
    </p:spTree>
    <p:extLst>
      <p:ext uri="{BB962C8B-B14F-4D97-AF65-F5344CB8AC3E}">
        <p14:creationId xmlns="" xmlns:p14="http://schemas.microsoft.com/office/powerpoint/2010/main" val="5934802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map&#10;&#10;Description automatically generated">
            <a:extLst>
              <a:ext uri="{FF2B5EF4-FFF2-40B4-BE49-F238E27FC236}">
                <a16:creationId xmlns="" xmlns:a16="http://schemas.microsoft.com/office/drawing/2014/main" id="{BCE3FBE1-01F1-44AE-AFC3-0F905CA0E935}"/>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1535" r="16455" b="1"/>
          <a:stretch/>
        </p:blipFill>
        <p:spPr>
          <a:xfrm>
            <a:off x="187383" y="300954"/>
            <a:ext cx="4259490" cy="6240958"/>
          </a:xfrm>
          <a:prstGeom prst="rect">
            <a:avLst/>
          </a:prstGeom>
        </p:spPr>
      </p:pic>
      <p:pic>
        <p:nvPicPr>
          <p:cNvPr id="11" name="Picture 10" descr="A dog swimming in a body of water&#10;&#10;Description automatically generated">
            <a:extLst>
              <a:ext uri="{FF2B5EF4-FFF2-40B4-BE49-F238E27FC236}">
                <a16:creationId xmlns="" xmlns:a16="http://schemas.microsoft.com/office/drawing/2014/main" id="{C900084D-6293-4443-9220-3A804D42E55D}"/>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7556" r="2" b="26845"/>
          <a:stretch/>
        </p:blipFill>
        <p:spPr>
          <a:xfrm>
            <a:off x="7985660" y="3528281"/>
            <a:ext cx="3890560" cy="3122954"/>
          </a:xfrm>
          <a:prstGeom prst="rect">
            <a:avLst/>
          </a:prstGeom>
        </p:spPr>
      </p:pic>
      <p:sp>
        <p:nvSpPr>
          <p:cNvPr id="16" name="Title 1">
            <a:extLst>
              <a:ext uri="{FF2B5EF4-FFF2-40B4-BE49-F238E27FC236}">
                <a16:creationId xmlns="" xmlns:a16="http://schemas.microsoft.com/office/drawing/2014/main" id="{6D398841-893C-409B-A51F-3CB4076DEBBC}"/>
              </a:ext>
            </a:extLst>
          </p:cNvPr>
          <p:cNvSpPr txBox="1">
            <a:spLocks/>
          </p:cNvSpPr>
          <p:nvPr/>
        </p:nvSpPr>
        <p:spPr>
          <a:xfrm>
            <a:off x="4504584" y="2742027"/>
            <a:ext cx="7301191" cy="727225"/>
          </a:xfrm>
          <a:prstGeom prst="rect">
            <a:avLst/>
          </a:prstGeom>
          <a:solidFill>
            <a:srgbClr val="006600"/>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FFFF00"/>
                </a:solidFill>
              </a:rPr>
              <a:t>Atsion - Lumberton - Rancocas Creek </a:t>
            </a:r>
            <a:br>
              <a:rPr lang="en-US" sz="2400" b="1" dirty="0">
                <a:solidFill>
                  <a:srgbClr val="FFFF00"/>
                </a:solidFill>
              </a:rPr>
            </a:br>
            <a:r>
              <a:rPr lang="en-US" sz="2400" b="1" dirty="0">
                <a:solidFill>
                  <a:srgbClr val="FFFF00"/>
                </a:solidFill>
              </a:rPr>
              <a:t> NJ Pinelands National Reserve Naval Stores</a:t>
            </a:r>
          </a:p>
          <a:p>
            <a:r>
              <a:rPr lang="en-US" sz="2400" b="1" dirty="0">
                <a:solidFill>
                  <a:srgbClr val="FFFF00"/>
                </a:solidFill>
              </a:rPr>
              <a:t>Sailed to Delaware River Ports &amp; Markets</a:t>
            </a:r>
          </a:p>
        </p:txBody>
      </p:sp>
      <p:sp>
        <p:nvSpPr>
          <p:cNvPr id="2" name="Oval 1">
            <a:extLst>
              <a:ext uri="{FF2B5EF4-FFF2-40B4-BE49-F238E27FC236}">
                <a16:creationId xmlns="" xmlns:a16="http://schemas.microsoft.com/office/drawing/2014/main" id="{D0377421-CB63-4B5E-A705-864D5663ADED}"/>
              </a:ext>
            </a:extLst>
          </p:cNvPr>
          <p:cNvSpPr/>
          <p:nvPr/>
        </p:nvSpPr>
        <p:spPr>
          <a:xfrm>
            <a:off x="2686756" y="4967869"/>
            <a:ext cx="270933" cy="1937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 xmlns:a16="http://schemas.microsoft.com/office/drawing/2014/main" id="{6234A3C5-113A-4E7D-9A48-A4B1F27B4259}"/>
              </a:ext>
            </a:extLst>
          </p:cNvPr>
          <p:cNvSpPr/>
          <p:nvPr/>
        </p:nvSpPr>
        <p:spPr>
          <a:xfrm>
            <a:off x="2415823" y="2629828"/>
            <a:ext cx="270933" cy="1937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 xmlns:a16="http://schemas.microsoft.com/office/drawing/2014/main" id="{0E8EE413-2A3E-43F9-995A-6B52F7213B94}"/>
              </a:ext>
            </a:extLst>
          </p:cNvPr>
          <p:cNvSpPr/>
          <p:nvPr/>
        </p:nvSpPr>
        <p:spPr>
          <a:xfrm>
            <a:off x="2417901" y="2822222"/>
            <a:ext cx="371275" cy="2122311"/>
          </a:xfrm>
          <a:custGeom>
            <a:avLst/>
            <a:gdLst>
              <a:gd name="connsiteX0" fmla="*/ 370455 w 371275"/>
              <a:gd name="connsiteY0" fmla="*/ 2269067 h 2269067"/>
              <a:gd name="connsiteX1" fmla="*/ 336588 w 371275"/>
              <a:gd name="connsiteY1" fmla="*/ 2009422 h 2269067"/>
              <a:gd name="connsiteX2" fmla="*/ 144677 w 371275"/>
              <a:gd name="connsiteY2" fmla="*/ 1546578 h 2269067"/>
              <a:gd name="connsiteX3" fmla="*/ 9210 w 371275"/>
              <a:gd name="connsiteY3" fmla="*/ 1117600 h 2269067"/>
              <a:gd name="connsiteX4" fmla="*/ 20499 w 371275"/>
              <a:gd name="connsiteY4" fmla="*/ 835378 h 2269067"/>
              <a:gd name="connsiteX5" fmla="*/ 88232 w 371275"/>
              <a:gd name="connsiteY5" fmla="*/ 654756 h 2269067"/>
              <a:gd name="connsiteX6" fmla="*/ 88232 w 371275"/>
              <a:gd name="connsiteY6" fmla="*/ 0 h 22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75" h="2269067">
                <a:moveTo>
                  <a:pt x="370455" y="2269067"/>
                </a:moveTo>
                <a:cubicBezTo>
                  <a:pt x="372336" y="2199452"/>
                  <a:pt x="374218" y="2129837"/>
                  <a:pt x="336588" y="2009422"/>
                </a:cubicBezTo>
                <a:cubicBezTo>
                  <a:pt x="298958" y="1889007"/>
                  <a:pt x="199240" y="1695215"/>
                  <a:pt x="144677" y="1546578"/>
                </a:cubicBezTo>
                <a:cubicBezTo>
                  <a:pt x="90114" y="1397941"/>
                  <a:pt x="29906" y="1236133"/>
                  <a:pt x="9210" y="1117600"/>
                </a:cubicBezTo>
                <a:cubicBezTo>
                  <a:pt x="-11486" y="999067"/>
                  <a:pt x="7329" y="912519"/>
                  <a:pt x="20499" y="835378"/>
                </a:cubicBezTo>
                <a:cubicBezTo>
                  <a:pt x="33669" y="758237"/>
                  <a:pt x="76943" y="793986"/>
                  <a:pt x="88232" y="654756"/>
                </a:cubicBezTo>
                <a:cubicBezTo>
                  <a:pt x="99521" y="515526"/>
                  <a:pt x="93876" y="257763"/>
                  <a:pt x="88232" y="0"/>
                </a:cubicBez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 xmlns:a16="http://schemas.microsoft.com/office/drawing/2014/main" id="{3F990E89-549B-4606-A75D-A168627217F6}"/>
              </a:ext>
            </a:extLst>
          </p:cNvPr>
          <p:cNvSpPr/>
          <p:nvPr/>
        </p:nvSpPr>
        <p:spPr>
          <a:xfrm>
            <a:off x="869244" y="1749778"/>
            <a:ext cx="1682045" cy="1185333"/>
          </a:xfrm>
          <a:custGeom>
            <a:avLst/>
            <a:gdLst>
              <a:gd name="connsiteX0" fmla="*/ 1636889 w 1636889"/>
              <a:gd name="connsiteY0" fmla="*/ 846666 h 1185333"/>
              <a:gd name="connsiteX1" fmla="*/ 1569156 w 1636889"/>
              <a:gd name="connsiteY1" fmla="*/ 812800 h 1185333"/>
              <a:gd name="connsiteX2" fmla="*/ 1444978 w 1636889"/>
              <a:gd name="connsiteY2" fmla="*/ 609600 h 1185333"/>
              <a:gd name="connsiteX3" fmla="*/ 1433689 w 1636889"/>
              <a:gd name="connsiteY3" fmla="*/ 609600 h 1185333"/>
              <a:gd name="connsiteX4" fmla="*/ 1343378 w 1636889"/>
              <a:gd name="connsiteY4" fmla="*/ 541866 h 1185333"/>
              <a:gd name="connsiteX5" fmla="*/ 1230489 w 1636889"/>
              <a:gd name="connsiteY5" fmla="*/ 327378 h 1185333"/>
              <a:gd name="connsiteX6" fmla="*/ 1185334 w 1636889"/>
              <a:gd name="connsiteY6" fmla="*/ 282222 h 1185333"/>
              <a:gd name="connsiteX7" fmla="*/ 1128889 w 1636889"/>
              <a:gd name="connsiteY7" fmla="*/ 248355 h 1185333"/>
              <a:gd name="connsiteX8" fmla="*/ 1027289 w 1636889"/>
              <a:gd name="connsiteY8" fmla="*/ 101600 h 1185333"/>
              <a:gd name="connsiteX9" fmla="*/ 891823 w 1636889"/>
              <a:gd name="connsiteY9" fmla="*/ 33866 h 1185333"/>
              <a:gd name="connsiteX10" fmla="*/ 812800 w 1636889"/>
              <a:gd name="connsiteY10" fmla="*/ 0 h 1185333"/>
              <a:gd name="connsiteX11" fmla="*/ 733778 w 1636889"/>
              <a:gd name="connsiteY11" fmla="*/ 56444 h 1185333"/>
              <a:gd name="connsiteX12" fmla="*/ 666045 w 1636889"/>
              <a:gd name="connsiteY12" fmla="*/ 282222 h 1185333"/>
              <a:gd name="connsiteX13" fmla="*/ 519289 w 1636889"/>
              <a:gd name="connsiteY13" fmla="*/ 406400 h 1185333"/>
              <a:gd name="connsiteX14" fmla="*/ 417689 w 1636889"/>
              <a:gd name="connsiteY14" fmla="*/ 564444 h 1185333"/>
              <a:gd name="connsiteX15" fmla="*/ 372534 w 1636889"/>
              <a:gd name="connsiteY15" fmla="*/ 722489 h 1185333"/>
              <a:gd name="connsiteX16" fmla="*/ 338667 w 1636889"/>
              <a:gd name="connsiteY16" fmla="*/ 801511 h 1185333"/>
              <a:gd name="connsiteX17" fmla="*/ 124178 w 1636889"/>
              <a:gd name="connsiteY17" fmla="*/ 936978 h 1185333"/>
              <a:gd name="connsiteX18" fmla="*/ 0 w 1636889"/>
              <a:gd name="connsiteY18" fmla="*/ 1185333 h 118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6889" h="1185333">
                <a:moveTo>
                  <a:pt x="1636889" y="846666"/>
                </a:moveTo>
                <a:cubicBezTo>
                  <a:pt x="1619015" y="849488"/>
                  <a:pt x="1601141" y="852311"/>
                  <a:pt x="1569156" y="812800"/>
                </a:cubicBezTo>
                <a:cubicBezTo>
                  <a:pt x="1537171" y="773289"/>
                  <a:pt x="1444978" y="609600"/>
                  <a:pt x="1444978" y="609600"/>
                </a:cubicBezTo>
                <a:cubicBezTo>
                  <a:pt x="1422400" y="575733"/>
                  <a:pt x="1433689" y="609600"/>
                  <a:pt x="1433689" y="609600"/>
                </a:cubicBezTo>
                <a:cubicBezTo>
                  <a:pt x="1416756" y="598311"/>
                  <a:pt x="1377245" y="588903"/>
                  <a:pt x="1343378" y="541866"/>
                </a:cubicBezTo>
                <a:cubicBezTo>
                  <a:pt x="1309511" y="494829"/>
                  <a:pt x="1230489" y="327378"/>
                  <a:pt x="1230489" y="327378"/>
                </a:cubicBezTo>
                <a:cubicBezTo>
                  <a:pt x="1204148" y="284104"/>
                  <a:pt x="1185334" y="282222"/>
                  <a:pt x="1185334" y="282222"/>
                </a:cubicBezTo>
                <a:cubicBezTo>
                  <a:pt x="1168401" y="269051"/>
                  <a:pt x="1155230" y="278459"/>
                  <a:pt x="1128889" y="248355"/>
                </a:cubicBezTo>
                <a:cubicBezTo>
                  <a:pt x="1102548" y="218251"/>
                  <a:pt x="1066800" y="137348"/>
                  <a:pt x="1027289" y="101600"/>
                </a:cubicBezTo>
                <a:cubicBezTo>
                  <a:pt x="987778" y="65852"/>
                  <a:pt x="891823" y="33866"/>
                  <a:pt x="891823" y="33866"/>
                </a:cubicBezTo>
                <a:cubicBezTo>
                  <a:pt x="856075" y="16933"/>
                  <a:pt x="812800" y="0"/>
                  <a:pt x="812800" y="0"/>
                </a:cubicBezTo>
                <a:cubicBezTo>
                  <a:pt x="786459" y="3763"/>
                  <a:pt x="758237" y="9407"/>
                  <a:pt x="733778" y="56444"/>
                </a:cubicBezTo>
                <a:cubicBezTo>
                  <a:pt x="709319" y="103481"/>
                  <a:pt x="701793" y="223896"/>
                  <a:pt x="666045" y="282222"/>
                </a:cubicBezTo>
                <a:cubicBezTo>
                  <a:pt x="630297" y="340548"/>
                  <a:pt x="560682" y="359363"/>
                  <a:pt x="519289" y="406400"/>
                </a:cubicBezTo>
                <a:cubicBezTo>
                  <a:pt x="477896" y="453437"/>
                  <a:pt x="442148" y="511763"/>
                  <a:pt x="417689" y="564444"/>
                </a:cubicBezTo>
                <a:cubicBezTo>
                  <a:pt x="393230" y="617125"/>
                  <a:pt x="372534" y="722489"/>
                  <a:pt x="372534" y="722489"/>
                </a:cubicBezTo>
                <a:cubicBezTo>
                  <a:pt x="359364" y="762000"/>
                  <a:pt x="380060" y="765763"/>
                  <a:pt x="338667" y="801511"/>
                </a:cubicBezTo>
                <a:cubicBezTo>
                  <a:pt x="297274" y="837259"/>
                  <a:pt x="180622" y="873008"/>
                  <a:pt x="124178" y="936978"/>
                </a:cubicBezTo>
                <a:cubicBezTo>
                  <a:pt x="67734" y="1000948"/>
                  <a:pt x="33867" y="1093140"/>
                  <a:pt x="0" y="1185333"/>
                </a:cubicBezTo>
              </a:path>
            </a:pathLst>
          </a:custGeom>
          <a:noFill/>
          <a:ln w="793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 xmlns:a16="http://schemas.microsoft.com/office/drawing/2014/main" id="{04AE4050-AD92-47AE-8D96-8CDD2D47D4C4}"/>
              </a:ext>
            </a:extLst>
          </p:cNvPr>
          <p:cNvSpPr/>
          <p:nvPr/>
        </p:nvSpPr>
        <p:spPr>
          <a:xfrm>
            <a:off x="1693333" y="316089"/>
            <a:ext cx="1264356" cy="1433689"/>
          </a:xfrm>
          <a:custGeom>
            <a:avLst/>
            <a:gdLst>
              <a:gd name="connsiteX0" fmla="*/ 1230489 w 1264840"/>
              <a:gd name="connsiteY0" fmla="*/ 0 h 1433689"/>
              <a:gd name="connsiteX1" fmla="*/ 1264356 w 1264840"/>
              <a:gd name="connsiteY1" fmla="*/ 270933 h 1433689"/>
              <a:gd name="connsiteX2" fmla="*/ 1207911 w 1264840"/>
              <a:gd name="connsiteY2" fmla="*/ 462844 h 1433689"/>
              <a:gd name="connsiteX3" fmla="*/ 1083734 w 1264840"/>
              <a:gd name="connsiteY3" fmla="*/ 587022 h 1433689"/>
              <a:gd name="connsiteX4" fmla="*/ 801511 w 1264840"/>
              <a:gd name="connsiteY4" fmla="*/ 496711 h 1433689"/>
              <a:gd name="connsiteX5" fmla="*/ 722489 w 1264840"/>
              <a:gd name="connsiteY5" fmla="*/ 643467 h 1433689"/>
              <a:gd name="connsiteX6" fmla="*/ 654756 w 1264840"/>
              <a:gd name="connsiteY6" fmla="*/ 857955 h 1433689"/>
              <a:gd name="connsiteX7" fmla="*/ 643467 w 1264840"/>
              <a:gd name="connsiteY7" fmla="*/ 948267 h 1433689"/>
              <a:gd name="connsiteX8" fmla="*/ 564445 w 1264840"/>
              <a:gd name="connsiteY8" fmla="*/ 1061155 h 1433689"/>
              <a:gd name="connsiteX9" fmla="*/ 316089 w 1264840"/>
              <a:gd name="connsiteY9" fmla="*/ 1095022 h 1433689"/>
              <a:gd name="connsiteX10" fmla="*/ 225778 w 1264840"/>
              <a:gd name="connsiteY10" fmla="*/ 1230489 h 1433689"/>
              <a:gd name="connsiteX11" fmla="*/ 0 w 1264840"/>
              <a:gd name="connsiteY11" fmla="*/ 1433689 h 143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4840" h="1433689">
                <a:moveTo>
                  <a:pt x="1230489" y="0"/>
                </a:moveTo>
                <a:cubicBezTo>
                  <a:pt x="1249304" y="96896"/>
                  <a:pt x="1268119" y="193792"/>
                  <a:pt x="1264356" y="270933"/>
                </a:cubicBezTo>
                <a:cubicBezTo>
                  <a:pt x="1260593" y="348074"/>
                  <a:pt x="1238015" y="410163"/>
                  <a:pt x="1207911" y="462844"/>
                </a:cubicBezTo>
                <a:cubicBezTo>
                  <a:pt x="1177807" y="515525"/>
                  <a:pt x="1151467" y="581378"/>
                  <a:pt x="1083734" y="587022"/>
                </a:cubicBezTo>
                <a:cubicBezTo>
                  <a:pt x="1016001" y="592666"/>
                  <a:pt x="861718" y="487304"/>
                  <a:pt x="801511" y="496711"/>
                </a:cubicBezTo>
                <a:cubicBezTo>
                  <a:pt x="741304" y="506118"/>
                  <a:pt x="746948" y="583260"/>
                  <a:pt x="722489" y="643467"/>
                </a:cubicBezTo>
                <a:cubicBezTo>
                  <a:pt x="698030" y="703674"/>
                  <a:pt x="654756" y="857955"/>
                  <a:pt x="654756" y="857955"/>
                </a:cubicBezTo>
                <a:cubicBezTo>
                  <a:pt x="641586" y="908755"/>
                  <a:pt x="643467" y="948267"/>
                  <a:pt x="643467" y="948267"/>
                </a:cubicBezTo>
                <a:cubicBezTo>
                  <a:pt x="628415" y="982134"/>
                  <a:pt x="619008" y="1036696"/>
                  <a:pt x="564445" y="1061155"/>
                </a:cubicBezTo>
                <a:cubicBezTo>
                  <a:pt x="509882" y="1085614"/>
                  <a:pt x="372533" y="1066800"/>
                  <a:pt x="316089" y="1095022"/>
                </a:cubicBezTo>
                <a:cubicBezTo>
                  <a:pt x="259645" y="1123244"/>
                  <a:pt x="278459" y="1174045"/>
                  <a:pt x="225778" y="1230489"/>
                </a:cubicBezTo>
                <a:cubicBezTo>
                  <a:pt x="173097" y="1286933"/>
                  <a:pt x="86548" y="1360311"/>
                  <a:pt x="0" y="1433689"/>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 xmlns:a16="http://schemas.microsoft.com/office/drawing/2014/main" id="{101B46A4-9488-45DB-B47A-4F3139E4B66B}"/>
              </a:ext>
            </a:extLst>
          </p:cNvPr>
          <p:cNvSpPr txBox="1">
            <a:spLocks/>
          </p:cNvSpPr>
          <p:nvPr/>
        </p:nvSpPr>
        <p:spPr>
          <a:xfrm>
            <a:off x="315780" y="6587124"/>
            <a:ext cx="11425013" cy="228348"/>
          </a:xfrm>
          <a:prstGeom prst="rect">
            <a:avLst/>
          </a:prstGeom>
          <a:solidFill>
            <a:schemeClr val="tx1"/>
          </a:solidFill>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dirty="0"/>
              <a:t>Exploring Historic Pathways, Discovering New Understandings</a:t>
            </a:r>
          </a:p>
        </p:txBody>
      </p:sp>
      <p:pic>
        <p:nvPicPr>
          <p:cNvPr id="20" name="Picture 19" descr="A close up of a sign&#10;&#10;Description generated with high confidence">
            <a:extLst>
              <a:ext uri="{FF2B5EF4-FFF2-40B4-BE49-F238E27FC236}">
                <a16:creationId xmlns="" xmlns:a16="http://schemas.microsoft.com/office/drawing/2014/main" id="{C95F0470-64E6-4A31-B8FB-9D54F23FFD4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33769" y="1578470"/>
            <a:ext cx="564282" cy="540518"/>
          </a:xfrm>
          <a:prstGeom prst="rect">
            <a:avLst/>
          </a:prstGeom>
        </p:spPr>
      </p:pic>
      <p:sp>
        <p:nvSpPr>
          <p:cNvPr id="13" name="TextBox 12">
            <a:extLst>
              <a:ext uri="{FF2B5EF4-FFF2-40B4-BE49-F238E27FC236}">
                <a16:creationId xmlns="" xmlns:a16="http://schemas.microsoft.com/office/drawing/2014/main" id="{C168DE6E-947D-48CA-972C-D94CCF458C6B}"/>
              </a:ext>
            </a:extLst>
          </p:cNvPr>
          <p:cNvSpPr txBox="1"/>
          <p:nvPr/>
        </p:nvSpPr>
        <p:spPr>
          <a:xfrm>
            <a:off x="4400970" y="4232945"/>
            <a:ext cx="3605869" cy="830997"/>
          </a:xfrm>
          <a:prstGeom prst="rect">
            <a:avLst/>
          </a:prstGeom>
          <a:noFill/>
        </p:spPr>
        <p:txBody>
          <a:bodyPr wrap="square" rtlCol="0">
            <a:spAutoFit/>
          </a:bodyPr>
          <a:lstStyle/>
          <a:p>
            <a:pPr algn="ctr"/>
            <a:r>
              <a:rPr lang="en-US" sz="2400" b="1" dirty="0">
                <a:solidFill>
                  <a:schemeClr val="bg1"/>
                </a:solidFill>
              </a:rPr>
              <a:t>1766 </a:t>
            </a:r>
          </a:p>
          <a:p>
            <a:pPr algn="ctr"/>
            <a:r>
              <a:rPr lang="en-US" sz="2400" b="1" dirty="0">
                <a:solidFill>
                  <a:schemeClr val="bg1"/>
                </a:solidFill>
              </a:rPr>
              <a:t>NJ Pioneer Navigation Act</a:t>
            </a:r>
          </a:p>
        </p:txBody>
      </p:sp>
      <p:sp>
        <p:nvSpPr>
          <p:cNvPr id="22" name="TextBox 21">
            <a:extLst>
              <a:ext uri="{FF2B5EF4-FFF2-40B4-BE49-F238E27FC236}">
                <a16:creationId xmlns="" xmlns:a16="http://schemas.microsoft.com/office/drawing/2014/main" id="{D3A489CC-F223-43AA-9E7F-037D6F59E639}"/>
              </a:ext>
            </a:extLst>
          </p:cNvPr>
          <p:cNvSpPr txBox="1"/>
          <p:nvPr/>
        </p:nvSpPr>
        <p:spPr>
          <a:xfrm>
            <a:off x="11052767" y="1172774"/>
            <a:ext cx="1010549" cy="830997"/>
          </a:xfrm>
          <a:prstGeom prst="rect">
            <a:avLst/>
          </a:prstGeom>
          <a:noFill/>
        </p:spPr>
        <p:txBody>
          <a:bodyPr wrap="square" rtlCol="0">
            <a:spAutoFit/>
          </a:bodyPr>
          <a:lstStyle/>
          <a:p>
            <a:pPr algn="ctr"/>
            <a:r>
              <a:rPr lang="en-US" sz="1200" dirty="0">
                <a:solidFill>
                  <a:srgbClr val="FFFF00"/>
                </a:solidFill>
              </a:rPr>
              <a:t>Courtesy Lumberton Historical Society</a:t>
            </a:r>
          </a:p>
        </p:txBody>
      </p:sp>
      <p:pic>
        <p:nvPicPr>
          <p:cNvPr id="7" name="Picture 6" descr="A picture containing indoor, food, box, wall&#10;&#10;Description automatically generated">
            <a:extLst>
              <a:ext uri="{FF2B5EF4-FFF2-40B4-BE49-F238E27FC236}">
                <a16:creationId xmlns="" xmlns:a16="http://schemas.microsoft.com/office/drawing/2014/main" id="{9CFF5F33-5634-4B11-B298-7561A679E2C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28208" y="225670"/>
            <a:ext cx="6290544" cy="2499985"/>
          </a:xfrm>
          <a:prstGeom prst="rect">
            <a:avLst/>
          </a:prstGeom>
        </p:spPr>
      </p:pic>
      <p:sp>
        <p:nvSpPr>
          <p:cNvPr id="5" name="Arrow: Up 4">
            <a:extLst>
              <a:ext uri="{FF2B5EF4-FFF2-40B4-BE49-F238E27FC236}">
                <a16:creationId xmlns="" xmlns:a16="http://schemas.microsoft.com/office/drawing/2014/main" id="{369065FF-B214-B643-99D7-B0051A525B21}"/>
              </a:ext>
            </a:extLst>
          </p:cNvPr>
          <p:cNvSpPr/>
          <p:nvPr/>
        </p:nvSpPr>
        <p:spPr>
          <a:xfrm rot="21215930">
            <a:off x="2750388" y="2952880"/>
            <a:ext cx="414600" cy="171389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Land </a:t>
            </a:r>
          </a:p>
        </p:txBody>
      </p:sp>
      <p:sp>
        <p:nvSpPr>
          <p:cNvPr id="14" name="TextBox 13">
            <a:extLst>
              <a:ext uri="{FF2B5EF4-FFF2-40B4-BE49-F238E27FC236}">
                <a16:creationId xmlns="" xmlns:a16="http://schemas.microsoft.com/office/drawing/2014/main" id="{73A67BD0-94CA-7C38-04B6-F2D0545C852C}"/>
              </a:ext>
            </a:extLst>
          </p:cNvPr>
          <p:cNvSpPr txBox="1"/>
          <p:nvPr/>
        </p:nvSpPr>
        <p:spPr>
          <a:xfrm>
            <a:off x="3100234" y="2363044"/>
            <a:ext cx="1434215" cy="600164"/>
          </a:xfrm>
          <a:prstGeom prst="rect">
            <a:avLst/>
          </a:prstGeom>
          <a:solidFill>
            <a:srgbClr val="FFFF00"/>
          </a:solidFill>
        </p:spPr>
        <p:txBody>
          <a:bodyPr wrap="square" rtlCol="0">
            <a:spAutoFit/>
          </a:bodyPr>
          <a:lstStyle/>
          <a:p>
            <a:pPr algn="ctr"/>
            <a:r>
              <a:rPr lang="en-US" sz="1100" b="1" dirty="0"/>
              <a:t>Lumberton</a:t>
            </a:r>
          </a:p>
          <a:p>
            <a:pPr algn="ctr"/>
            <a:r>
              <a:rPr lang="en-US" sz="1100" b="1" dirty="0"/>
              <a:t>Atsion Wharfs</a:t>
            </a:r>
          </a:p>
          <a:p>
            <a:pPr algn="ctr"/>
            <a:r>
              <a:rPr lang="en-US" sz="1100" b="1" dirty="0"/>
              <a:t> # 4 and # 5</a:t>
            </a:r>
          </a:p>
        </p:txBody>
      </p:sp>
      <p:sp>
        <p:nvSpPr>
          <p:cNvPr id="15" name="Arrow: Left 14">
            <a:extLst>
              <a:ext uri="{FF2B5EF4-FFF2-40B4-BE49-F238E27FC236}">
                <a16:creationId xmlns="" xmlns:a16="http://schemas.microsoft.com/office/drawing/2014/main" id="{4A5D0EEB-C023-967E-A307-B276ABF57039}"/>
              </a:ext>
            </a:extLst>
          </p:cNvPr>
          <p:cNvSpPr/>
          <p:nvPr/>
        </p:nvSpPr>
        <p:spPr>
          <a:xfrm rot="3082295">
            <a:off x="2009727" y="1848710"/>
            <a:ext cx="940503" cy="3721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Tidal</a:t>
            </a:r>
          </a:p>
        </p:txBody>
      </p:sp>
      <p:sp>
        <p:nvSpPr>
          <p:cNvPr id="19" name="Oval 18">
            <a:extLst>
              <a:ext uri="{FF2B5EF4-FFF2-40B4-BE49-F238E27FC236}">
                <a16:creationId xmlns="" xmlns:a16="http://schemas.microsoft.com/office/drawing/2014/main" id="{121D1D5A-7BA0-5B1B-0006-42E15A8160A4}"/>
              </a:ext>
            </a:extLst>
          </p:cNvPr>
          <p:cNvSpPr/>
          <p:nvPr/>
        </p:nvSpPr>
        <p:spPr>
          <a:xfrm>
            <a:off x="622909" y="2599596"/>
            <a:ext cx="270933" cy="1937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 xmlns:a16="http://schemas.microsoft.com/office/drawing/2014/main" id="{CDC2E239-CDD4-3D2E-8FAD-A5283DEB16D0}"/>
              </a:ext>
            </a:extLst>
          </p:cNvPr>
          <p:cNvSpPr txBox="1"/>
          <p:nvPr/>
        </p:nvSpPr>
        <p:spPr>
          <a:xfrm>
            <a:off x="129672" y="1634558"/>
            <a:ext cx="977754" cy="707886"/>
          </a:xfrm>
          <a:prstGeom prst="rect">
            <a:avLst/>
          </a:prstGeom>
          <a:solidFill>
            <a:srgbClr val="FFFF00"/>
          </a:solidFill>
        </p:spPr>
        <p:txBody>
          <a:bodyPr wrap="square" rtlCol="0">
            <a:spAutoFit/>
          </a:bodyPr>
          <a:lstStyle/>
          <a:p>
            <a:pPr algn="ctr"/>
            <a:r>
              <a:rPr lang="en-US" sz="1000" b="1" dirty="0"/>
              <a:t>Port of Philadelphia</a:t>
            </a:r>
          </a:p>
          <a:p>
            <a:pPr algn="ctr"/>
            <a:r>
              <a:rPr lang="en-US" sz="1000" b="1" dirty="0"/>
              <a:t>Delaware River</a:t>
            </a:r>
          </a:p>
        </p:txBody>
      </p:sp>
      <p:sp>
        <p:nvSpPr>
          <p:cNvPr id="25" name="TextBox 24">
            <a:extLst>
              <a:ext uri="{FF2B5EF4-FFF2-40B4-BE49-F238E27FC236}">
                <a16:creationId xmlns="" xmlns:a16="http://schemas.microsoft.com/office/drawing/2014/main" id="{80B56B94-58FD-70F1-1E7B-7176B4866777}"/>
              </a:ext>
            </a:extLst>
          </p:cNvPr>
          <p:cNvSpPr txBox="1"/>
          <p:nvPr/>
        </p:nvSpPr>
        <p:spPr>
          <a:xfrm>
            <a:off x="1481208" y="5319220"/>
            <a:ext cx="1790125" cy="369332"/>
          </a:xfrm>
          <a:prstGeom prst="rect">
            <a:avLst/>
          </a:prstGeom>
          <a:solidFill>
            <a:srgbClr val="FFFF00"/>
          </a:solidFill>
        </p:spPr>
        <p:txBody>
          <a:bodyPr wrap="square" rtlCol="0">
            <a:spAutoFit/>
          </a:bodyPr>
          <a:lstStyle/>
          <a:p>
            <a:pPr algn="ctr"/>
            <a:r>
              <a:rPr lang="en-US" b="1" dirty="0"/>
              <a:t>Atsion Furnace</a:t>
            </a:r>
          </a:p>
        </p:txBody>
      </p:sp>
      <p:pic>
        <p:nvPicPr>
          <p:cNvPr id="8" name="Content Placeholder 8" descr="A logo with a boat and text&#10;&#10;Description automatically generated">
            <a:extLst>
              <a:ext uri="{FF2B5EF4-FFF2-40B4-BE49-F238E27FC236}">
                <a16:creationId xmlns="" xmlns:a16="http://schemas.microsoft.com/office/drawing/2014/main" id="{E51FF066-398F-AAD7-3714-023E41BE7448}"/>
              </a:ext>
            </a:extLst>
          </p:cNvPr>
          <p:cNvPicPr>
            <a:picLocks noChangeAspect="1"/>
          </p:cNvPicPr>
          <p:nvPr/>
        </p:nvPicPr>
        <p:blipFill rotWithShape="1">
          <a:blip r:embed="rId6" cstate="print">
            <a:alphaModFix/>
            <a:extLst>
              <a:ext uri="{BEBA8EAE-BF5A-486C-A8C5-ECC9F3942E4B}">
                <a14:imgProps xmlns="" xmlns:a14="http://schemas.microsoft.com/office/drawing/2010/main">
                  <a14:imgLayer r:embed="rId7">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842000" y="5403685"/>
            <a:ext cx="1016000" cy="874213"/>
          </a:xfrm>
          <a:prstGeom prst="flowChartConnector">
            <a:avLst/>
          </a:prstGeom>
          <a:solidFill>
            <a:srgbClr val="006600"/>
          </a:solidFill>
        </p:spPr>
      </p:pic>
    </p:spTree>
    <p:extLst>
      <p:ext uri="{BB962C8B-B14F-4D97-AF65-F5344CB8AC3E}">
        <p14:creationId xmlns="" xmlns:p14="http://schemas.microsoft.com/office/powerpoint/2010/main" val="42910247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F6EDAB-FC34-03DA-1F6B-A9EC542A5E57}"/>
              </a:ext>
            </a:extLst>
          </p:cNvPr>
          <p:cNvSpPr>
            <a:spLocks noGrp="1"/>
          </p:cNvSpPr>
          <p:nvPr>
            <p:ph type="title"/>
          </p:nvPr>
        </p:nvSpPr>
        <p:spPr>
          <a:xfrm>
            <a:off x="295062" y="252451"/>
            <a:ext cx="5800938" cy="1325563"/>
          </a:xfrm>
        </p:spPr>
        <p:txBody>
          <a:bodyPr>
            <a:normAutofit fontScale="90000"/>
          </a:bodyPr>
          <a:lstStyle/>
          <a:p>
            <a:pPr algn="ctr"/>
            <a:r>
              <a:rPr lang="en-US" sz="2800" b="1" dirty="0">
                <a:solidFill>
                  <a:srgbClr val="FFFF00"/>
                </a:solidFill>
              </a:rPr>
              <a:t>1897</a:t>
            </a:r>
            <a:br>
              <a:rPr lang="en-US" sz="2800" b="1" dirty="0">
                <a:solidFill>
                  <a:srgbClr val="FFFF00"/>
                </a:solidFill>
              </a:rPr>
            </a:br>
            <a:r>
              <a:rPr lang="en-US" sz="2800" b="1" dirty="0">
                <a:solidFill>
                  <a:srgbClr val="FFFF00"/>
                </a:solidFill>
              </a:rPr>
              <a:t/>
            </a:r>
            <a:br>
              <a:rPr lang="en-US" sz="2800" b="1" dirty="0">
                <a:solidFill>
                  <a:srgbClr val="FFFF00"/>
                </a:solidFill>
              </a:rPr>
            </a:br>
            <a:r>
              <a:rPr lang="en-US" sz="2800" b="1" dirty="0">
                <a:solidFill>
                  <a:srgbClr val="FFFF00"/>
                </a:solidFill>
              </a:rPr>
              <a:t>Rancocas Creek Tidewater Fishery</a:t>
            </a:r>
            <a:br>
              <a:rPr lang="en-US" sz="2800" b="1" dirty="0">
                <a:solidFill>
                  <a:srgbClr val="FFFF00"/>
                </a:solidFill>
              </a:rPr>
            </a:br>
            <a:r>
              <a:rPr lang="en-US" sz="2800" b="1" dirty="0">
                <a:solidFill>
                  <a:srgbClr val="FFFF00"/>
                </a:solidFill>
              </a:rPr>
              <a:t>(Rancocas overfished then stocked w shad)</a:t>
            </a:r>
          </a:p>
        </p:txBody>
      </p:sp>
      <p:sp>
        <p:nvSpPr>
          <p:cNvPr id="5" name="Slide Number Placeholder 4">
            <a:extLst>
              <a:ext uri="{FF2B5EF4-FFF2-40B4-BE49-F238E27FC236}">
                <a16:creationId xmlns="" xmlns:a16="http://schemas.microsoft.com/office/drawing/2014/main" id="{E56D4410-57C0-7AC4-9603-46647928B0EC}"/>
              </a:ext>
            </a:extLst>
          </p:cNvPr>
          <p:cNvSpPr>
            <a:spLocks noGrp="1"/>
          </p:cNvSpPr>
          <p:nvPr>
            <p:ph type="sldNum" sz="quarter" idx="12"/>
          </p:nvPr>
        </p:nvSpPr>
        <p:spPr/>
        <p:txBody>
          <a:bodyPr/>
          <a:lstStyle/>
          <a:p>
            <a:fld id="{9FE50656-3D72-472C-A1BA-41E5F5C3B905}" type="slidenum">
              <a:rPr lang="en-US" smtClean="0"/>
              <a:pPr/>
              <a:t>64</a:t>
            </a:fld>
            <a:endParaRPr lang="en-US" dirty="0"/>
          </a:p>
        </p:txBody>
      </p:sp>
      <p:pic>
        <p:nvPicPr>
          <p:cNvPr id="1026" name="Picture 2" descr="USFC Fish Hawk - Wikiwand">
            <a:extLst>
              <a:ext uri="{FF2B5EF4-FFF2-40B4-BE49-F238E27FC236}">
                <a16:creationId xmlns="" xmlns:a16="http://schemas.microsoft.com/office/drawing/2014/main" id="{9413804D-8539-255B-51EE-C3709E58045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22430" y="3057990"/>
            <a:ext cx="5323639" cy="277514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7B576E1B-13D8-A394-02C0-EC9C51400DCA}"/>
              </a:ext>
            </a:extLst>
          </p:cNvPr>
          <p:cNvSpPr txBox="1"/>
          <p:nvPr/>
        </p:nvSpPr>
        <p:spPr>
          <a:xfrm>
            <a:off x="296049" y="1708926"/>
            <a:ext cx="5498463" cy="4062651"/>
          </a:xfrm>
          <a:prstGeom prst="rect">
            <a:avLst/>
          </a:prstGeom>
          <a:noFill/>
        </p:spPr>
        <p:txBody>
          <a:bodyPr wrap="square">
            <a:spAutoFit/>
          </a:bodyPr>
          <a:lstStyle/>
          <a:p>
            <a:pPr algn="just">
              <a:lnSpc>
                <a:spcPct val="150000"/>
              </a:lnSpc>
            </a:pPr>
            <a:r>
              <a:rPr lang="en-US" sz="1200" b="0" i="1" dirty="0">
                <a:solidFill>
                  <a:srgbClr val="FFFF00"/>
                </a:solidFill>
                <a:effectLst/>
                <a:latin typeface="Arial" panose="020B0604020202020204" pitchFamily="34" charset="0"/>
              </a:rPr>
              <a:t>Fish Hawk</a:t>
            </a:r>
            <a:r>
              <a:rPr lang="en-US" sz="1200" b="0" i="0" dirty="0">
                <a:solidFill>
                  <a:srgbClr val="FFFF00"/>
                </a:solidFill>
                <a:effectLst/>
                <a:latin typeface="Arial" panose="020B0604020202020204" pitchFamily="34" charset="0"/>
              </a:rPr>
              <a:t>'s main deck was filled with hatching equipment to allow her to serve as a floating hatchery for American Shad, stripped bass, mackerel, and herring. A pump supplying 10,000 US gallons (38,000 L) of water per hour and two 500-US-gallon (1,900 L) distribution tanks fed the equipment. Fertilized fish eggs were placed in 36 hatching cones, each capable of hatching 200,000 American shad eggs, and feed valves regulated the current through the cones to keep the eggs gently in motion so they would not mat or settle to the bottom. </a:t>
            </a:r>
            <a:r>
              <a:rPr lang="en-US" sz="1200" b="0" i="1" dirty="0">
                <a:solidFill>
                  <a:srgbClr val="FFFF00"/>
                </a:solidFill>
                <a:effectLst/>
                <a:latin typeface="Arial" panose="020B0604020202020204" pitchFamily="34" charset="0"/>
              </a:rPr>
              <a:t>Fish Hawk</a:t>
            </a:r>
            <a:r>
              <a:rPr lang="en-US" sz="1200" b="0" i="0" dirty="0">
                <a:solidFill>
                  <a:srgbClr val="FFFF00"/>
                </a:solidFill>
                <a:effectLst/>
                <a:latin typeface="Arial" panose="020B0604020202020204" pitchFamily="34" charset="0"/>
              </a:rPr>
              <a:t> also had 18 hatching cylinders – each capable of holding 250,000 eggs – with wire gauze bottoms; the cylinders were suspended from beams hanging over the sides of the ship and Partially submerged, with nine on each side</a:t>
            </a:r>
            <a:r>
              <a:rPr lang="en-US" sz="1200" dirty="0">
                <a:solidFill>
                  <a:srgbClr val="FFFF00"/>
                </a:solidFill>
                <a:latin typeface="Arial" panose="020B0604020202020204" pitchFamily="34" charset="0"/>
              </a:rPr>
              <a:t>.  Cam</a:t>
            </a:r>
            <a:r>
              <a:rPr lang="en-US" sz="1200" b="0" i="0" dirty="0">
                <a:solidFill>
                  <a:srgbClr val="FFFF00"/>
                </a:solidFill>
                <a:effectLst/>
                <a:latin typeface="Arial" panose="020B0604020202020204" pitchFamily="34" charset="0"/>
              </a:rPr>
              <a:t> machinery caused the cylinders to rise gently and drop more rapidly for about eight inches (20 cm), which made the eggs circulate freely without settling on the bottom.  </a:t>
            </a:r>
          </a:p>
          <a:p>
            <a:pPr algn="just"/>
            <a:endParaRPr lang="en-US" sz="1200" dirty="0">
              <a:solidFill>
                <a:srgbClr val="FFFF00"/>
              </a:solidFill>
              <a:latin typeface="Arial" panose="020B0604020202020204" pitchFamily="34" charset="0"/>
            </a:endParaRPr>
          </a:p>
          <a:p>
            <a:pPr algn="ctr"/>
            <a:r>
              <a:rPr lang="en-US" sz="1200" b="0" i="0" dirty="0">
                <a:solidFill>
                  <a:srgbClr val="FFFF00"/>
                </a:solidFill>
                <a:effectLst/>
                <a:latin typeface="Arial" panose="020B0604020202020204" pitchFamily="34" charset="0"/>
              </a:rPr>
              <a:t>Reference: NOAA Historical Center</a:t>
            </a:r>
            <a:endParaRPr lang="en-US" sz="1200" dirty="0">
              <a:solidFill>
                <a:srgbClr val="FFFF00"/>
              </a:solidFill>
            </a:endParaRPr>
          </a:p>
        </p:txBody>
      </p:sp>
      <p:pic>
        <p:nvPicPr>
          <p:cNvPr id="1028" name="Picture 4" descr="undefined">
            <a:extLst>
              <a:ext uri="{FF2B5EF4-FFF2-40B4-BE49-F238E27FC236}">
                <a16:creationId xmlns="" xmlns:a16="http://schemas.microsoft.com/office/drawing/2014/main" id="{F26674B6-E3B9-6878-E3DB-1A76F789644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41571" y="136523"/>
            <a:ext cx="5323115" cy="2882983"/>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A6FAED63-09E0-1BB2-D2AB-C90AAB469708}"/>
              </a:ext>
            </a:extLst>
          </p:cNvPr>
          <p:cNvSpPr txBox="1"/>
          <p:nvPr/>
        </p:nvSpPr>
        <p:spPr>
          <a:xfrm>
            <a:off x="6183621" y="2480896"/>
            <a:ext cx="5331371" cy="246221"/>
          </a:xfrm>
          <a:prstGeom prst="rect">
            <a:avLst/>
          </a:prstGeom>
          <a:noFill/>
        </p:spPr>
        <p:txBody>
          <a:bodyPr wrap="square" rtlCol="0">
            <a:spAutoFit/>
          </a:bodyPr>
          <a:lstStyle/>
          <a:p>
            <a:pPr algn="ctr"/>
            <a:r>
              <a:rPr lang="en-US" sz="1000" b="1" dirty="0">
                <a:solidFill>
                  <a:schemeClr val="bg1"/>
                </a:solidFill>
              </a:rPr>
              <a:t>Pilot  on Board</a:t>
            </a:r>
          </a:p>
        </p:txBody>
      </p:sp>
      <p:pic>
        <p:nvPicPr>
          <p:cNvPr id="3" name="Content Placeholder 8" descr="A logo with a boat and text&#10;&#10;Description automatically generated">
            <a:extLst>
              <a:ext uri="{FF2B5EF4-FFF2-40B4-BE49-F238E27FC236}">
                <a16:creationId xmlns="" xmlns:a16="http://schemas.microsoft.com/office/drawing/2014/main" id="{BEBCABC1-D4D3-FF3B-897F-6E14BA62DD28}"/>
              </a:ext>
            </a:extLst>
          </p:cNvPr>
          <p:cNvPicPr>
            <a:picLocks noChangeAspect="1"/>
          </p:cNvPicPr>
          <p:nvPr/>
        </p:nvPicPr>
        <p:blipFill rotWithShape="1">
          <a:blip r:embed="rId4" cstate="print">
            <a:alphaModFix/>
            <a:extLst>
              <a:ext uri="{BEBA8EAE-BF5A-486C-A8C5-ECC9F3942E4B}">
                <a14:imgProps xmlns="" xmlns:a14="http://schemas.microsoft.com/office/drawing/2010/main">
                  <a14:imgLayer r:embed="rId6">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569800" y="6022057"/>
            <a:ext cx="684043" cy="588582"/>
          </a:xfrm>
          <a:prstGeom prst="flowChartConnector">
            <a:avLst/>
          </a:prstGeom>
          <a:solidFill>
            <a:srgbClr val="006600"/>
          </a:solidFill>
        </p:spPr>
      </p:pic>
      <p:sp>
        <p:nvSpPr>
          <p:cNvPr id="12" name="TextBox 11">
            <a:extLst>
              <a:ext uri="{FF2B5EF4-FFF2-40B4-BE49-F238E27FC236}">
                <a16:creationId xmlns="" xmlns:a16="http://schemas.microsoft.com/office/drawing/2014/main" id="{046C7B81-3ED4-80C2-3742-626A366F8DD7}"/>
              </a:ext>
            </a:extLst>
          </p:cNvPr>
          <p:cNvSpPr txBox="1"/>
          <p:nvPr/>
        </p:nvSpPr>
        <p:spPr>
          <a:xfrm>
            <a:off x="5995215" y="2915761"/>
            <a:ext cx="5402128" cy="646331"/>
          </a:xfrm>
          <a:prstGeom prst="rect">
            <a:avLst/>
          </a:prstGeom>
          <a:solidFill>
            <a:schemeClr val="tx1"/>
          </a:solidFill>
        </p:spPr>
        <p:txBody>
          <a:bodyPr wrap="square" rtlCol="0">
            <a:spAutoFit/>
          </a:bodyPr>
          <a:lstStyle/>
          <a:p>
            <a:pPr algn="ctr"/>
            <a:r>
              <a:rPr lang="en-US" b="1" dirty="0">
                <a:solidFill>
                  <a:schemeClr val="bg1"/>
                </a:solidFill>
              </a:rPr>
              <a:t>US Fish Hatchery Vessel “Fish Hawk” stocked Rancocas Creek w 800,000 Shad </a:t>
            </a:r>
            <a:r>
              <a:rPr lang="en-US" b="1" dirty="0" smtClean="0">
                <a:solidFill>
                  <a:schemeClr val="bg1"/>
                </a:solidFill>
              </a:rPr>
              <a:t>Fry 1897</a:t>
            </a:r>
            <a:endParaRPr lang="en-US" b="1" dirty="0">
              <a:solidFill>
                <a:schemeClr val="bg1"/>
              </a:solidFill>
            </a:endParaRPr>
          </a:p>
        </p:txBody>
      </p:sp>
    </p:spTree>
    <p:extLst>
      <p:ext uri="{BB962C8B-B14F-4D97-AF65-F5344CB8AC3E}">
        <p14:creationId xmlns="" xmlns:p14="http://schemas.microsoft.com/office/powerpoint/2010/main" val="12653394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6" y="1298122"/>
            <a:ext cx="4904232" cy="1325563"/>
          </a:xfrm>
        </p:spPr>
        <p:txBody>
          <a:bodyPr>
            <a:normAutofit fontScale="90000"/>
          </a:bodyPr>
          <a:lstStyle/>
          <a:p>
            <a:pPr lvl="1" algn="ctr" rtl="0">
              <a:lnSpc>
                <a:spcPct val="150000"/>
              </a:lnSpc>
              <a:spcBef>
                <a:spcPct val="0"/>
              </a:spcBef>
            </a:pPr>
            <a:r>
              <a:rPr lang="en-US" sz="1600" b="1" dirty="0"/>
              <a:t/>
            </a:r>
            <a:br>
              <a:rPr lang="en-US" sz="1600" b="1" dirty="0"/>
            </a:br>
            <a:r>
              <a:rPr lang="en-US" sz="2700" b="1" dirty="0">
                <a:solidFill>
                  <a:srgbClr val="FFFF00"/>
                </a:solidFill>
              </a:rPr>
              <a:t>Maritime </a:t>
            </a:r>
            <a:r>
              <a:rPr lang="en-US" sz="2700" b="1" dirty="0" smtClean="0">
                <a:solidFill>
                  <a:srgbClr val="FFFF00"/>
                </a:solidFill>
              </a:rPr>
              <a:t>Crossroads</a:t>
            </a:r>
            <a:r>
              <a:rPr lang="en-US" sz="2700" b="1" dirty="0">
                <a:solidFill>
                  <a:srgbClr val="FFFF00"/>
                </a:solidFill>
              </a:rPr>
              <a:t/>
            </a:r>
            <a:br>
              <a:rPr lang="en-US" sz="2700" b="1" dirty="0">
                <a:solidFill>
                  <a:srgbClr val="FFFF00"/>
                </a:solidFill>
              </a:rPr>
            </a:br>
            <a:r>
              <a:rPr lang="en-US" sz="2700" b="1" dirty="0">
                <a:solidFill>
                  <a:srgbClr val="FFFF00"/>
                </a:solidFill>
              </a:rPr>
              <a:t>Delaware River Water Trail</a:t>
            </a:r>
            <a:r>
              <a:rPr lang="en-US" sz="2000" b="1" dirty="0"/>
              <a:t/>
            </a:r>
            <a:br>
              <a:rPr lang="en-US" sz="2000" b="1" dirty="0"/>
            </a:br>
            <a:r>
              <a:rPr lang="en-US" sz="2000" dirty="0"/>
              <a:t/>
            </a:r>
            <a:br>
              <a:rPr lang="en-US" sz="2000" dirty="0"/>
            </a:br>
            <a:r>
              <a:rPr lang="en-US" sz="2000" b="1" dirty="0"/>
              <a:t/>
            </a:r>
            <a:br>
              <a:rPr lang="en-US" sz="2000" b="1" dirty="0"/>
            </a:br>
            <a:r>
              <a:rPr lang="en-US" sz="2000" b="1" dirty="0"/>
              <a:t/>
            </a:r>
            <a:br>
              <a:rPr lang="en-US" sz="2000" b="1" dirty="0"/>
            </a:br>
            <a:r>
              <a:rPr lang="en-US" sz="2000" b="1" dirty="0"/>
              <a:t/>
            </a:r>
            <a:br>
              <a:rPr lang="en-US" sz="2000" b="1" dirty="0"/>
            </a:br>
            <a:endParaRPr lang="en-US" sz="2000" b="1" dirty="0"/>
          </a:p>
        </p:txBody>
      </p:sp>
      <p:sp>
        <p:nvSpPr>
          <p:cNvPr id="4" name="Date Placeholder 3"/>
          <p:cNvSpPr>
            <a:spLocks noGrp="1"/>
          </p:cNvSpPr>
          <p:nvPr>
            <p:ph type="dt" sz="half" idx="10"/>
          </p:nvPr>
        </p:nvSpPr>
        <p:spPr/>
        <p:txBody>
          <a:bodyPr/>
          <a:lstStyle/>
          <a:p>
            <a:fld id="{77E28CF7-E631-4DA4-8ECE-5C55EE71650E}" type="datetime1">
              <a:rPr lang="en-US" smtClean="0"/>
              <a:pPr/>
              <a:t>6/10/2024</a:t>
            </a:fld>
            <a:endParaRPr lang="en-US" dirty="0"/>
          </a:p>
        </p:txBody>
      </p:sp>
      <p:sp>
        <p:nvSpPr>
          <p:cNvPr id="6" name="Slide Number Placeholder 5"/>
          <p:cNvSpPr>
            <a:spLocks noGrp="1"/>
          </p:cNvSpPr>
          <p:nvPr>
            <p:ph type="sldNum" sz="quarter" idx="12"/>
          </p:nvPr>
        </p:nvSpPr>
        <p:spPr/>
        <p:txBody>
          <a:bodyPr/>
          <a:lstStyle/>
          <a:p>
            <a:fld id="{2D809F47-FBD9-4358-A6E2-7113EEC30335}" type="slidenum">
              <a:rPr lang="en-US" smtClean="0"/>
              <a:pPr/>
              <a:t>65</a:t>
            </a:fld>
            <a:endParaRPr lang="en-US"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9600" y="2293106"/>
            <a:ext cx="4812792" cy="4187070"/>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94821" y="234462"/>
            <a:ext cx="5411750" cy="4090266"/>
          </a:xfrm>
          <a:prstGeom prst="rect">
            <a:avLst/>
          </a:prstGeom>
        </p:spPr>
      </p:pic>
      <p:sp>
        <p:nvSpPr>
          <p:cNvPr id="8" name="Freeform 7"/>
          <p:cNvSpPr/>
          <p:nvPr/>
        </p:nvSpPr>
        <p:spPr>
          <a:xfrm>
            <a:off x="7349923" y="4177585"/>
            <a:ext cx="4048223" cy="694186"/>
          </a:xfrm>
          <a:custGeom>
            <a:avLst/>
            <a:gdLst>
              <a:gd name="connsiteX0" fmla="*/ 0 w 4271058"/>
              <a:gd name="connsiteY0" fmla="*/ 0 h 801054"/>
              <a:gd name="connsiteX1" fmla="*/ 324091 w 4271058"/>
              <a:gd name="connsiteY1" fmla="*/ 231494 h 801054"/>
              <a:gd name="connsiteX2" fmla="*/ 763929 w 4271058"/>
              <a:gd name="connsiteY2" fmla="*/ 254643 h 801054"/>
              <a:gd name="connsiteX3" fmla="*/ 960698 w 4271058"/>
              <a:gd name="connsiteY3" fmla="*/ 428263 h 801054"/>
              <a:gd name="connsiteX4" fmla="*/ 1377387 w 4271058"/>
              <a:gd name="connsiteY4" fmla="*/ 520861 h 801054"/>
              <a:gd name="connsiteX5" fmla="*/ 1678329 w 4271058"/>
              <a:gd name="connsiteY5" fmla="*/ 532436 h 801054"/>
              <a:gd name="connsiteX6" fmla="*/ 2048719 w 4271058"/>
              <a:gd name="connsiteY6" fmla="*/ 706056 h 801054"/>
              <a:gd name="connsiteX7" fmla="*/ 2407534 w 4271058"/>
              <a:gd name="connsiteY7" fmla="*/ 787079 h 801054"/>
              <a:gd name="connsiteX8" fmla="*/ 2882096 w 4271058"/>
              <a:gd name="connsiteY8" fmla="*/ 787079 h 801054"/>
              <a:gd name="connsiteX9" fmla="*/ 3113590 w 4271058"/>
              <a:gd name="connsiteY9" fmla="*/ 648182 h 801054"/>
              <a:gd name="connsiteX10" fmla="*/ 3333509 w 4271058"/>
              <a:gd name="connsiteY10" fmla="*/ 532436 h 801054"/>
              <a:gd name="connsiteX11" fmla="*/ 3703898 w 4271058"/>
              <a:gd name="connsiteY11" fmla="*/ 416689 h 801054"/>
              <a:gd name="connsiteX12" fmla="*/ 3958541 w 4271058"/>
              <a:gd name="connsiteY12" fmla="*/ 520861 h 801054"/>
              <a:gd name="connsiteX13" fmla="*/ 4178460 w 4271058"/>
              <a:gd name="connsiteY13" fmla="*/ 474562 h 801054"/>
              <a:gd name="connsiteX14" fmla="*/ 4271058 w 4271058"/>
              <a:gd name="connsiteY14" fmla="*/ 532436 h 801054"/>
              <a:gd name="connsiteX15" fmla="*/ 4271058 w 4271058"/>
              <a:gd name="connsiteY15" fmla="*/ 532436 h 80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1058" h="801054">
                <a:moveTo>
                  <a:pt x="0" y="0"/>
                </a:moveTo>
                <a:cubicBezTo>
                  <a:pt x="98384" y="94526"/>
                  <a:pt x="196769" y="189053"/>
                  <a:pt x="324091" y="231494"/>
                </a:cubicBezTo>
                <a:cubicBezTo>
                  <a:pt x="451413" y="273935"/>
                  <a:pt x="657828" y="221848"/>
                  <a:pt x="763929" y="254643"/>
                </a:cubicBezTo>
                <a:cubicBezTo>
                  <a:pt x="870030" y="287438"/>
                  <a:pt x="858455" y="383893"/>
                  <a:pt x="960698" y="428263"/>
                </a:cubicBezTo>
                <a:cubicBezTo>
                  <a:pt x="1062941" y="472633"/>
                  <a:pt x="1257782" y="503499"/>
                  <a:pt x="1377387" y="520861"/>
                </a:cubicBezTo>
                <a:cubicBezTo>
                  <a:pt x="1496992" y="538223"/>
                  <a:pt x="1566440" y="501570"/>
                  <a:pt x="1678329" y="532436"/>
                </a:cubicBezTo>
                <a:cubicBezTo>
                  <a:pt x="1790218" y="563302"/>
                  <a:pt x="1927185" y="663616"/>
                  <a:pt x="2048719" y="706056"/>
                </a:cubicBezTo>
                <a:cubicBezTo>
                  <a:pt x="2170253" y="748497"/>
                  <a:pt x="2268638" y="773575"/>
                  <a:pt x="2407534" y="787079"/>
                </a:cubicBezTo>
                <a:cubicBezTo>
                  <a:pt x="2546430" y="800583"/>
                  <a:pt x="2764420" y="810228"/>
                  <a:pt x="2882096" y="787079"/>
                </a:cubicBezTo>
                <a:cubicBezTo>
                  <a:pt x="2999772" y="763930"/>
                  <a:pt x="3038355" y="690622"/>
                  <a:pt x="3113590" y="648182"/>
                </a:cubicBezTo>
                <a:cubicBezTo>
                  <a:pt x="3188825" y="605742"/>
                  <a:pt x="3235124" y="571018"/>
                  <a:pt x="3333509" y="532436"/>
                </a:cubicBezTo>
                <a:cubicBezTo>
                  <a:pt x="3431894" y="493854"/>
                  <a:pt x="3599726" y="418618"/>
                  <a:pt x="3703898" y="416689"/>
                </a:cubicBezTo>
                <a:cubicBezTo>
                  <a:pt x="3808070" y="414760"/>
                  <a:pt x="3879447" y="511216"/>
                  <a:pt x="3958541" y="520861"/>
                </a:cubicBezTo>
                <a:cubicBezTo>
                  <a:pt x="4037635" y="530507"/>
                  <a:pt x="4178460" y="474562"/>
                  <a:pt x="4178460" y="474562"/>
                </a:cubicBezTo>
                <a:cubicBezTo>
                  <a:pt x="4230546" y="476491"/>
                  <a:pt x="4271058" y="532436"/>
                  <a:pt x="4271058" y="532436"/>
                </a:cubicBezTo>
                <a:lnTo>
                  <a:pt x="4271058" y="53243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9653287" y="4860206"/>
            <a:ext cx="1863524" cy="1480366"/>
          </a:xfrm>
          <a:custGeom>
            <a:avLst/>
            <a:gdLst>
              <a:gd name="connsiteX0" fmla="*/ 0 w 1805651"/>
              <a:gd name="connsiteY0" fmla="*/ 0 h 1446836"/>
              <a:gd name="connsiteX1" fmla="*/ 208344 w 1805651"/>
              <a:gd name="connsiteY1" fmla="*/ 115747 h 1446836"/>
              <a:gd name="connsiteX2" fmla="*/ 312517 w 1805651"/>
              <a:gd name="connsiteY2" fmla="*/ 208344 h 1446836"/>
              <a:gd name="connsiteX3" fmla="*/ 300942 w 1805651"/>
              <a:gd name="connsiteY3" fmla="*/ 347241 h 1446836"/>
              <a:gd name="connsiteX4" fmla="*/ 231494 w 1805651"/>
              <a:gd name="connsiteY4" fmla="*/ 520861 h 1446836"/>
              <a:gd name="connsiteX5" fmla="*/ 266218 w 1805651"/>
              <a:gd name="connsiteY5" fmla="*/ 717631 h 1446836"/>
              <a:gd name="connsiteX6" fmla="*/ 451413 w 1805651"/>
              <a:gd name="connsiteY6" fmla="*/ 937550 h 1446836"/>
              <a:gd name="connsiteX7" fmla="*/ 590309 w 1805651"/>
              <a:gd name="connsiteY7" fmla="*/ 1088020 h 1446836"/>
              <a:gd name="connsiteX8" fmla="*/ 706056 w 1805651"/>
              <a:gd name="connsiteY8" fmla="*/ 1134319 h 1446836"/>
              <a:gd name="connsiteX9" fmla="*/ 868101 w 1805651"/>
              <a:gd name="connsiteY9" fmla="*/ 1145894 h 1446836"/>
              <a:gd name="connsiteX10" fmla="*/ 1226917 w 1805651"/>
              <a:gd name="connsiteY10" fmla="*/ 1088020 h 1446836"/>
              <a:gd name="connsiteX11" fmla="*/ 1354238 w 1805651"/>
              <a:gd name="connsiteY11" fmla="*/ 1226917 h 1446836"/>
              <a:gd name="connsiteX12" fmla="*/ 1574157 w 1805651"/>
              <a:gd name="connsiteY12" fmla="*/ 1296365 h 1446836"/>
              <a:gd name="connsiteX13" fmla="*/ 1747777 w 1805651"/>
              <a:gd name="connsiteY13" fmla="*/ 1400537 h 1446836"/>
              <a:gd name="connsiteX14" fmla="*/ 1805651 w 1805651"/>
              <a:gd name="connsiteY14" fmla="*/ 1446836 h 14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1" h="1446836">
                <a:moveTo>
                  <a:pt x="0" y="0"/>
                </a:moveTo>
                <a:lnTo>
                  <a:pt x="208344" y="115747"/>
                </a:lnTo>
                <a:cubicBezTo>
                  <a:pt x="260430" y="150471"/>
                  <a:pt x="297084" y="169762"/>
                  <a:pt x="312517" y="208344"/>
                </a:cubicBezTo>
                <a:cubicBezTo>
                  <a:pt x="327950" y="246926"/>
                  <a:pt x="314446" y="295155"/>
                  <a:pt x="300942" y="347241"/>
                </a:cubicBezTo>
                <a:cubicBezTo>
                  <a:pt x="287438" y="399327"/>
                  <a:pt x="237281" y="459129"/>
                  <a:pt x="231494" y="520861"/>
                </a:cubicBezTo>
                <a:cubicBezTo>
                  <a:pt x="225707" y="582593"/>
                  <a:pt x="229565" y="648183"/>
                  <a:pt x="266218" y="717631"/>
                </a:cubicBezTo>
                <a:cubicBezTo>
                  <a:pt x="302871" y="787079"/>
                  <a:pt x="451413" y="937550"/>
                  <a:pt x="451413" y="937550"/>
                </a:cubicBezTo>
                <a:cubicBezTo>
                  <a:pt x="505428" y="999282"/>
                  <a:pt x="590309" y="1088020"/>
                  <a:pt x="590309" y="1088020"/>
                </a:cubicBezTo>
                <a:cubicBezTo>
                  <a:pt x="632749" y="1120815"/>
                  <a:pt x="659757" y="1124673"/>
                  <a:pt x="706056" y="1134319"/>
                </a:cubicBezTo>
                <a:cubicBezTo>
                  <a:pt x="752355" y="1143965"/>
                  <a:pt x="781291" y="1153610"/>
                  <a:pt x="868101" y="1145894"/>
                </a:cubicBezTo>
                <a:cubicBezTo>
                  <a:pt x="954911" y="1138178"/>
                  <a:pt x="1145894" y="1074516"/>
                  <a:pt x="1226917" y="1088020"/>
                </a:cubicBezTo>
                <a:cubicBezTo>
                  <a:pt x="1307940" y="1101524"/>
                  <a:pt x="1296365" y="1192193"/>
                  <a:pt x="1354238" y="1226917"/>
                </a:cubicBezTo>
                <a:cubicBezTo>
                  <a:pt x="1412111" y="1261641"/>
                  <a:pt x="1508567" y="1267428"/>
                  <a:pt x="1574157" y="1296365"/>
                </a:cubicBezTo>
                <a:cubicBezTo>
                  <a:pt x="1639747" y="1325302"/>
                  <a:pt x="1747777" y="1400537"/>
                  <a:pt x="1747777" y="1400537"/>
                </a:cubicBezTo>
                <a:cubicBezTo>
                  <a:pt x="1786359" y="1425615"/>
                  <a:pt x="1796005" y="1436225"/>
                  <a:pt x="1805651" y="1446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0584543" y="4245681"/>
            <a:ext cx="700269" cy="230832"/>
          </a:xfrm>
          <a:prstGeom prst="rect">
            <a:avLst/>
          </a:prstGeom>
          <a:noFill/>
        </p:spPr>
        <p:txBody>
          <a:bodyPr wrap="square" rtlCol="0">
            <a:spAutoFit/>
          </a:bodyPr>
          <a:lstStyle/>
          <a:p>
            <a:r>
              <a:rPr lang="en-US" sz="900" dirty="0"/>
              <a:t>Mt. Holly </a:t>
            </a:r>
          </a:p>
        </p:txBody>
      </p:sp>
      <p:sp>
        <p:nvSpPr>
          <p:cNvPr id="11" name="TextBox 10"/>
          <p:cNvSpPr txBox="1"/>
          <p:nvPr/>
        </p:nvSpPr>
        <p:spPr>
          <a:xfrm>
            <a:off x="9750518" y="4443041"/>
            <a:ext cx="700269" cy="230832"/>
          </a:xfrm>
          <a:prstGeom prst="rect">
            <a:avLst/>
          </a:prstGeom>
          <a:noFill/>
        </p:spPr>
        <p:txBody>
          <a:bodyPr wrap="square" rtlCol="0">
            <a:spAutoFit/>
          </a:bodyPr>
          <a:lstStyle/>
          <a:p>
            <a:r>
              <a:rPr lang="en-US" sz="900" dirty="0"/>
              <a:t>N Branch</a:t>
            </a:r>
          </a:p>
        </p:txBody>
      </p:sp>
      <p:sp>
        <p:nvSpPr>
          <p:cNvPr id="12" name="TextBox 11"/>
          <p:cNvSpPr txBox="1"/>
          <p:nvPr/>
        </p:nvSpPr>
        <p:spPr>
          <a:xfrm>
            <a:off x="9931172" y="6044680"/>
            <a:ext cx="700269" cy="230832"/>
          </a:xfrm>
          <a:prstGeom prst="rect">
            <a:avLst/>
          </a:prstGeom>
          <a:noFill/>
        </p:spPr>
        <p:txBody>
          <a:bodyPr wrap="square" rtlCol="0">
            <a:spAutoFit/>
          </a:bodyPr>
          <a:lstStyle/>
          <a:p>
            <a:r>
              <a:rPr lang="en-US" sz="900" dirty="0"/>
              <a:t>S Branch</a:t>
            </a:r>
          </a:p>
        </p:txBody>
      </p:sp>
      <p:sp>
        <p:nvSpPr>
          <p:cNvPr id="13" name="TextBox 12"/>
          <p:cNvSpPr txBox="1"/>
          <p:nvPr/>
        </p:nvSpPr>
        <p:spPr>
          <a:xfrm>
            <a:off x="8601919" y="4281523"/>
            <a:ext cx="700269" cy="230832"/>
          </a:xfrm>
          <a:prstGeom prst="rect">
            <a:avLst/>
          </a:prstGeom>
          <a:noFill/>
        </p:spPr>
        <p:txBody>
          <a:bodyPr wrap="square" rtlCol="0">
            <a:spAutoFit/>
          </a:bodyPr>
          <a:lstStyle/>
          <a:p>
            <a:r>
              <a:rPr lang="en-US" sz="900" dirty="0"/>
              <a:t>Main Stem</a:t>
            </a:r>
          </a:p>
        </p:txBody>
      </p:sp>
      <p:sp>
        <p:nvSpPr>
          <p:cNvPr id="16" name="TextBox 15"/>
          <p:cNvSpPr txBox="1"/>
          <p:nvPr/>
        </p:nvSpPr>
        <p:spPr>
          <a:xfrm>
            <a:off x="10751916" y="6225156"/>
            <a:ext cx="700269" cy="230832"/>
          </a:xfrm>
          <a:prstGeom prst="rect">
            <a:avLst/>
          </a:prstGeom>
          <a:noFill/>
        </p:spPr>
        <p:txBody>
          <a:bodyPr wrap="square" rtlCol="0">
            <a:spAutoFit/>
          </a:bodyPr>
          <a:lstStyle/>
          <a:p>
            <a:r>
              <a:rPr lang="en-US" sz="900" dirty="0"/>
              <a:t>Lumberton</a:t>
            </a:r>
          </a:p>
        </p:txBody>
      </p:sp>
      <p:sp>
        <p:nvSpPr>
          <p:cNvPr id="17" name="Oval 16"/>
          <p:cNvSpPr/>
          <p:nvPr/>
        </p:nvSpPr>
        <p:spPr>
          <a:xfrm>
            <a:off x="11266025" y="4530288"/>
            <a:ext cx="204485" cy="177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06572" y="3242767"/>
            <a:ext cx="1452316" cy="748427"/>
          </a:xfrm>
          <a:prstGeom prst="rect">
            <a:avLst/>
          </a:prstGeom>
        </p:spPr>
      </p:pic>
      <p:sp>
        <p:nvSpPr>
          <p:cNvPr id="22" name="TextBox 21"/>
          <p:cNvSpPr txBox="1"/>
          <p:nvPr/>
        </p:nvSpPr>
        <p:spPr>
          <a:xfrm>
            <a:off x="10406571" y="4008591"/>
            <a:ext cx="1475465" cy="246221"/>
          </a:xfrm>
          <a:prstGeom prst="rect">
            <a:avLst/>
          </a:prstGeom>
          <a:solidFill>
            <a:schemeClr val="tx1"/>
          </a:solidFill>
        </p:spPr>
        <p:txBody>
          <a:bodyPr wrap="square" rtlCol="0">
            <a:spAutoFit/>
          </a:bodyPr>
          <a:lstStyle/>
          <a:p>
            <a:r>
              <a:rPr lang="en-US" sz="1000" dirty="0">
                <a:solidFill>
                  <a:schemeClr val="bg1"/>
                </a:solidFill>
              </a:rPr>
              <a:t>     N Branch  Channel</a:t>
            </a:r>
          </a:p>
        </p:txBody>
      </p:sp>
      <p:cxnSp>
        <p:nvCxnSpPr>
          <p:cNvPr id="24" name="Straight Connector 23"/>
          <p:cNvCxnSpPr/>
          <p:nvPr/>
        </p:nvCxnSpPr>
        <p:spPr>
          <a:xfrm flipH="1">
            <a:off x="11132730" y="4286996"/>
            <a:ext cx="235537" cy="121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1144304" y="4386642"/>
            <a:ext cx="106194" cy="88595"/>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406571" y="4790700"/>
            <a:ext cx="1653767" cy="1089245"/>
          </a:xfrm>
          <a:prstGeom prst="rect">
            <a:avLst/>
          </a:prstGeom>
        </p:spPr>
      </p:pic>
      <p:sp>
        <p:nvSpPr>
          <p:cNvPr id="31" name="TextBox 30"/>
          <p:cNvSpPr txBox="1"/>
          <p:nvPr/>
        </p:nvSpPr>
        <p:spPr>
          <a:xfrm>
            <a:off x="10406572" y="5574532"/>
            <a:ext cx="1653766" cy="230832"/>
          </a:xfrm>
          <a:prstGeom prst="rect">
            <a:avLst/>
          </a:prstGeom>
          <a:noFill/>
        </p:spPr>
        <p:txBody>
          <a:bodyPr wrap="square" rtlCol="0">
            <a:spAutoFit/>
          </a:bodyPr>
          <a:lstStyle/>
          <a:p>
            <a:pPr algn="ctr"/>
            <a:r>
              <a:rPr lang="en-US" sz="900" dirty="0">
                <a:solidFill>
                  <a:schemeClr val="bg1"/>
                </a:solidFill>
              </a:rPr>
              <a:t>Mt. Holly Oxbow – Mill Race </a:t>
            </a:r>
          </a:p>
        </p:txBody>
      </p:sp>
      <p:pic>
        <p:nvPicPr>
          <p:cNvPr id="32" name="Picture 3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883529" y="5275338"/>
            <a:ext cx="1926806" cy="1184435"/>
          </a:xfrm>
          <a:prstGeom prst="rect">
            <a:avLst/>
          </a:prstGeom>
        </p:spPr>
      </p:pic>
      <p:sp>
        <p:nvSpPr>
          <p:cNvPr id="33" name="TextBox 32"/>
          <p:cNvSpPr txBox="1"/>
          <p:nvPr/>
        </p:nvSpPr>
        <p:spPr>
          <a:xfrm>
            <a:off x="7925242" y="5285425"/>
            <a:ext cx="1885094" cy="1200329"/>
          </a:xfrm>
          <a:prstGeom prst="rect">
            <a:avLst/>
          </a:prstGeom>
          <a:noFill/>
        </p:spPr>
        <p:txBody>
          <a:bodyPr wrap="square" rtlCol="0">
            <a:spAutoFit/>
          </a:bodyPr>
          <a:lstStyle/>
          <a:p>
            <a:pPr algn="ctr"/>
            <a:r>
              <a:rPr lang="en-US" sz="900" dirty="0"/>
              <a:t>Hainesport  Boat Launch</a:t>
            </a:r>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r>
              <a:rPr lang="en-US" sz="900" dirty="0"/>
              <a:t> </a:t>
            </a:r>
            <a:r>
              <a:rPr lang="en-US" sz="900" dirty="0">
                <a:solidFill>
                  <a:schemeClr val="bg1"/>
                </a:solidFill>
              </a:rPr>
              <a:t>Burlington County Park</a:t>
            </a:r>
          </a:p>
        </p:txBody>
      </p:sp>
      <p:pic>
        <p:nvPicPr>
          <p:cNvPr id="34" name="Picture 3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047872" y="4340044"/>
            <a:ext cx="1482918" cy="775328"/>
          </a:xfrm>
          <a:prstGeom prst="rect">
            <a:avLst/>
          </a:prstGeom>
        </p:spPr>
      </p:pic>
      <p:sp>
        <p:nvSpPr>
          <p:cNvPr id="35" name="Title 1"/>
          <p:cNvSpPr txBox="1">
            <a:spLocks/>
          </p:cNvSpPr>
          <p:nvPr/>
        </p:nvSpPr>
        <p:spPr>
          <a:xfrm rot="1216383">
            <a:off x="7581633" y="4617347"/>
            <a:ext cx="1987559" cy="60362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ctr" rtl="0">
              <a:lnSpc>
                <a:spcPct val="150000"/>
              </a:lnSpc>
              <a:spcBef>
                <a:spcPct val="0"/>
              </a:spcBef>
            </a:pPr>
            <a:r>
              <a:rPr lang="en-US" sz="1600" b="1" kern="0" dirty="0">
                <a:solidFill>
                  <a:sysClr val="windowText" lastClr="000000"/>
                </a:solidFill>
              </a:rPr>
              <a:t/>
            </a:r>
            <a:br>
              <a:rPr lang="en-US" sz="1600" b="1" kern="0" dirty="0">
                <a:solidFill>
                  <a:sysClr val="windowText" lastClr="000000"/>
                </a:solidFill>
              </a:rPr>
            </a:br>
            <a:endParaRPr lang="en-US" sz="2400" b="1" kern="0" dirty="0">
              <a:solidFill>
                <a:sysClr val="windowText" lastClr="000000"/>
              </a:solidFill>
            </a:endParaRPr>
          </a:p>
        </p:txBody>
      </p:sp>
      <p:sp>
        <p:nvSpPr>
          <p:cNvPr id="36" name="TextBox 35"/>
          <p:cNvSpPr txBox="1"/>
          <p:nvPr/>
        </p:nvSpPr>
        <p:spPr>
          <a:xfrm>
            <a:off x="6040810" y="4941801"/>
            <a:ext cx="1475465" cy="246221"/>
          </a:xfrm>
          <a:prstGeom prst="rect">
            <a:avLst/>
          </a:prstGeom>
          <a:solidFill>
            <a:schemeClr val="tx1"/>
          </a:solidFill>
        </p:spPr>
        <p:txBody>
          <a:bodyPr wrap="square" rtlCol="0">
            <a:spAutoFit/>
          </a:bodyPr>
          <a:lstStyle/>
          <a:p>
            <a:r>
              <a:rPr lang="en-US" sz="1000" dirty="0">
                <a:solidFill>
                  <a:schemeClr val="bg1"/>
                </a:solidFill>
              </a:rPr>
              <a:t>     Main Stem-Rancocas</a:t>
            </a:r>
          </a:p>
        </p:txBody>
      </p:sp>
      <p:sp>
        <p:nvSpPr>
          <p:cNvPr id="38" name="Freeform 37"/>
          <p:cNvSpPr/>
          <p:nvPr/>
        </p:nvSpPr>
        <p:spPr>
          <a:xfrm>
            <a:off x="7396223" y="4190035"/>
            <a:ext cx="3854369" cy="684229"/>
          </a:xfrm>
          <a:custGeom>
            <a:avLst/>
            <a:gdLst>
              <a:gd name="connsiteX0" fmla="*/ 3854369 w 3854369"/>
              <a:gd name="connsiteY0" fmla="*/ 416689 h 684229"/>
              <a:gd name="connsiteX1" fmla="*/ 3715473 w 3854369"/>
              <a:gd name="connsiteY1" fmla="*/ 428264 h 684229"/>
              <a:gd name="connsiteX2" fmla="*/ 3576577 w 3854369"/>
              <a:gd name="connsiteY2" fmla="*/ 358816 h 684229"/>
              <a:gd name="connsiteX3" fmla="*/ 3379807 w 3854369"/>
              <a:gd name="connsiteY3" fmla="*/ 312517 h 684229"/>
              <a:gd name="connsiteX4" fmla="*/ 3102015 w 3854369"/>
              <a:gd name="connsiteY4" fmla="*/ 486137 h 684229"/>
              <a:gd name="connsiteX5" fmla="*/ 2708476 w 3854369"/>
              <a:gd name="connsiteY5" fmla="*/ 659757 h 684229"/>
              <a:gd name="connsiteX6" fmla="*/ 2627453 w 3854369"/>
              <a:gd name="connsiteY6" fmla="*/ 682907 h 684229"/>
              <a:gd name="connsiteX7" fmla="*/ 2280212 w 3854369"/>
              <a:gd name="connsiteY7" fmla="*/ 659757 h 684229"/>
              <a:gd name="connsiteX8" fmla="*/ 2037144 w 3854369"/>
              <a:gd name="connsiteY8" fmla="*/ 590309 h 684229"/>
              <a:gd name="connsiteX9" fmla="*/ 1620455 w 3854369"/>
              <a:gd name="connsiteY9" fmla="*/ 474562 h 684229"/>
              <a:gd name="connsiteX10" fmla="*/ 1458410 w 3854369"/>
              <a:gd name="connsiteY10" fmla="*/ 428264 h 684229"/>
              <a:gd name="connsiteX11" fmla="*/ 1238491 w 3854369"/>
              <a:gd name="connsiteY11" fmla="*/ 405114 h 684229"/>
              <a:gd name="connsiteX12" fmla="*/ 1030147 w 3854369"/>
              <a:gd name="connsiteY12" fmla="*/ 393540 h 684229"/>
              <a:gd name="connsiteX13" fmla="*/ 868101 w 3854369"/>
              <a:gd name="connsiteY13" fmla="*/ 335666 h 684229"/>
              <a:gd name="connsiteX14" fmla="*/ 787078 w 3854369"/>
              <a:gd name="connsiteY14" fmla="*/ 254643 h 684229"/>
              <a:gd name="connsiteX15" fmla="*/ 694481 w 3854369"/>
              <a:gd name="connsiteY15" fmla="*/ 243069 h 684229"/>
              <a:gd name="connsiteX16" fmla="*/ 509286 w 3854369"/>
              <a:gd name="connsiteY16" fmla="*/ 196770 h 684229"/>
              <a:gd name="connsiteX17" fmla="*/ 393539 w 3854369"/>
              <a:gd name="connsiteY17" fmla="*/ 196770 h 684229"/>
              <a:gd name="connsiteX18" fmla="*/ 266218 w 3854369"/>
              <a:gd name="connsiteY18" fmla="*/ 208345 h 684229"/>
              <a:gd name="connsiteX19" fmla="*/ 162045 w 3854369"/>
              <a:gd name="connsiteY19" fmla="*/ 138897 h 684229"/>
              <a:gd name="connsiteX20" fmla="*/ 115747 w 3854369"/>
              <a:gd name="connsiteY20" fmla="*/ 92598 h 684229"/>
              <a:gd name="connsiteX21" fmla="*/ 0 w 3854369"/>
              <a:gd name="connsiteY21" fmla="*/ 0 h 68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4369" h="684229">
                <a:moveTo>
                  <a:pt x="3854369" y="416689"/>
                </a:moveTo>
                <a:cubicBezTo>
                  <a:pt x="3808070" y="427299"/>
                  <a:pt x="3761772" y="437910"/>
                  <a:pt x="3715473" y="428264"/>
                </a:cubicBezTo>
                <a:cubicBezTo>
                  <a:pt x="3669174" y="418618"/>
                  <a:pt x="3632521" y="378107"/>
                  <a:pt x="3576577" y="358816"/>
                </a:cubicBezTo>
                <a:cubicBezTo>
                  <a:pt x="3520633" y="339525"/>
                  <a:pt x="3458901" y="291297"/>
                  <a:pt x="3379807" y="312517"/>
                </a:cubicBezTo>
                <a:cubicBezTo>
                  <a:pt x="3300713" y="333737"/>
                  <a:pt x="3213903" y="428264"/>
                  <a:pt x="3102015" y="486137"/>
                </a:cubicBezTo>
                <a:cubicBezTo>
                  <a:pt x="2990126" y="544010"/>
                  <a:pt x="2708476" y="659757"/>
                  <a:pt x="2708476" y="659757"/>
                </a:cubicBezTo>
                <a:cubicBezTo>
                  <a:pt x="2629382" y="692552"/>
                  <a:pt x="2698830" y="682907"/>
                  <a:pt x="2627453" y="682907"/>
                </a:cubicBezTo>
                <a:cubicBezTo>
                  <a:pt x="2556076" y="682907"/>
                  <a:pt x="2378597" y="675190"/>
                  <a:pt x="2280212" y="659757"/>
                </a:cubicBezTo>
                <a:cubicBezTo>
                  <a:pt x="2181827" y="644324"/>
                  <a:pt x="2037144" y="590309"/>
                  <a:pt x="2037144" y="590309"/>
                </a:cubicBezTo>
                <a:lnTo>
                  <a:pt x="1620455" y="474562"/>
                </a:lnTo>
                <a:cubicBezTo>
                  <a:pt x="1523999" y="447555"/>
                  <a:pt x="1522071" y="439839"/>
                  <a:pt x="1458410" y="428264"/>
                </a:cubicBezTo>
                <a:cubicBezTo>
                  <a:pt x="1394749" y="416689"/>
                  <a:pt x="1309868" y="410901"/>
                  <a:pt x="1238491" y="405114"/>
                </a:cubicBezTo>
                <a:cubicBezTo>
                  <a:pt x="1167114" y="399327"/>
                  <a:pt x="1091879" y="405115"/>
                  <a:pt x="1030147" y="393540"/>
                </a:cubicBezTo>
                <a:cubicBezTo>
                  <a:pt x="968415" y="381965"/>
                  <a:pt x="868101" y="335666"/>
                  <a:pt x="868101" y="335666"/>
                </a:cubicBezTo>
                <a:cubicBezTo>
                  <a:pt x="827590" y="312517"/>
                  <a:pt x="787078" y="254643"/>
                  <a:pt x="787078" y="254643"/>
                </a:cubicBezTo>
                <a:cubicBezTo>
                  <a:pt x="758141" y="239210"/>
                  <a:pt x="740780" y="252715"/>
                  <a:pt x="694481" y="243069"/>
                </a:cubicBezTo>
                <a:cubicBezTo>
                  <a:pt x="648182" y="233423"/>
                  <a:pt x="509286" y="196770"/>
                  <a:pt x="509286" y="196770"/>
                </a:cubicBezTo>
                <a:cubicBezTo>
                  <a:pt x="459129" y="189053"/>
                  <a:pt x="393539" y="196770"/>
                  <a:pt x="393539" y="196770"/>
                </a:cubicBezTo>
                <a:cubicBezTo>
                  <a:pt x="353028" y="198699"/>
                  <a:pt x="304800" y="217990"/>
                  <a:pt x="266218" y="208345"/>
                </a:cubicBezTo>
                <a:cubicBezTo>
                  <a:pt x="227636" y="198699"/>
                  <a:pt x="162045" y="138897"/>
                  <a:pt x="162045" y="138897"/>
                </a:cubicBezTo>
                <a:cubicBezTo>
                  <a:pt x="136966" y="119606"/>
                  <a:pt x="115747" y="92598"/>
                  <a:pt x="115747" y="92598"/>
                </a:cubicBezTo>
                <a:cubicBezTo>
                  <a:pt x="88739" y="69448"/>
                  <a:pt x="44369" y="34724"/>
                  <a:pt x="0" y="0"/>
                </a:cubicBezTo>
              </a:path>
            </a:pathLst>
          </a:custGeom>
          <a:noFill/>
          <a:ln w="76200">
            <a:solidFill>
              <a:srgbClr val="92D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9690935" y="4890569"/>
            <a:ext cx="1747777" cy="1400537"/>
          </a:xfrm>
          <a:custGeom>
            <a:avLst/>
            <a:gdLst>
              <a:gd name="connsiteX0" fmla="*/ 0 w 1747777"/>
              <a:gd name="connsiteY0" fmla="*/ 0 h 1400537"/>
              <a:gd name="connsiteX1" fmla="*/ 277792 w 1747777"/>
              <a:gd name="connsiteY1" fmla="*/ 185195 h 1400537"/>
              <a:gd name="connsiteX2" fmla="*/ 173620 w 1747777"/>
              <a:gd name="connsiteY2" fmla="*/ 532435 h 1400537"/>
              <a:gd name="connsiteX3" fmla="*/ 231494 w 1747777"/>
              <a:gd name="connsiteY3" fmla="*/ 775504 h 1400537"/>
              <a:gd name="connsiteX4" fmla="*/ 544010 w 1747777"/>
              <a:gd name="connsiteY4" fmla="*/ 1018572 h 1400537"/>
              <a:gd name="connsiteX5" fmla="*/ 682906 w 1747777"/>
              <a:gd name="connsiteY5" fmla="*/ 1134319 h 1400537"/>
              <a:gd name="connsiteX6" fmla="*/ 787078 w 1747777"/>
              <a:gd name="connsiteY6" fmla="*/ 1145893 h 1400537"/>
              <a:gd name="connsiteX7" fmla="*/ 1122744 w 1747777"/>
              <a:gd name="connsiteY7" fmla="*/ 1145893 h 1400537"/>
              <a:gd name="connsiteX8" fmla="*/ 1226916 w 1747777"/>
              <a:gd name="connsiteY8" fmla="*/ 1076445 h 1400537"/>
              <a:gd name="connsiteX9" fmla="*/ 1307939 w 1747777"/>
              <a:gd name="connsiteY9" fmla="*/ 1203767 h 1400537"/>
              <a:gd name="connsiteX10" fmla="*/ 1747777 w 1747777"/>
              <a:gd name="connsiteY10" fmla="*/ 1400537 h 140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777" h="1400537">
                <a:moveTo>
                  <a:pt x="0" y="0"/>
                </a:moveTo>
                <a:cubicBezTo>
                  <a:pt x="124427" y="48228"/>
                  <a:pt x="248855" y="96456"/>
                  <a:pt x="277792" y="185195"/>
                </a:cubicBezTo>
                <a:cubicBezTo>
                  <a:pt x="306729" y="273934"/>
                  <a:pt x="181336" y="434050"/>
                  <a:pt x="173620" y="532435"/>
                </a:cubicBezTo>
                <a:cubicBezTo>
                  <a:pt x="165904" y="630820"/>
                  <a:pt x="169762" y="694481"/>
                  <a:pt x="231494" y="775504"/>
                </a:cubicBezTo>
                <a:cubicBezTo>
                  <a:pt x="293226" y="856527"/>
                  <a:pt x="468775" y="958770"/>
                  <a:pt x="544010" y="1018572"/>
                </a:cubicBezTo>
                <a:cubicBezTo>
                  <a:pt x="619245" y="1078374"/>
                  <a:pt x="682906" y="1134319"/>
                  <a:pt x="682906" y="1134319"/>
                </a:cubicBezTo>
                <a:cubicBezTo>
                  <a:pt x="723417" y="1155539"/>
                  <a:pt x="713772" y="1143964"/>
                  <a:pt x="787078" y="1145893"/>
                </a:cubicBezTo>
                <a:cubicBezTo>
                  <a:pt x="860384" y="1147822"/>
                  <a:pt x="1122744" y="1145893"/>
                  <a:pt x="1122744" y="1145893"/>
                </a:cubicBezTo>
                <a:cubicBezTo>
                  <a:pt x="1196050" y="1134318"/>
                  <a:pt x="1196050" y="1066799"/>
                  <a:pt x="1226916" y="1076445"/>
                </a:cubicBezTo>
                <a:cubicBezTo>
                  <a:pt x="1257782" y="1086091"/>
                  <a:pt x="1221129" y="1149752"/>
                  <a:pt x="1307939" y="1203767"/>
                </a:cubicBezTo>
                <a:cubicBezTo>
                  <a:pt x="1394749" y="1257782"/>
                  <a:pt x="1571263" y="1329159"/>
                  <a:pt x="1747777" y="1400537"/>
                </a:cubicBezTo>
              </a:path>
            </a:pathLst>
          </a:custGeom>
          <a:noFill/>
          <a:ln w="76200">
            <a:solidFill>
              <a:srgbClr val="33CC33">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9849313" y="5469870"/>
            <a:ext cx="204485" cy="177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11223100" y="6112283"/>
            <a:ext cx="204485" cy="177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550282" y="2517926"/>
            <a:ext cx="6554369" cy="4111661"/>
          </a:xfrm>
          <a:custGeom>
            <a:avLst/>
            <a:gdLst>
              <a:gd name="connsiteX0" fmla="*/ 823086 w 6554369"/>
              <a:gd name="connsiteY0" fmla="*/ 1834618 h 4111661"/>
              <a:gd name="connsiteX1" fmla="*/ 439038 w 6554369"/>
              <a:gd name="connsiteY1" fmla="*/ 1971778 h 4111661"/>
              <a:gd name="connsiteX2" fmla="*/ 183006 w 6554369"/>
              <a:gd name="connsiteY2" fmla="*/ 2255242 h 4111661"/>
              <a:gd name="connsiteX3" fmla="*/ 146430 w 6554369"/>
              <a:gd name="connsiteY3" fmla="*/ 3041626 h 4111661"/>
              <a:gd name="connsiteX4" fmla="*/ 126 w 6554369"/>
              <a:gd name="connsiteY4" fmla="*/ 3489682 h 4111661"/>
              <a:gd name="connsiteX5" fmla="*/ 173862 w 6554369"/>
              <a:gd name="connsiteY5" fmla="*/ 3699994 h 4111661"/>
              <a:gd name="connsiteX6" fmla="*/ 1088262 w 6554369"/>
              <a:gd name="connsiteY6" fmla="*/ 3764002 h 4111661"/>
              <a:gd name="connsiteX7" fmla="*/ 1682622 w 6554369"/>
              <a:gd name="connsiteY7" fmla="*/ 3828010 h 4111661"/>
              <a:gd name="connsiteX8" fmla="*/ 2551302 w 6554369"/>
              <a:gd name="connsiteY8" fmla="*/ 4084042 h 4111661"/>
              <a:gd name="connsiteX9" fmla="*/ 4370958 w 6554369"/>
              <a:gd name="connsiteY9" fmla="*/ 4084042 h 4111661"/>
              <a:gd name="connsiteX10" fmla="*/ 5166486 w 6554369"/>
              <a:gd name="connsiteY10" fmla="*/ 3901162 h 4111661"/>
              <a:gd name="connsiteX11" fmla="*/ 5980302 w 6554369"/>
              <a:gd name="connsiteY11" fmla="*/ 3965170 h 4111661"/>
              <a:gd name="connsiteX12" fmla="*/ 6364350 w 6554369"/>
              <a:gd name="connsiteY12" fmla="*/ 3846298 h 4111661"/>
              <a:gd name="connsiteX13" fmla="*/ 6547230 w 6554369"/>
              <a:gd name="connsiteY13" fmla="*/ 3315946 h 4111661"/>
              <a:gd name="connsiteX14" fmla="*/ 6501510 w 6554369"/>
              <a:gd name="connsiteY14" fmla="*/ 1779754 h 4111661"/>
              <a:gd name="connsiteX15" fmla="*/ 6355206 w 6554369"/>
              <a:gd name="connsiteY15" fmla="*/ 837922 h 4111661"/>
              <a:gd name="connsiteX16" fmla="*/ 6291198 w 6554369"/>
              <a:gd name="connsiteY16" fmla="*/ 380722 h 4111661"/>
              <a:gd name="connsiteX17" fmla="*/ 6117462 w 6554369"/>
              <a:gd name="connsiteY17" fmla="*/ 124690 h 4111661"/>
              <a:gd name="connsiteX18" fmla="*/ 5486526 w 6554369"/>
              <a:gd name="connsiteY18" fmla="*/ 5818 h 4111661"/>
              <a:gd name="connsiteX19" fmla="*/ 5047614 w 6554369"/>
              <a:gd name="connsiteY19" fmla="*/ 298426 h 4111661"/>
              <a:gd name="connsiteX20" fmla="*/ 4901310 w 6554369"/>
              <a:gd name="connsiteY20" fmla="*/ 737338 h 4111661"/>
              <a:gd name="connsiteX21" fmla="*/ 4819014 w 6554369"/>
              <a:gd name="connsiteY21" fmla="*/ 911074 h 4111661"/>
              <a:gd name="connsiteX22" fmla="*/ 4645278 w 6554369"/>
              <a:gd name="connsiteY22" fmla="*/ 1313410 h 4111661"/>
              <a:gd name="connsiteX23" fmla="*/ 4517262 w 6554369"/>
              <a:gd name="connsiteY23" fmla="*/ 1715746 h 4111661"/>
              <a:gd name="connsiteX24" fmla="*/ 4252086 w 6554369"/>
              <a:gd name="connsiteY24" fmla="*/ 1752322 h 4111661"/>
              <a:gd name="connsiteX25" fmla="*/ 3740022 w 6554369"/>
              <a:gd name="connsiteY25" fmla="*/ 1752322 h 4111661"/>
              <a:gd name="connsiteX26" fmla="*/ 3118230 w 6554369"/>
              <a:gd name="connsiteY26" fmla="*/ 1670026 h 4111661"/>
              <a:gd name="connsiteX27" fmla="*/ 2670174 w 6554369"/>
              <a:gd name="connsiteY27" fmla="*/ 1715746 h 4111661"/>
              <a:gd name="connsiteX28" fmla="*/ 2158110 w 6554369"/>
              <a:gd name="connsiteY28" fmla="*/ 1679170 h 4111661"/>
              <a:gd name="connsiteX29" fmla="*/ 1810638 w 6554369"/>
              <a:gd name="connsiteY29" fmla="*/ 1706602 h 4111661"/>
              <a:gd name="connsiteX30" fmla="*/ 1444878 w 6554369"/>
              <a:gd name="connsiteY30" fmla="*/ 1734034 h 4111661"/>
              <a:gd name="connsiteX31" fmla="*/ 823086 w 6554369"/>
              <a:gd name="connsiteY31" fmla="*/ 1834618 h 41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54369" h="4111661">
                <a:moveTo>
                  <a:pt x="823086" y="1834618"/>
                </a:moveTo>
                <a:cubicBezTo>
                  <a:pt x="655446" y="1874242"/>
                  <a:pt x="545718" y="1901674"/>
                  <a:pt x="439038" y="1971778"/>
                </a:cubicBezTo>
                <a:cubicBezTo>
                  <a:pt x="332358" y="2041882"/>
                  <a:pt x="231774" y="2076934"/>
                  <a:pt x="183006" y="2255242"/>
                </a:cubicBezTo>
                <a:cubicBezTo>
                  <a:pt x="134238" y="2433550"/>
                  <a:pt x="176910" y="2835886"/>
                  <a:pt x="146430" y="3041626"/>
                </a:cubicBezTo>
                <a:cubicBezTo>
                  <a:pt x="115950" y="3247366"/>
                  <a:pt x="-4446" y="3379954"/>
                  <a:pt x="126" y="3489682"/>
                </a:cubicBezTo>
                <a:cubicBezTo>
                  <a:pt x="4698" y="3599410"/>
                  <a:pt x="-7494" y="3654274"/>
                  <a:pt x="173862" y="3699994"/>
                </a:cubicBezTo>
                <a:cubicBezTo>
                  <a:pt x="355218" y="3745714"/>
                  <a:pt x="836802" y="3742666"/>
                  <a:pt x="1088262" y="3764002"/>
                </a:cubicBezTo>
                <a:cubicBezTo>
                  <a:pt x="1339722" y="3785338"/>
                  <a:pt x="1438782" y="3774670"/>
                  <a:pt x="1682622" y="3828010"/>
                </a:cubicBezTo>
                <a:cubicBezTo>
                  <a:pt x="1926462" y="3881350"/>
                  <a:pt x="2103246" y="4041370"/>
                  <a:pt x="2551302" y="4084042"/>
                </a:cubicBezTo>
                <a:cubicBezTo>
                  <a:pt x="2999358" y="4126714"/>
                  <a:pt x="3935094" y="4114522"/>
                  <a:pt x="4370958" y="4084042"/>
                </a:cubicBezTo>
                <a:cubicBezTo>
                  <a:pt x="4806822" y="4053562"/>
                  <a:pt x="4898262" y="3920974"/>
                  <a:pt x="5166486" y="3901162"/>
                </a:cubicBezTo>
                <a:cubicBezTo>
                  <a:pt x="5434710" y="3881350"/>
                  <a:pt x="5780658" y="3974314"/>
                  <a:pt x="5980302" y="3965170"/>
                </a:cubicBezTo>
                <a:cubicBezTo>
                  <a:pt x="6179946" y="3956026"/>
                  <a:pt x="6269862" y="3954502"/>
                  <a:pt x="6364350" y="3846298"/>
                </a:cubicBezTo>
                <a:cubicBezTo>
                  <a:pt x="6458838" y="3738094"/>
                  <a:pt x="6524370" y="3660370"/>
                  <a:pt x="6547230" y="3315946"/>
                </a:cubicBezTo>
                <a:cubicBezTo>
                  <a:pt x="6570090" y="2971522"/>
                  <a:pt x="6533514" y="2192758"/>
                  <a:pt x="6501510" y="1779754"/>
                </a:cubicBezTo>
                <a:cubicBezTo>
                  <a:pt x="6469506" y="1366750"/>
                  <a:pt x="6390258" y="1071094"/>
                  <a:pt x="6355206" y="837922"/>
                </a:cubicBezTo>
                <a:cubicBezTo>
                  <a:pt x="6320154" y="604750"/>
                  <a:pt x="6330822" y="499594"/>
                  <a:pt x="6291198" y="380722"/>
                </a:cubicBezTo>
                <a:cubicBezTo>
                  <a:pt x="6251574" y="261850"/>
                  <a:pt x="6251574" y="187174"/>
                  <a:pt x="6117462" y="124690"/>
                </a:cubicBezTo>
                <a:cubicBezTo>
                  <a:pt x="5983350" y="62206"/>
                  <a:pt x="5664834" y="-23138"/>
                  <a:pt x="5486526" y="5818"/>
                </a:cubicBezTo>
                <a:cubicBezTo>
                  <a:pt x="5308218" y="34774"/>
                  <a:pt x="5145150" y="176506"/>
                  <a:pt x="5047614" y="298426"/>
                </a:cubicBezTo>
                <a:cubicBezTo>
                  <a:pt x="4950078" y="420346"/>
                  <a:pt x="4939410" y="635230"/>
                  <a:pt x="4901310" y="737338"/>
                </a:cubicBezTo>
                <a:cubicBezTo>
                  <a:pt x="4863210" y="839446"/>
                  <a:pt x="4861686" y="815062"/>
                  <a:pt x="4819014" y="911074"/>
                </a:cubicBezTo>
                <a:cubicBezTo>
                  <a:pt x="4776342" y="1007086"/>
                  <a:pt x="4695570" y="1179298"/>
                  <a:pt x="4645278" y="1313410"/>
                </a:cubicBezTo>
                <a:cubicBezTo>
                  <a:pt x="4594986" y="1447522"/>
                  <a:pt x="4582794" y="1642594"/>
                  <a:pt x="4517262" y="1715746"/>
                </a:cubicBezTo>
                <a:cubicBezTo>
                  <a:pt x="4451730" y="1788898"/>
                  <a:pt x="4381626" y="1746226"/>
                  <a:pt x="4252086" y="1752322"/>
                </a:cubicBezTo>
                <a:cubicBezTo>
                  <a:pt x="4122546" y="1758418"/>
                  <a:pt x="3928998" y="1766038"/>
                  <a:pt x="3740022" y="1752322"/>
                </a:cubicBezTo>
                <a:cubicBezTo>
                  <a:pt x="3551046" y="1738606"/>
                  <a:pt x="3296538" y="1676122"/>
                  <a:pt x="3118230" y="1670026"/>
                </a:cubicBezTo>
                <a:cubicBezTo>
                  <a:pt x="2939922" y="1663930"/>
                  <a:pt x="2830194" y="1714222"/>
                  <a:pt x="2670174" y="1715746"/>
                </a:cubicBezTo>
                <a:cubicBezTo>
                  <a:pt x="2510154" y="1717270"/>
                  <a:pt x="2301366" y="1680694"/>
                  <a:pt x="2158110" y="1679170"/>
                </a:cubicBezTo>
                <a:cubicBezTo>
                  <a:pt x="2014854" y="1677646"/>
                  <a:pt x="1810638" y="1706602"/>
                  <a:pt x="1810638" y="1706602"/>
                </a:cubicBezTo>
                <a:cubicBezTo>
                  <a:pt x="1691766" y="1715746"/>
                  <a:pt x="1606422" y="1715746"/>
                  <a:pt x="1444878" y="1734034"/>
                </a:cubicBezTo>
                <a:cubicBezTo>
                  <a:pt x="1283334" y="1752322"/>
                  <a:pt x="990726" y="1794994"/>
                  <a:pt x="823086" y="1834618"/>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5342569" y="1591056"/>
            <a:ext cx="6700079" cy="4834193"/>
          </a:xfrm>
          <a:custGeom>
            <a:avLst/>
            <a:gdLst>
              <a:gd name="connsiteX0" fmla="*/ 6700079 w 6700079"/>
              <a:gd name="connsiteY0" fmla="*/ 0 h 4834193"/>
              <a:gd name="connsiteX1" fmla="*/ 5822255 w 6700079"/>
              <a:gd name="connsiteY1" fmla="*/ 128016 h 4834193"/>
              <a:gd name="connsiteX2" fmla="*/ 5493071 w 6700079"/>
              <a:gd name="connsiteY2" fmla="*/ 411480 h 4834193"/>
              <a:gd name="connsiteX3" fmla="*/ 5017583 w 6700079"/>
              <a:gd name="connsiteY3" fmla="*/ 1225296 h 4834193"/>
              <a:gd name="connsiteX4" fmla="*/ 4999295 w 6700079"/>
              <a:gd name="connsiteY4" fmla="*/ 1947672 h 4834193"/>
              <a:gd name="connsiteX5" fmla="*/ 4606103 w 6700079"/>
              <a:gd name="connsiteY5" fmla="*/ 2304288 h 4834193"/>
              <a:gd name="connsiteX6" fmla="*/ 4121471 w 6700079"/>
              <a:gd name="connsiteY6" fmla="*/ 2578608 h 4834193"/>
              <a:gd name="connsiteX7" fmla="*/ 3453959 w 6700079"/>
              <a:gd name="connsiteY7" fmla="*/ 2505456 h 4834193"/>
              <a:gd name="connsiteX8" fmla="*/ 2557847 w 6700079"/>
              <a:gd name="connsiteY8" fmla="*/ 2542032 h 4834193"/>
              <a:gd name="connsiteX9" fmla="*/ 1981775 w 6700079"/>
              <a:gd name="connsiteY9" fmla="*/ 2560320 h 4834193"/>
              <a:gd name="connsiteX10" fmla="*/ 838775 w 6700079"/>
              <a:gd name="connsiteY10" fmla="*/ 2651760 h 4834193"/>
              <a:gd name="connsiteX11" fmla="*/ 226127 w 6700079"/>
              <a:gd name="connsiteY11" fmla="*/ 2990088 h 4834193"/>
              <a:gd name="connsiteX12" fmla="*/ 6671 w 6700079"/>
              <a:gd name="connsiteY12" fmla="*/ 3785616 h 4834193"/>
              <a:gd name="connsiteX13" fmla="*/ 52391 w 6700079"/>
              <a:gd name="connsiteY13" fmla="*/ 4709160 h 4834193"/>
              <a:gd name="connsiteX14" fmla="*/ 79823 w 6700079"/>
              <a:gd name="connsiteY14" fmla="*/ 4800600 h 483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00079" h="4834193">
                <a:moveTo>
                  <a:pt x="6700079" y="0"/>
                </a:moveTo>
                <a:cubicBezTo>
                  <a:pt x="6361751" y="29718"/>
                  <a:pt x="6023423" y="59436"/>
                  <a:pt x="5822255" y="128016"/>
                </a:cubicBezTo>
                <a:cubicBezTo>
                  <a:pt x="5621087" y="196596"/>
                  <a:pt x="5627183" y="228600"/>
                  <a:pt x="5493071" y="411480"/>
                </a:cubicBezTo>
                <a:cubicBezTo>
                  <a:pt x="5358959" y="594360"/>
                  <a:pt x="5099879" y="969264"/>
                  <a:pt x="5017583" y="1225296"/>
                </a:cubicBezTo>
                <a:cubicBezTo>
                  <a:pt x="4935287" y="1481328"/>
                  <a:pt x="5067875" y="1767840"/>
                  <a:pt x="4999295" y="1947672"/>
                </a:cubicBezTo>
                <a:cubicBezTo>
                  <a:pt x="4930715" y="2127504"/>
                  <a:pt x="4752407" y="2199132"/>
                  <a:pt x="4606103" y="2304288"/>
                </a:cubicBezTo>
                <a:cubicBezTo>
                  <a:pt x="4459799" y="2409444"/>
                  <a:pt x="4313495" y="2545080"/>
                  <a:pt x="4121471" y="2578608"/>
                </a:cubicBezTo>
                <a:cubicBezTo>
                  <a:pt x="3929447" y="2612136"/>
                  <a:pt x="3714563" y="2511552"/>
                  <a:pt x="3453959" y="2505456"/>
                </a:cubicBezTo>
                <a:cubicBezTo>
                  <a:pt x="3193355" y="2499360"/>
                  <a:pt x="2557847" y="2542032"/>
                  <a:pt x="2557847" y="2542032"/>
                </a:cubicBezTo>
                <a:cubicBezTo>
                  <a:pt x="2312483" y="2551176"/>
                  <a:pt x="2268287" y="2542032"/>
                  <a:pt x="1981775" y="2560320"/>
                </a:cubicBezTo>
                <a:cubicBezTo>
                  <a:pt x="1695263" y="2578608"/>
                  <a:pt x="1131383" y="2580132"/>
                  <a:pt x="838775" y="2651760"/>
                </a:cubicBezTo>
                <a:cubicBezTo>
                  <a:pt x="546167" y="2723388"/>
                  <a:pt x="364811" y="2801112"/>
                  <a:pt x="226127" y="2990088"/>
                </a:cubicBezTo>
                <a:cubicBezTo>
                  <a:pt x="87443" y="3179064"/>
                  <a:pt x="35627" y="3499104"/>
                  <a:pt x="6671" y="3785616"/>
                </a:cubicBezTo>
                <a:cubicBezTo>
                  <a:pt x="-22285" y="4072128"/>
                  <a:pt x="52391" y="4709160"/>
                  <a:pt x="52391" y="4709160"/>
                </a:cubicBezTo>
                <a:cubicBezTo>
                  <a:pt x="64583" y="4878324"/>
                  <a:pt x="72203" y="4839462"/>
                  <a:pt x="79823" y="4800600"/>
                </a:cubicBezTo>
              </a:path>
            </a:pathLst>
          </a:custGeom>
          <a:noFill/>
          <a:ln w="476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621106" y="1044088"/>
            <a:ext cx="1023248" cy="646331"/>
          </a:xfrm>
          <a:prstGeom prst="rect">
            <a:avLst/>
          </a:prstGeom>
          <a:noFill/>
        </p:spPr>
        <p:txBody>
          <a:bodyPr wrap="square" rtlCol="0">
            <a:spAutoFit/>
          </a:bodyPr>
          <a:lstStyle/>
          <a:p>
            <a:pPr algn="ctr"/>
            <a:r>
              <a:rPr lang="en-US" dirty="0">
                <a:solidFill>
                  <a:srgbClr val="FFFF00"/>
                </a:solidFill>
              </a:rPr>
              <a:t>RCNWT Insert </a:t>
            </a:r>
          </a:p>
        </p:txBody>
      </p:sp>
      <p:sp>
        <p:nvSpPr>
          <p:cNvPr id="20" name="Freeform 19"/>
          <p:cNvSpPr/>
          <p:nvPr/>
        </p:nvSpPr>
        <p:spPr>
          <a:xfrm>
            <a:off x="11320272" y="1041695"/>
            <a:ext cx="605049" cy="1363177"/>
          </a:xfrm>
          <a:custGeom>
            <a:avLst/>
            <a:gdLst>
              <a:gd name="connsiteX0" fmla="*/ 246888 w 605049"/>
              <a:gd name="connsiteY0" fmla="*/ 220177 h 1363177"/>
              <a:gd name="connsiteX1" fmla="*/ 502920 w 605049"/>
              <a:gd name="connsiteY1" fmla="*/ 211033 h 1363177"/>
              <a:gd name="connsiteX2" fmla="*/ 512064 w 605049"/>
              <a:gd name="connsiteY2" fmla="*/ 192745 h 1363177"/>
              <a:gd name="connsiteX3" fmla="*/ 603504 w 605049"/>
              <a:gd name="connsiteY3" fmla="*/ 137881 h 1363177"/>
              <a:gd name="connsiteX4" fmla="*/ 548640 w 605049"/>
              <a:gd name="connsiteY4" fmla="*/ 9865 h 1363177"/>
              <a:gd name="connsiteX5" fmla="*/ 301752 w 605049"/>
              <a:gd name="connsiteY5" fmla="*/ 430489 h 1363177"/>
              <a:gd name="connsiteX6" fmla="*/ 0 w 605049"/>
              <a:gd name="connsiteY6" fmla="*/ 1363177 h 136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49" h="1363177">
                <a:moveTo>
                  <a:pt x="246888" y="220177"/>
                </a:moveTo>
                <a:cubicBezTo>
                  <a:pt x="332232" y="217129"/>
                  <a:pt x="458724" y="215605"/>
                  <a:pt x="502920" y="211033"/>
                </a:cubicBezTo>
                <a:cubicBezTo>
                  <a:pt x="547116" y="206461"/>
                  <a:pt x="512064" y="192745"/>
                  <a:pt x="512064" y="192745"/>
                </a:cubicBezTo>
                <a:cubicBezTo>
                  <a:pt x="528828" y="180553"/>
                  <a:pt x="597408" y="168361"/>
                  <a:pt x="603504" y="137881"/>
                </a:cubicBezTo>
                <a:cubicBezTo>
                  <a:pt x="609600" y="107401"/>
                  <a:pt x="598932" y="-38903"/>
                  <a:pt x="548640" y="9865"/>
                </a:cubicBezTo>
                <a:cubicBezTo>
                  <a:pt x="498348" y="58633"/>
                  <a:pt x="393192" y="204937"/>
                  <a:pt x="301752" y="430489"/>
                </a:cubicBezTo>
                <a:cubicBezTo>
                  <a:pt x="210312" y="656041"/>
                  <a:pt x="105156" y="1009609"/>
                  <a:pt x="0" y="1363177"/>
                </a:cubicBezTo>
              </a:path>
            </a:pathLst>
          </a:custGeom>
          <a:noFill/>
          <a:ln w="25400">
            <a:solidFill>
              <a:srgbClr val="FFFF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Content Placeholder 8" descr="A logo with a boat and text&#10;&#10;Description automatically generated">
            <a:extLst>
              <a:ext uri="{FF2B5EF4-FFF2-40B4-BE49-F238E27FC236}">
                <a16:creationId xmlns="" xmlns:a16="http://schemas.microsoft.com/office/drawing/2014/main" id="{B813B619-7C94-B952-42D5-3A28D5BA6C51}"/>
              </a:ext>
            </a:extLst>
          </p:cNvPr>
          <p:cNvPicPr>
            <a:picLocks noChangeAspect="1"/>
          </p:cNvPicPr>
          <p:nvPr/>
        </p:nvPicPr>
        <p:blipFill rotWithShape="1">
          <a:blip r:embed="rId9" cstate="print">
            <a:alphaModFix/>
            <a:extLst>
              <a:ext uri="{BEBA8EAE-BF5A-486C-A8C5-ECC9F3942E4B}">
                <a14:imgProps xmlns="" xmlns:a14="http://schemas.microsoft.com/office/drawing/2010/main">
                  <a14:imgLayer r:embed="rId10">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6040111" y="5905027"/>
            <a:ext cx="797799" cy="686463"/>
          </a:xfrm>
          <a:prstGeom prst="flowChartConnector">
            <a:avLst/>
          </a:prstGeom>
          <a:solidFill>
            <a:srgbClr val="006600"/>
          </a:solidFill>
        </p:spPr>
      </p:pic>
    </p:spTree>
    <p:extLst>
      <p:ext uri="{BB962C8B-B14F-4D97-AF65-F5344CB8AC3E}">
        <p14:creationId xmlns="" xmlns:p14="http://schemas.microsoft.com/office/powerpoint/2010/main" val="18762973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 photo description available.">
            <a:extLst>
              <a:ext uri="{FF2B5EF4-FFF2-40B4-BE49-F238E27FC236}">
                <a16:creationId xmlns="" xmlns:a16="http://schemas.microsoft.com/office/drawing/2014/main" id="{7844DDE9-F3C5-6CCB-11BB-7828D1C3FBC3}"/>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88826"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Content Placeholder 8" descr="A logo with a boat and text&#10;&#10;Description automatically generated">
            <a:extLst>
              <a:ext uri="{FF2B5EF4-FFF2-40B4-BE49-F238E27FC236}">
                <a16:creationId xmlns="" xmlns:a16="http://schemas.microsoft.com/office/drawing/2014/main" id="{128E344C-E52F-D647-D4A5-F0139DB90B94}"/>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463026" y="2966985"/>
            <a:ext cx="797799" cy="686463"/>
          </a:xfrm>
          <a:prstGeom prst="flowChartConnector">
            <a:avLst/>
          </a:prstGeom>
          <a:solidFill>
            <a:srgbClr val="006600"/>
          </a:solidFill>
        </p:spPr>
      </p:pic>
      <p:sp>
        <p:nvSpPr>
          <p:cNvPr id="4" name="TextBox 3"/>
          <p:cNvSpPr txBox="1"/>
          <p:nvPr/>
        </p:nvSpPr>
        <p:spPr>
          <a:xfrm>
            <a:off x="3570515" y="1030514"/>
            <a:ext cx="4818743" cy="769441"/>
          </a:xfrm>
          <a:prstGeom prst="rect">
            <a:avLst/>
          </a:prstGeom>
          <a:noFill/>
        </p:spPr>
        <p:txBody>
          <a:bodyPr wrap="square" rtlCol="0">
            <a:spAutoFit/>
          </a:bodyPr>
          <a:lstStyle/>
          <a:p>
            <a:pPr algn="ctr"/>
            <a:r>
              <a:rPr lang="en-US" sz="4400" b="1" dirty="0" smtClean="0">
                <a:solidFill>
                  <a:schemeClr val="bg1"/>
                </a:solidFill>
              </a:rPr>
              <a:t>Thank You</a:t>
            </a:r>
            <a:endParaRPr lang="en-US" sz="4400" b="1" dirty="0">
              <a:solidFill>
                <a:schemeClr val="bg1"/>
              </a:solidFill>
            </a:endParaRPr>
          </a:p>
        </p:txBody>
      </p:sp>
    </p:spTree>
    <p:extLst>
      <p:ext uri="{BB962C8B-B14F-4D97-AF65-F5344CB8AC3E}">
        <p14:creationId xmlns="" xmlns:p14="http://schemas.microsoft.com/office/powerpoint/2010/main" val="4129086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9A1EF59-4F39-CD0B-D4DC-89E277D2C7B2}"/>
              </a:ext>
            </a:extLst>
          </p:cNvPr>
          <p:cNvSpPr>
            <a:spLocks noGrp="1"/>
          </p:cNvSpPr>
          <p:nvPr>
            <p:ph idx="1"/>
          </p:nvPr>
        </p:nvSpPr>
        <p:spPr>
          <a:xfrm>
            <a:off x="370917" y="691963"/>
            <a:ext cx="5300354" cy="5474074"/>
          </a:xfrm>
        </p:spPr>
        <p:txBody>
          <a:bodyPr>
            <a:normAutofit fontScale="77500" lnSpcReduction="20000"/>
          </a:bodyPr>
          <a:lstStyle/>
          <a:p>
            <a:pPr marL="0" indent="0">
              <a:buNone/>
            </a:pPr>
            <a:endParaRPr lang="en-US" dirty="0"/>
          </a:p>
          <a:p>
            <a:pPr marL="0" indent="0">
              <a:buNone/>
            </a:pPr>
            <a:r>
              <a:rPr lang="en-US" b="1" dirty="0">
                <a:solidFill>
                  <a:srgbClr val="FFFF00"/>
                </a:solidFill>
              </a:rPr>
              <a:t>Farmers</a:t>
            </a:r>
          </a:p>
          <a:p>
            <a:pPr marL="0" indent="0">
              <a:buNone/>
            </a:pPr>
            <a:r>
              <a:rPr lang="en-US" b="1" dirty="0">
                <a:solidFill>
                  <a:srgbClr val="FFFF00"/>
                </a:solidFill>
              </a:rPr>
              <a:t>Bargemen</a:t>
            </a:r>
          </a:p>
          <a:p>
            <a:pPr marL="0" indent="0">
              <a:buNone/>
            </a:pPr>
            <a:r>
              <a:rPr lang="en-US" b="1" dirty="0">
                <a:solidFill>
                  <a:srgbClr val="FFFF00"/>
                </a:solidFill>
              </a:rPr>
              <a:t>Boatmen</a:t>
            </a:r>
          </a:p>
          <a:p>
            <a:pPr marL="0" indent="0">
              <a:buNone/>
            </a:pPr>
            <a:r>
              <a:rPr lang="en-US" b="1" dirty="0">
                <a:solidFill>
                  <a:srgbClr val="FFFF00"/>
                </a:solidFill>
              </a:rPr>
              <a:t>Ship Chandlers</a:t>
            </a:r>
          </a:p>
          <a:p>
            <a:pPr marL="0" indent="0">
              <a:buNone/>
            </a:pPr>
            <a:r>
              <a:rPr lang="en-US" b="1" dirty="0">
                <a:solidFill>
                  <a:srgbClr val="FFFF00"/>
                </a:solidFill>
              </a:rPr>
              <a:t>Coopers</a:t>
            </a:r>
          </a:p>
          <a:p>
            <a:pPr marL="0" indent="0">
              <a:buNone/>
            </a:pPr>
            <a:r>
              <a:rPr lang="en-US" b="1" dirty="0">
                <a:solidFill>
                  <a:srgbClr val="FFFF00"/>
                </a:solidFill>
              </a:rPr>
              <a:t>Ferrymen</a:t>
            </a:r>
          </a:p>
          <a:p>
            <a:pPr marL="0" indent="0">
              <a:buNone/>
            </a:pPr>
            <a:r>
              <a:rPr lang="en-US" b="1" dirty="0">
                <a:solidFill>
                  <a:srgbClr val="FFFF00"/>
                </a:solidFill>
              </a:rPr>
              <a:t>Lightermen</a:t>
            </a:r>
          </a:p>
          <a:p>
            <a:pPr marL="0" indent="0">
              <a:buNone/>
            </a:pPr>
            <a:r>
              <a:rPr lang="en-US" b="1" dirty="0">
                <a:solidFill>
                  <a:srgbClr val="FFFF00"/>
                </a:solidFill>
              </a:rPr>
              <a:t>Mariners and Seamen</a:t>
            </a:r>
          </a:p>
          <a:p>
            <a:pPr marL="0" indent="0">
              <a:buNone/>
            </a:pPr>
            <a:r>
              <a:rPr lang="en-US" b="1" dirty="0">
                <a:solidFill>
                  <a:srgbClr val="FFFF00"/>
                </a:solidFill>
              </a:rPr>
              <a:t>Ropers</a:t>
            </a:r>
          </a:p>
          <a:p>
            <a:pPr marL="0" indent="0">
              <a:buNone/>
            </a:pPr>
            <a:r>
              <a:rPr lang="en-US" b="1" dirty="0">
                <a:solidFill>
                  <a:srgbClr val="FFFF00"/>
                </a:solidFill>
              </a:rPr>
              <a:t>Shipbuilders</a:t>
            </a:r>
          </a:p>
          <a:p>
            <a:pPr marL="0" indent="0">
              <a:buNone/>
            </a:pPr>
            <a:r>
              <a:rPr lang="en-US" b="1" dirty="0">
                <a:solidFill>
                  <a:srgbClr val="FFFF00"/>
                </a:solidFill>
              </a:rPr>
              <a:t>Shipwrights</a:t>
            </a:r>
          </a:p>
          <a:p>
            <a:pPr marL="0" indent="0">
              <a:buNone/>
            </a:pPr>
            <a:r>
              <a:rPr lang="en-US" b="1" dirty="0">
                <a:solidFill>
                  <a:srgbClr val="FFFF00"/>
                </a:solidFill>
              </a:rPr>
              <a:t>Ship Carpenters</a:t>
            </a:r>
          </a:p>
          <a:p>
            <a:pPr marL="0" indent="0">
              <a:buNone/>
            </a:pPr>
            <a:r>
              <a:rPr lang="en-US" b="1" dirty="0">
                <a:solidFill>
                  <a:srgbClr val="FFFF00"/>
                </a:solidFill>
              </a:rPr>
              <a:t>Watermen</a:t>
            </a:r>
          </a:p>
          <a:p>
            <a:pPr marL="0" indent="0">
              <a:buNone/>
            </a:pPr>
            <a:r>
              <a:rPr lang="en-US" b="1" dirty="0">
                <a:solidFill>
                  <a:srgbClr val="FFFF00"/>
                </a:solidFill>
              </a:rPr>
              <a:t>Whalemen and Whalers</a:t>
            </a:r>
            <a:endParaRPr lang="en-US" dirty="0"/>
          </a:p>
        </p:txBody>
      </p:sp>
      <p:sp>
        <p:nvSpPr>
          <p:cNvPr id="5" name="Slide Number Placeholder 4">
            <a:extLst>
              <a:ext uri="{FF2B5EF4-FFF2-40B4-BE49-F238E27FC236}">
                <a16:creationId xmlns="" xmlns:a16="http://schemas.microsoft.com/office/drawing/2014/main" id="{BE0EA955-05CC-BE53-E4B9-63FDDAF8C1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50656-3D72-472C-A1BA-41E5F5C3B90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D1C8E4C7-5DCD-FC3A-5F12-4B6B510DBC05}"/>
              </a:ext>
            </a:extLst>
          </p:cNvPr>
          <p:cNvPicPr>
            <a:picLocks noChangeAspect="1"/>
          </p:cNvPicPr>
          <p:nvPr/>
        </p:nvPicPr>
        <p:blipFill>
          <a:blip r:embed="rId2"/>
          <a:stretch>
            <a:fillRect/>
          </a:stretch>
        </p:blipFill>
        <p:spPr>
          <a:xfrm>
            <a:off x="8041788" y="654351"/>
            <a:ext cx="3687237" cy="3978678"/>
          </a:xfrm>
          <a:prstGeom prst="rect">
            <a:avLst/>
          </a:prstGeom>
        </p:spPr>
      </p:pic>
      <p:sp>
        <p:nvSpPr>
          <p:cNvPr id="9" name="TextBox 8">
            <a:extLst>
              <a:ext uri="{FF2B5EF4-FFF2-40B4-BE49-F238E27FC236}">
                <a16:creationId xmlns="" xmlns:a16="http://schemas.microsoft.com/office/drawing/2014/main" id="{A909F11C-5D53-41E1-5EE9-ACA736776AF3}"/>
              </a:ext>
            </a:extLst>
          </p:cNvPr>
          <p:cNvSpPr txBox="1"/>
          <p:nvPr/>
        </p:nvSpPr>
        <p:spPr>
          <a:xfrm>
            <a:off x="7658103" y="4666218"/>
            <a:ext cx="4533897" cy="171136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1798 -  James Forten purchased a sail making business in Philadelphia. Became one of the wealthiest businessmen in Philadelphia.  Abolitionist. </a:t>
            </a:r>
          </a:p>
        </p:txBody>
      </p:sp>
      <p:sp>
        <p:nvSpPr>
          <p:cNvPr id="12" name="TextBox 11">
            <a:extLst>
              <a:ext uri="{FF2B5EF4-FFF2-40B4-BE49-F238E27FC236}">
                <a16:creationId xmlns="" xmlns:a16="http://schemas.microsoft.com/office/drawing/2014/main" id="{EA48BF02-CE66-EE3E-B410-8422087D719B}"/>
              </a:ext>
            </a:extLst>
          </p:cNvPr>
          <p:cNvSpPr txBox="1"/>
          <p:nvPr/>
        </p:nvSpPr>
        <p:spPr>
          <a:xfrm>
            <a:off x="381280" y="68680"/>
            <a:ext cx="73359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Calibri" panose="020F0502020204030204"/>
              </a:rPr>
              <a:t>Rancocas Creek  </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Maritime Occupations  1664-1703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Calibri" panose="020F0502020204030204"/>
              </a:rPr>
              <a:t>Underground Railroad</a:t>
            </a:r>
            <a:endPar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D9DD8D32-85C9-97BF-3145-BB5E1FCAEEB9}"/>
              </a:ext>
            </a:extLst>
          </p:cNvPr>
          <p:cNvSpPr txBox="1"/>
          <p:nvPr/>
        </p:nvSpPr>
        <p:spPr>
          <a:xfrm>
            <a:off x="-912610" y="6377584"/>
            <a:ext cx="707240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Calibri" panose="020F0502020204030204"/>
                <a:ea typeface="+mn-ea"/>
                <a:cs typeface="+mn-cs"/>
              </a:rPr>
              <a:t>Reference:  1664-1703 West Jersey Documents   NJ State Archives as Published</a:t>
            </a:r>
          </a:p>
        </p:txBody>
      </p:sp>
      <p:cxnSp>
        <p:nvCxnSpPr>
          <p:cNvPr id="15" name="Straight Connector 14">
            <a:extLst>
              <a:ext uri="{FF2B5EF4-FFF2-40B4-BE49-F238E27FC236}">
                <a16:creationId xmlns="" xmlns:a16="http://schemas.microsoft.com/office/drawing/2014/main" id="{D08A2BF4-7787-1154-19D4-A41CDE2F8B53}"/>
              </a:ext>
            </a:extLst>
          </p:cNvPr>
          <p:cNvCxnSpPr/>
          <p:nvPr/>
        </p:nvCxnSpPr>
        <p:spPr>
          <a:xfrm>
            <a:off x="7727576" y="122871"/>
            <a:ext cx="0" cy="628790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8FB360E2-33B9-34FF-88D1-37CCA0565A1A}"/>
              </a:ext>
            </a:extLst>
          </p:cNvPr>
          <p:cNvSpPr txBox="1"/>
          <p:nvPr/>
        </p:nvSpPr>
        <p:spPr>
          <a:xfrm>
            <a:off x="3788933" y="1526034"/>
            <a:ext cx="4095749" cy="25423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James Forten - Notable Delaware River, Philadelphia Sail Loft Owner.  By Nature of the Delaware River maritime trade he knew of the Pine Barrens Western Outflow – Rancocas and Other West Jersey Delaware River tidewaters</a:t>
            </a:r>
          </a:p>
        </p:txBody>
      </p:sp>
      <p:pic>
        <p:nvPicPr>
          <p:cNvPr id="2" name="Content Placeholder 8" descr="A logo with a boat and text&#10;&#10;Description automatically generated">
            <a:extLst>
              <a:ext uri="{FF2B5EF4-FFF2-40B4-BE49-F238E27FC236}">
                <a16:creationId xmlns="" xmlns:a16="http://schemas.microsoft.com/office/drawing/2014/main" id="{DAB561D6-0C4D-4838-2467-4BB8C097A449}"/>
              </a:ext>
            </a:extLst>
          </p:cNvPr>
          <p:cNvPicPr>
            <a:picLocks noChangeAspect="1"/>
          </p:cNvPicPr>
          <p:nvPr/>
        </p:nvPicPr>
        <p:blipFill rotWithShape="1">
          <a:blip r:embed="rId3" cstate="print">
            <a:alphaModFix/>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588188" y="5401197"/>
            <a:ext cx="1049189" cy="921326"/>
          </a:xfrm>
          <a:prstGeom prst="flowChartConnector">
            <a:avLst/>
          </a:prstGeom>
          <a:solidFill>
            <a:srgbClr val="006600"/>
          </a:solidFill>
        </p:spPr>
      </p:pic>
    </p:spTree>
    <p:extLst>
      <p:ext uri="{BB962C8B-B14F-4D97-AF65-F5344CB8AC3E}">
        <p14:creationId xmlns="" xmlns:p14="http://schemas.microsoft.com/office/powerpoint/2010/main" val="3449261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86E2CCB-CA60-A89C-CDA6-7CEB0EE67612}"/>
              </a:ext>
            </a:extLst>
          </p:cNvPr>
          <p:cNvPicPr>
            <a:picLocks noChangeAspect="1"/>
          </p:cNvPicPr>
          <p:nvPr/>
        </p:nvPicPr>
        <p:blipFill>
          <a:blip r:embed="rId2"/>
          <a:stretch>
            <a:fillRect/>
          </a:stretch>
        </p:blipFill>
        <p:spPr>
          <a:xfrm>
            <a:off x="-86380" y="0"/>
            <a:ext cx="4643160" cy="6858000"/>
          </a:xfrm>
          <a:prstGeom prst="rect">
            <a:avLst/>
          </a:prstGeom>
        </p:spPr>
      </p:pic>
      <p:pic>
        <p:nvPicPr>
          <p:cNvPr id="7" name="Picture 6">
            <a:extLst>
              <a:ext uri="{FF2B5EF4-FFF2-40B4-BE49-F238E27FC236}">
                <a16:creationId xmlns="" xmlns:a16="http://schemas.microsoft.com/office/drawing/2014/main" id="{2E85CBD9-D821-96CA-EB21-FF9F0AA96524}"/>
              </a:ext>
            </a:extLst>
          </p:cNvPr>
          <p:cNvPicPr>
            <a:picLocks noChangeAspect="1"/>
          </p:cNvPicPr>
          <p:nvPr/>
        </p:nvPicPr>
        <p:blipFill rotWithShape="1">
          <a:blip r:embed="rId3"/>
          <a:srcRect r="4684"/>
          <a:stretch/>
        </p:blipFill>
        <p:spPr>
          <a:xfrm>
            <a:off x="4432533" y="0"/>
            <a:ext cx="3925337" cy="6858000"/>
          </a:xfrm>
          <a:prstGeom prst="rect">
            <a:avLst/>
          </a:prstGeom>
        </p:spPr>
      </p:pic>
      <p:pic>
        <p:nvPicPr>
          <p:cNvPr id="9" name="Picture 8">
            <a:extLst>
              <a:ext uri="{FF2B5EF4-FFF2-40B4-BE49-F238E27FC236}">
                <a16:creationId xmlns="" xmlns:a16="http://schemas.microsoft.com/office/drawing/2014/main" id="{934A52C9-3060-4C89-FC44-1B2F0D6F662D}"/>
              </a:ext>
            </a:extLst>
          </p:cNvPr>
          <p:cNvPicPr>
            <a:picLocks noChangeAspect="1"/>
          </p:cNvPicPr>
          <p:nvPr/>
        </p:nvPicPr>
        <p:blipFill rotWithShape="1">
          <a:blip r:embed="rId4"/>
          <a:srcRect l="4684"/>
          <a:stretch/>
        </p:blipFill>
        <p:spPr>
          <a:xfrm>
            <a:off x="8357870" y="0"/>
            <a:ext cx="3925337" cy="6858000"/>
          </a:xfrm>
          <a:prstGeom prst="rect">
            <a:avLst/>
          </a:prstGeom>
        </p:spPr>
      </p:pic>
      <p:pic>
        <p:nvPicPr>
          <p:cNvPr id="3" name="Picture 2" descr="A paper with numbers and text&#10;&#10;Description automatically generated">
            <a:extLst>
              <a:ext uri="{FF2B5EF4-FFF2-40B4-BE49-F238E27FC236}">
                <a16:creationId xmlns="" xmlns:a16="http://schemas.microsoft.com/office/drawing/2014/main" id="{BEAFBF34-7564-346D-A254-6C0046F5D2C3}"/>
              </a:ext>
            </a:extLst>
          </p:cNvPr>
          <p:cNvPicPr>
            <a:picLocks noChangeAspect="1"/>
          </p:cNvPicPr>
          <p:nvPr/>
        </p:nvPicPr>
        <p:blipFill rotWithShape="1">
          <a:blip r:embed="rId5">
            <a:extLst>
              <a:ext uri="{28A0092B-C50C-407E-A947-70E740481C1C}">
                <a14:useLocalDpi xmlns="" xmlns:a14="http://schemas.microsoft.com/office/drawing/2010/main" val="0"/>
              </a:ext>
            </a:extLst>
          </a:blip>
          <a:srcRect l="11365" t="10385"/>
          <a:stretch/>
        </p:blipFill>
        <p:spPr>
          <a:xfrm>
            <a:off x="7722211" y="288758"/>
            <a:ext cx="4558933" cy="6220326"/>
          </a:xfrm>
          <a:prstGeom prst="rect">
            <a:avLst/>
          </a:prstGeom>
        </p:spPr>
      </p:pic>
      <p:sp>
        <p:nvSpPr>
          <p:cNvPr id="4" name="TextBox 3">
            <a:extLst>
              <a:ext uri="{FF2B5EF4-FFF2-40B4-BE49-F238E27FC236}">
                <a16:creationId xmlns="" xmlns:a16="http://schemas.microsoft.com/office/drawing/2014/main" id="{4806EEC4-FD12-0E6A-D6E1-7C57C8AC156F}"/>
              </a:ext>
            </a:extLst>
          </p:cNvPr>
          <p:cNvSpPr txBox="1"/>
          <p:nvPr/>
        </p:nvSpPr>
        <p:spPr>
          <a:xfrm>
            <a:off x="7723242" y="5368913"/>
            <a:ext cx="4558934" cy="1200329"/>
          </a:xfrm>
          <a:prstGeom prst="rect">
            <a:avLst/>
          </a:prstGeom>
          <a:solidFill>
            <a:schemeClr val="tx2">
              <a:lumMod val="75000"/>
            </a:schemeClr>
          </a:solidFill>
        </p:spPr>
        <p:txBody>
          <a:bodyPr wrap="square" rtlCol="0">
            <a:spAutoFit/>
          </a:bodyPr>
          <a:lstStyle/>
          <a:p>
            <a:pPr algn="ctr"/>
            <a:r>
              <a:rPr lang="en-US" b="1" dirty="0">
                <a:solidFill>
                  <a:schemeClr val="bg1"/>
                </a:solidFill>
              </a:rPr>
              <a:t>Rancocas Creek Sand Scows  </a:t>
            </a:r>
          </a:p>
          <a:p>
            <a:pPr algn="ctr"/>
            <a:r>
              <a:rPr lang="en-US" b="1" dirty="0">
                <a:solidFill>
                  <a:schemeClr val="bg1"/>
                </a:solidFill>
              </a:rPr>
              <a:t>100-120 feet  27-30 wide, square ends, deck top load, 70-80 feet long.  Distance between barges 15 – 20 feet</a:t>
            </a:r>
          </a:p>
        </p:txBody>
      </p:sp>
      <p:pic>
        <p:nvPicPr>
          <p:cNvPr id="8" name="Picture 7" descr="A close-up of a letter&#10;&#10;Description automatically generated">
            <a:extLst>
              <a:ext uri="{FF2B5EF4-FFF2-40B4-BE49-F238E27FC236}">
                <a16:creationId xmlns="" xmlns:a16="http://schemas.microsoft.com/office/drawing/2014/main" id="{E4FC0E0D-D780-9E6A-8A73-40FB752FF8F9}"/>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rot="5400000">
            <a:off x="3011241" y="994952"/>
            <a:ext cx="5243091" cy="3932318"/>
          </a:xfrm>
          <a:prstGeom prst="rect">
            <a:avLst/>
          </a:prstGeom>
        </p:spPr>
      </p:pic>
      <p:pic>
        <p:nvPicPr>
          <p:cNvPr id="2" name="Content Placeholder 8" descr="A logo with a boat and text&#10;&#10;Description automatically generated">
            <a:extLst>
              <a:ext uri="{FF2B5EF4-FFF2-40B4-BE49-F238E27FC236}">
                <a16:creationId xmlns="" xmlns:a16="http://schemas.microsoft.com/office/drawing/2014/main" id="{8F9AE47F-31B0-FDBD-8C39-8D030881F684}"/>
              </a:ext>
            </a:extLst>
          </p:cNvPr>
          <p:cNvPicPr>
            <a:picLocks noChangeAspect="1"/>
          </p:cNvPicPr>
          <p:nvPr/>
        </p:nvPicPr>
        <p:blipFill rotWithShape="1">
          <a:blip r:embed="rId7" cstate="print">
            <a:alphaModFix/>
            <a:extLst>
              <a:ext uri="{BEBA8EAE-BF5A-486C-A8C5-ECC9F3942E4B}">
                <a14:imgProps xmlns="" xmlns:a14="http://schemas.microsoft.com/office/drawing/2010/main">
                  <a14:imgLayer r:embed="rId8">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7223408" y="4377176"/>
            <a:ext cx="1049189" cy="921326"/>
          </a:xfrm>
          <a:prstGeom prst="flowChartConnector">
            <a:avLst/>
          </a:prstGeom>
          <a:solidFill>
            <a:srgbClr val="006600"/>
          </a:solidFill>
        </p:spPr>
      </p:pic>
    </p:spTree>
    <p:extLst>
      <p:ext uri="{BB962C8B-B14F-4D97-AF65-F5344CB8AC3E}">
        <p14:creationId xmlns="" xmlns:p14="http://schemas.microsoft.com/office/powerpoint/2010/main" val="2847245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F37E68-18C7-A05A-BD85-3D97361A344C}"/>
              </a:ext>
            </a:extLst>
          </p:cNvPr>
          <p:cNvSpPr>
            <a:spLocks noGrp="1"/>
          </p:cNvSpPr>
          <p:nvPr>
            <p:ph type="title"/>
          </p:nvPr>
        </p:nvSpPr>
        <p:spPr>
          <a:xfrm>
            <a:off x="5269897" y="308758"/>
            <a:ext cx="6811617" cy="983486"/>
          </a:xfrm>
        </p:spPr>
        <p:txBody>
          <a:bodyPr>
            <a:normAutofit/>
          </a:bodyPr>
          <a:lstStyle/>
          <a:p>
            <a:pPr algn="ctr"/>
            <a:r>
              <a:rPr lang="en-US" sz="2400" b="1" dirty="0">
                <a:solidFill>
                  <a:srgbClr val="FFFF00"/>
                </a:solidFill>
              </a:rPr>
              <a:t>Phosphorus Retort </a:t>
            </a:r>
            <a:br>
              <a:rPr lang="en-US" sz="2400" b="1" dirty="0">
                <a:solidFill>
                  <a:srgbClr val="FFFF00"/>
                </a:solidFill>
              </a:rPr>
            </a:br>
            <a:endParaRPr lang="en-US" sz="2400" b="1" dirty="0">
              <a:solidFill>
                <a:srgbClr val="FFFF00"/>
              </a:solidFill>
            </a:endParaRPr>
          </a:p>
        </p:txBody>
      </p:sp>
      <p:pic>
        <p:nvPicPr>
          <p:cNvPr id="7" name="Content Placeholder 6" descr="A person and person in a river&#10;&#10;Description automatically generated">
            <a:extLst>
              <a:ext uri="{FF2B5EF4-FFF2-40B4-BE49-F238E27FC236}">
                <a16:creationId xmlns="" xmlns:a16="http://schemas.microsoft.com/office/drawing/2014/main" id="{CAABF483-7764-DD47-225C-3A15A1A0BF83}"/>
              </a:ext>
            </a:extLst>
          </p:cNvPr>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rot="16200000">
            <a:off x="-331215" y="962797"/>
            <a:ext cx="6217064" cy="4742313"/>
          </a:xfrm>
        </p:spPr>
      </p:pic>
      <p:sp>
        <p:nvSpPr>
          <p:cNvPr id="5" name="Slide Number Placeholder 4">
            <a:extLst>
              <a:ext uri="{FF2B5EF4-FFF2-40B4-BE49-F238E27FC236}">
                <a16:creationId xmlns="" xmlns:a16="http://schemas.microsoft.com/office/drawing/2014/main" id="{0DE867F9-44BB-A316-C9DC-B3B652EB67B8}"/>
              </a:ext>
            </a:extLst>
          </p:cNvPr>
          <p:cNvSpPr>
            <a:spLocks noGrp="1"/>
          </p:cNvSpPr>
          <p:nvPr>
            <p:ph type="sldNum" sz="quarter" idx="12"/>
          </p:nvPr>
        </p:nvSpPr>
        <p:spPr/>
        <p:txBody>
          <a:bodyPr/>
          <a:lstStyle/>
          <a:p>
            <a:fld id="{9FE50656-3D72-472C-A1BA-41E5F5C3B905}" type="slidenum">
              <a:rPr lang="en-US" smtClean="0"/>
              <a:pPr/>
              <a:t>9</a:t>
            </a:fld>
            <a:endParaRPr lang="en-US" dirty="0"/>
          </a:p>
        </p:txBody>
      </p:sp>
      <p:pic>
        <p:nvPicPr>
          <p:cNvPr id="9" name="Picture 8" descr="A bird standing in the water&#10;&#10;Description automatically generated">
            <a:extLst>
              <a:ext uri="{FF2B5EF4-FFF2-40B4-BE49-F238E27FC236}">
                <a16:creationId xmlns="" xmlns:a16="http://schemas.microsoft.com/office/drawing/2014/main" id="{748F84AB-5228-C8E0-8295-C9DA0FFAAA2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95589" y="1247639"/>
            <a:ext cx="6811617" cy="5108713"/>
          </a:xfrm>
          <a:prstGeom prst="rect">
            <a:avLst/>
          </a:prstGeom>
        </p:spPr>
      </p:pic>
      <p:sp>
        <p:nvSpPr>
          <p:cNvPr id="10" name="TextBox 9">
            <a:extLst>
              <a:ext uri="{FF2B5EF4-FFF2-40B4-BE49-F238E27FC236}">
                <a16:creationId xmlns="" xmlns:a16="http://schemas.microsoft.com/office/drawing/2014/main" id="{68CB8AFC-FF9A-772C-4F98-365A7F753B71}"/>
              </a:ext>
            </a:extLst>
          </p:cNvPr>
          <p:cNvSpPr txBox="1"/>
          <p:nvPr/>
        </p:nvSpPr>
        <p:spPr>
          <a:xfrm>
            <a:off x="7691903" y="5866541"/>
            <a:ext cx="2638926" cy="307777"/>
          </a:xfrm>
          <a:prstGeom prst="rect">
            <a:avLst/>
          </a:prstGeom>
          <a:solidFill>
            <a:schemeClr val="tx1"/>
          </a:solidFill>
        </p:spPr>
        <p:txBody>
          <a:bodyPr wrap="square" rtlCol="0">
            <a:spAutoFit/>
          </a:bodyPr>
          <a:lstStyle/>
          <a:p>
            <a:pPr algn="ctr"/>
            <a:r>
              <a:rPr lang="en-US" sz="1400" dirty="0">
                <a:solidFill>
                  <a:schemeClr val="bg1"/>
                </a:solidFill>
              </a:rPr>
              <a:t>American Egret, Confluence </a:t>
            </a:r>
          </a:p>
        </p:txBody>
      </p:sp>
      <p:pic>
        <p:nvPicPr>
          <p:cNvPr id="3" name="Content Placeholder 8" descr="A logo with a boat and text&#10;&#10;Description automatically generated">
            <a:extLst>
              <a:ext uri="{FF2B5EF4-FFF2-40B4-BE49-F238E27FC236}">
                <a16:creationId xmlns="" xmlns:a16="http://schemas.microsoft.com/office/drawing/2014/main" id="{DBE273B8-9F8B-85C0-7F52-E9D99A0D2F6A}"/>
              </a:ext>
            </a:extLst>
          </p:cNvPr>
          <p:cNvPicPr>
            <a:picLocks noChangeAspect="1"/>
          </p:cNvPicPr>
          <p:nvPr/>
        </p:nvPicPr>
        <p:blipFill rotWithShape="1">
          <a:blip r:embed="rId5" cstate="print">
            <a:alphaModFix/>
            <a:extLst>
              <a:ext uri="{BEBA8EAE-BF5A-486C-A8C5-ECC9F3942E4B}">
                <a14:imgProps xmlns="" xmlns:a14="http://schemas.microsoft.com/office/drawing/2010/main">
                  <a14:imgLayer r:embed="rId7">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l="11855" t="15395" r="8595" b="14369"/>
          <a:stretch/>
        </p:blipFill>
        <p:spPr>
          <a:xfrm>
            <a:off x="5682268" y="5575275"/>
            <a:ext cx="1049189" cy="921326"/>
          </a:xfrm>
          <a:prstGeom prst="flowChartConnector">
            <a:avLst/>
          </a:prstGeom>
          <a:solidFill>
            <a:srgbClr val="006600"/>
          </a:solidFill>
        </p:spPr>
      </p:pic>
    </p:spTree>
    <p:extLst>
      <p:ext uri="{BB962C8B-B14F-4D97-AF65-F5344CB8AC3E}">
        <p14:creationId xmlns="" xmlns:p14="http://schemas.microsoft.com/office/powerpoint/2010/main" val="2011536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TotalTime>
  <Words>1015</Words>
  <Application>Microsoft Office PowerPoint</Application>
  <PresentationFormat>Custom</PresentationFormat>
  <Paragraphs>271</Paragraphs>
  <Slides>66</Slides>
  <Notes>12</Notes>
  <HiddenSlides>0</HiddenSlides>
  <MMClips>0</MMClips>
  <ScaleCrop>false</ScaleCrop>
  <HeadingPairs>
    <vt:vector size="4" baseType="variant">
      <vt:variant>
        <vt:lpstr>Theme</vt:lpstr>
      </vt:variant>
      <vt:variant>
        <vt:i4>2</vt:i4>
      </vt:variant>
      <vt:variant>
        <vt:lpstr>Slide Titles</vt:lpstr>
      </vt:variant>
      <vt:variant>
        <vt:i4>66</vt:i4>
      </vt:variant>
    </vt:vector>
  </HeadingPairs>
  <TitlesOfParts>
    <vt:vector size="68" baseType="lpstr">
      <vt:lpstr>Office Theme</vt:lpstr>
      <vt:lpstr>1_Office Theme</vt:lpstr>
      <vt:lpstr>Slide 1</vt:lpstr>
      <vt:lpstr>Slide 2</vt:lpstr>
      <vt:lpstr>Hainesport  Low Tide</vt:lpstr>
      <vt:lpstr>Slide 4</vt:lpstr>
      <vt:lpstr>Slide 5</vt:lpstr>
      <vt:lpstr>Slide 6</vt:lpstr>
      <vt:lpstr>Slide 7</vt:lpstr>
      <vt:lpstr>Slide 8</vt:lpstr>
      <vt:lpstr>Phosphorus Retort  </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Rancocas Creek Sand Mine Industry</vt:lpstr>
      <vt:lpstr>Slide 51</vt:lpstr>
      <vt:lpstr>Slide 52</vt:lpstr>
      <vt:lpstr>Slide 53</vt:lpstr>
      <vt:lpstr>Slide 54</vt:lpstr>
      <vt:lpstr>Slide 55</vt:lpstr>
      <vt:lpstr>Slide 56</vt:lpstr>
      <vt:lpstr>Boat Hook Rancocas Creek Tug Minerva</vt:lpstr>
      <vt:lpstr>Slide 58</vt:lpstr>
      <vt:lpstr>Slide 59</vt:lpstr>
      <vt:lpstr>Slide 60</vt:lpstr>
      <vt:lpstr>Slide 61</vt:lpstr>
      <vt:lpstr>Slide 62</vt:lpstr>
      <vt:lpstr>Slide 63</vt:lpstr>
      <vt:lpstr>1897  Rancocas Creek Tidewater Fishery (Rancocas overfished then stocked w shad)</vt:lpstr>
      <vt:lpstr> Maritime Crossroads Delaware River Water Trail     </vt:lpstr>
      <vt:lpstr>Slide 66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Anderson</dc:creator>
  <cp:lastModifiedBy>john</cp:lastModifiedBy>
  <cp:revision>78</cp:revision>
  <dcterms:created xsi:type="dcterms:W3CDTF">2024-06-02T08:42:56Z</dcterms:created>
  <dcterms:modified xsi:type="dcterms:W3CDTF">2024-06-11T02:27:45Z</dcterms:modified>
</cp:coreProperties>
</file>