
<file path=[Content_Types].xml><?xml version="1.0" encoding="utf-8"?>
<Types xmlns="http://schemas.openxmlformats.org/package/2006/content-types">
  <Default Extension="bin" ContentType="image/unknown"/>
  <Default Extension="emf" ContentType="image/x-emf"/>
  <Default Extension="gif" ContentType="image/gif"/>
  <Default Extension="jpe"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5.xml" ContentType="application/inkml+xml"/>
  <Override PartName="/ppt/notesSlides/notesSlide15.xml" ContentType="application/vnd.openxmlformats-officedocument.presentationml.notesSlide+xml"/>
  <Override PartName="/ppt/embeddings/oleObject1.bin" ContentType="application/vnd.openxmlformats-officedocument.oleObject"/>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2"/>
  </p:notesMasterIdLst>
  <p:sldIdLst>
    <p:sldId id="791" r:id="rId2"/>
    <p:sldId id="1061" r:id="rId3"/>
    <p:sldId id="263" r:id="rId4"/>
    <p:sldId id="261" r:id="rId5"/>
    <p:sldId id="262" r:id="rId6"/>
    <p:sldId id="259" r:id="rId7"/>
    <p:sldId id="260" r:id="rId8"/>
    <p:sldId id="256" r:id="rId9"/>
    <p:sldId id="258" r:id="rId10"/>
    <p:sldId id="913" r:id="rId11"/>
    <p:sldId id="914" r:id="rId12"/>
    <p:sldId id="915" r:id="rId13"/>
    <p:sldId id="793" r:id="rId14"/>
    <p:sldId id="916" r:id="rId15"/>
    <p:sldId id="917" r:id="rId16"/>
    <p:sldId id="643" r:id="rId17"/>
    <p:sldId id="918" r:id="rId18"/>
    <p:sldId id="919" r:id="rId19"/>
    <p:sldId id="588" r:id="rId20"/>
    <p:sldId id="733" r:id="rId21"/>
    <p:sldId id="912" r:id="rId22"/>
    <p:sldId id="922" r:id="rId23"/>
    <p:sldId id="921" r:id="rId24"/>
    <p:sldId id="1062" r:id="rId25"/>
    <p:sldId id="1032" r:id="rId26"/>
    <p:sldId id="1053" r:id="rId27"/>
    <p:sldId id="1035" r:id="rId28"/>
    <p:sldId id="1054" r:id="rId29"/>
    <p:sldId id="1052" r:id="rId30"/>
    <p:sldId id="1046" r:id="rId31"/>
    <p:sldId id="1050" r:id="rId32"/>
    <p:sldId id="569" r:id="rId33"/>
    <p:sldId id="1049" r:id="rId34"/>
    <p:sldId id="1048" r:id="rId35"/>
    <p:sldId id="1047" r:id="rId36"/>
    <p:sldId id="1045" r:id="rId37"/>
    <p:sldId id="1044" r:id="rId38"/>
    <p:sldId id="382" r:id="rId39"/>
    <p:sldId id="1043" r:id="rId40"/>
    <p:sldId id="1042" r:id="rId41"/>
    <p:sldId id="1041" r:id="rId42"/>
    <p:sldId id="268" r:id="rId43"/>
    <p:sldId id="1040" r:id="rId44"/>
    <p:sldId id="1039" r:id="rId45"/>
    <p:sldId id="269" r:id="rId46"/>
    <p:sldId id="656" r:id="rId47"/>
    <p:sldId id="657" r:id="rId48"/>
    <p:sldId id="655" r:id="rId49"/>
    <p:sldId id="507" r:id="rId50"/>
    <p:sldId id="527" r:id="rId51"/>
    <p:sldId id="802" r:id="rId52"/>
    <p:sldId id="803" r:id="rId53"/>
    <p:sldId id="290" r:id="rId54"/>
    <p:sldId id="523" r:id="rId55"/>
    <p:sldId id="624" r:id="rId56"/>
    <p:sldId id="1031" r:id="rId57"/>
    <p:sldId id="1055" r:id="rId58"/>
    <p:sldId id="652" r:id="rId59"/>
    <p:sldId id="920" r:id="rId60"/>
    <p:sldId id="806" r:id="rId61"/>
    <p:sldId id="814" r:id="rId62"/>
    <p:sldId id="807" r:id="rId63"/>
    <p:sldId id="808" r:id="rId64"/>
    <p:sldId id="1056" r:id="rId65"/>
    <p:sldId id="809" r:id="rId66"/>
    <p:sldId id="811" r:id="rId67"/>
    <p:sldId id="815" r:id="rId68"/>
    <p:sldId id="801" r:id="rId69"/>
    <p:sldId id="820" r:id="rId70"/>
    <p:sldId id="794" r:id="rId71"/>
    <p:sldId id="479" r:id="rId72"/>
    <p:sldId id="493" r:id="rId73"/>
    <p:sldId id="798" r:id="rId74"/>
    <p:sldId id="795" r:id="rId75"/>
    <p:sldId id="796" r:id="rId76"/>
    <p:sldId id="683" r:id="rId77"/>
    <p:sldId id="642" r:id="rId78"/>
    <p:sldId id="799" r:id="rId79"/>
    <p:sldId id="822" r:id="rId80"/>
    <p:sldId id="800" r:id="rId81"/>
    <p:sldId id="926" r:id="rId82"/>
    <p:sldId id="567" r:id="rId83"/>
    <p:sldId id="1057" r:id="rId84"/>
    <p:sldId id="572" r:id="rId85"/>
    <p:sldId id="816" r:id="rId86"/>
    <p:sldId id="825" r:id="rId87"/>
    <p:sldId id="1058" r:id="rId88"/>
    <p:sldId id="547" r:id="rId89"/>
    <p:sldId id="1059" r:id="rId90"/>
    <p:sldId id="505" r:id="rId91"/>
    <p:sldId id="817" r:id="rId92"/>
    <p:sldId id="832" r:id="rId93"/>
    <p:sldId id="490" r:id="rId94"/>
    <p:sldId id="1060" r:id="rId95"/>
    <p:sldId id="819" r:id="rId96"/>
    <p:sldId id="525" r:id="rId97"/>
    <p:sldId id="954" r:id="rId98"/>
    <p:sldId id="594" r:id="rId99"/>
    <p:sldId id="522" r:id="rId100"/>
    <p:sldId id="586" r:id="rId101"/>
    <p:sldId id="685" r:id="rId102"/>
    <p:sldId id="521" r:id="rId103"/>
    <p:sldId id="647" r:id="rId104"/>
    <p:sldId id="285" r:id="rId105"/>
    <p:sldId id="648" r:id="rId106"/>
    <p:sldId id="654" r:id="rId107"/>
    <p:sldId id="649" r:id="rId108"/>
    <p:sldId id="650" r:id="rId109"/>
    <p:sldId id="653" r:id="rId110"/>
    <p:sldId id="578" r:id="rId111"/>
    <p:sldId id="386" r:id="rId112"/>
    <p:sldId id="520" r:id="rId113"/>
    <p:sldId id="425" r:id="rId114"/>
    <p:sldId id="576" r:id="rId115"/>
    <p:sldId id="641" r:id="rId116"/>
    <p:sldId id="583" r:id="rId117"/>
    <p:sldId id="394" r:id="rId118"/>
    <p:sldId id="264" r:id="rId119"/>
    <p:sldId id="257" r:id="rId120"/>
    <p:sldId id="265" r:id="rId1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1AE8E"/>
    <a:srgbClr val="8E8066"/>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987" autoAdjust="0"/>
    <p:restoredTop sz="94660"/>
  </p:normalViewPr>
  <p:slideViewPr>
    <p:cSldViewPr snapToGrid="0">
      <p:cViewPr varScale="1">
        <p:scale>
          <a:sx n="57" d="100"/>
          <a:sy n="57" d="100"/>
        </p:scale>
        <p:origin x="980" y="32"/>
      </p:cViewPr>
      <p:guideLst/>
    </p:cSldViewPr>
  </p:slideViewPr>
  <p:notesTextViewPr>
    <p:cViewPr>
      <p:scale>
        <a:sx n="1" d="1"/>
        <a:sy n="1" d="1"/>
      </p:scale>
      <p:origin x="0" y="0"/>
    </p:cViewPr>
  </p:notesTextViewPr>
  <p:sorterViewPr>
    <p:cViewPr>
      <p:scale>
        <a:sx n="100" d="100"/>
        <a:sy n="100" d="100"/>
      </p:scale>
      <p:origin x="0" y="-2233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r>
              <a:rPr lang="en-US" b="1" dirty="0">
                <a:solidFill>
                  <a:schemeClr val="bg1"/>
                </a:solidFill>
              </a:rPr>
              <a:t>Product Arrival</a:t>
            </a:r>
            <a:r>
              <a:rPr lang="en-US" b="1" baseline="0" dirty="0">
                <a:solidFill>
                  <a:schemeClr val="bg1"/>
                </a:solidFill>
              </a:rPr>
              <a:t> by Total Tons  </a:t>
            </a:r>
          </a:p>
          <a:p>
            <a:pPr>
              <a:defRPr>
                <a:solidFill>
                  <a:schemeClr val="bg1"/>
                </a:solidFill>
              </a:defRPr>
            </a:pPr>
            <a:r>
              <a:rPr lang="en-US" b="1" baseline="0" dirty="0">
                <a:solidFill>
                  <a:schemeClr val="bg1"/>
                </a:solidFill>
              </a:rPr>
              <a:t> Hainesport/Lumberton/Centerton - South Branch Rancocas Creek </a:t>
            </a:r>
            <a:endParaRPr lang="en-US" b="1" dirty="0">
              <a:solidFill>
                <a:schemeClr val="bg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endParaRPr lang="en-US"/>
        </a:p>
      </c:txPr>
    </c:title>
    <c:autoTitleDeleted val="0"/>
    <c:plotArea>
      <c:layout/>
      <c:barChart>
        <c:barDir val="col"/>
        <c:grouping val="clustered"/>
        <c:varyColors val="0"/>
        <c:ser>
          <c:idx val="0"/>
          <c:order val="0"/>
          <c:tx>
            <c:strRef>
              <c:f>Sheet1!$A$10</c:f>
              <c:strCache>
                <c:ptCount val="1"/>
                <c:pt idx="0">
                  <c:v>Chemicals</c:v>
                </c:pt>
              </c:strCache>
            </c:strRef>
          </c:tx>
          <c:spPr>
            <a:solidFill>
              <a:schemeClr val="accent1"/>
            </a:solidFill>
            <a:ln>
              <a:noFill/>
            </a:ln>
            <a:effectLst/>
          </c:spPr>
          <c:invertIfNegative val="0"/>
          <c:cat>
            <c:numRef>
              <c:f>Sheet1!$B$9:$G$9</c:f>
              <c:numCache>
                <c:formatCode>General</c:formatCode>
                <c:ptCount val="6"/>
                <c:pt idx="0">
                  <c:v>1893</c:v>
                </c:pt>
                <c:pt idx="1">
                  <c:v>1894</c:v>
                </c:pt>
                <c:pt idx="2">
                  <c:v>1896</c:v>
                </c:pt>
                <c:pt idx="3">
                  <c:v>1897</c:v>
                </c:pt>
                <c:pt idx="4">
                  <c:v>1902</c:v>
                </c:pt>
                <c:pt idx="5">
                  <c:v>1908</c:v>
                </c:pt>
              </c:numCache>
            </c:numRef>
          </c:cat>
          <c:val>
            <c:numRef>
              <c:f>Sheet1!$B$10:$G$10</c:f>
              <c:numCache>
                <c:formatCode>General</c:formatCode>
                <c:ptCount val="6"/>
                <c:pt idx="0">
                  <c:v>5700</c:v>
                </c:pt>
                <c:pt idx="1">
                  <c:v>6000</c:v>
                </c:pt>
                <c:pt idx="2">
                  <c:v>6300</c:v>
                </c:pt>
                <c:pt idx="3">
                  <c:v>6500</c:v>
                </c:pt>
                <c:pt idx="4">
                  <c:v>7100</c:v>
                </c:pt>
              </c:numCache>
            </c:numRef>
          </c:val>
          <c:extLst>
            <c:ext xmlns:c16="http://schemas.microsoft.com/office/drawing/2014/chart" uri="{C3380CC4-5D6E-409C-BE32-E72D297353CC}">
              <c16:uniqueId val="{00000000-6036-4E38-A55A-D96B89F6340C}"/>
            </c:ext>
          </c:extLst>
        </c:ser>
        <c:ser>
          <c:idx val="1"/>
          <c:order val="1"/>
          <c:tx>
            <c:strRef>
              <c:f>Sheet1!$A$11</c:f>
              <c:strCache>
                <c:ptCount val="1"/>
                <c:pt idx="0">
                  <c:v>Coal</c:v>
                </c:pt>
              </c:strCache>
            </c:strRef>
          </c:tx>
          <c:spPr>
            <a:solidFill>
              <a:schemeClr val="accent2"/>
            </a:solidFill>
            <a:ln>
              <a:noFill/>
            </a:ln>
            <a:effectLst/>
          </c:spPr>
          <c:invertIfNegative val="0"/>
          <c:cat>
            <c:numRef>
              <c:f>Sheet1!$B$9:$G$9</c:f>
              <c:numCache>
                <c:formatCode>General</c:formatCode>
                <c:ptCount val="6"/>
                <c:pt idx="0">
                  <c:v>1893</c:v>
                </c:pt>
                <c:pt idx="1">
                  <c:v>1894</c:v>
                </c:pt>
                <c:pt idx="2">
                  <c:v>1896</c:v>
                </c:pt>
                <c:pt idx="3">
                  <c:v>1897</c:v>
                </c:pt>
                <c:pt idx="4">
                  <c:v>1902</c:v>
                </c:pt>
                <c:pt idx="5">
                  <c:v>1908</c:v>
                </c:pt>
              </c:numCache>
            </c:numRef>
          </c:cat>
          <c:val>
            <c:numRef>
              <c:f>Sheet1!$B$11:$G$11</c:f>
              <c:numCache>
                <c:formatCode>General</c:formatCode>
                <c:ptCount val="6"/>
                <c:pt idx="0">
                  <c:v>15069</c:v>
                </c:pt>
                <c:pt idx="1">
                  <c:v>17000</c:v>
                </c:pt>
                <c:pt idx="2">
                  <c:v>16400</c:v>
                </c:pt>
                <c:pt idx="3">
                  <c:v>34000</c:v>
                </c:pt>
                <c:pt idx="4">
                  <c:v>8129</c:v>
                </c:pt>
              </c:numCache>
            </c:numRef>
          </c:val>
          <c:extLst>
            <c:ext xmlns:c16="http://schemas.microsoft.com/office/drawing/2014/chart" uri="{C3380CC4-5D6E-409C-BE32-E72D297353CC}">
              <c16:uniqueId val="{00000001-6036-4E38-A55A-D96B89F6340C}"/>
            </c:ext>
          </c:extLst>
        </c:ser>
        <c:ser>
          <c:idx val="2"/>
          <c:order val="2"/>
          <c:tx>
            <c:strRef>
              <c:f>Sheet1!$A$12</c:f>
              <c:strCache>
                <c:ptCount val="1"/>
                <c:pt idx="0">
                  <c:v>Pig Iron</c:v>
                </c:pt>
              </c:strCache>
            </c:strRef>
          </c:tx>
          <c:spPr>
            <a:solidFill>
              <a:schemeClr val="accent3"/>
            </a:solidFill>
            <a:ln>
              <a:noFill/>
            </a:ln>
            <a:effectLst/>
          </c:spPr>
          <c:invertIfNegative val="0"/>
          <c:cat>
            <c:numRef>
              <c:f>Sheet1!$B$9:$G$9</c:f>
              <c:numCache>
                <c:formatCode>General</c:formatCode>
                <c:ptCount val="6"/>
                <c:pt idx="0">
                  <c:v>1893</c:v>
                </c:pt>
                <c:pt idx="1">
                  <c:v>1894</c:v>
                </c:pt>
                <c:pt idx="2">
                  <c:v>1896</c:v>
                </c:pt>
                <c:pt idx="3">
                  <c:v>1897</c:v>
                </c:pt>
                <c:pt idx="4">
                  <c:v>1902</c:v>
                </c:pt>
                <c:pt idx="5">
                  <c:v>1908</c:v>
                </c:pt>
              </c:numCache>
            </c:numRef>
          </c:cat>
          <c:val>
            <c:numRef>
              <c:f>Sheet1!$B$12:$G$12</c:f>
              <c:numCache>
                <c:formatCode>General</c:formatCode>
                <c:ptCount val="6"/>
                <c:pt idx="1">
                  <c:v>3000</c:v>
                </c:pt>
                <c:pt idx="2">
                  <c:v>4000</c:v>
                </c:pt>
                <c:pt idx="3">
                  <c:v>4400</c:v>
                </c:pt>
                <c:pt idx="4">
                  <c:v>8800</c:v>
                </c:pt>
                <c:pt idx="5">
                  <c:v>2500</c:v>
                </c:pt>
              </c:numCache>
            </c:numRef>
          </c:val>
          <c:extLst>
            <c:ext xmlns:c16="http://schemas.microsoft.com/office/drawing/2014/chart" uri="{C3380CC4-5D6E-409C-BE32-E72D297353CC}">
              <c16:uniqueId val="{00000002-6036-4E38-A55A-D96B89F6340C}"/>
            </c:ext>
          </c:extLst>
        </c:ser>
        <c:ser>
          <c:idx val="3"/>
          <c:order val="3"/>
          <c:tx>
            <c:strRef>
              <c:f>Sheet1!$A$13</c:f>
              <c:strCache>
                <c:ptCount val="1"/>
                <c:pt idx="0">
                  <c:v>Lime</c:v>
                </c:pt>
              </c:strCache>
            </c:strRef>
          </c:tx>
          <c:spPr>
            <a:solidFill>
              <a:schemeClr val="accent4"/>
            </a:solidFill>
            <a:ln>
              <a:noFill/>
            </a:ln>
            <a:effectLst/>
          </c:spPr>
          <c:invertIfNegative val="0"/>
          <c:cat>
            <c:numRef>
              <c:f>Sheet1!$B$9:$G$9</c:f>
              <c:numCache>
                <c:formatCode>General</c:formatCode>
                <c:ptCount val="6"/>
                <c:pt idx="0">
                  <c:v>1893</c:v>
                </c:pt>
                <c:pt idx="1">
                  <c:v>1894</c:v>
                </c:pt>
                <c:pt idx="2">
                  <c:v>1896</c:v>
                </c:pt>
                <c:pt idx="3">
                  <c:v>1897</c:v>
                </c:pt>
                <c:pt idx="4">
                  <c:v>1902</c:v>
                </c:pt>
                <c:pt idx="5">
                  <c:v>1908</c:v>
                </c:pt>
              </c:numCache>
            </c:numRef>
          </c:cat>
          <c:val>
            <c:numRef>
              <c:f>Sheet1!$B$13:$G$13</c:f>
              <c:numCache>
                <c:formatCode>General</c:formatCode>
                <c:ptCount val="6"/>
                <c:pt idx="0">
                  <c:v>9000</c:v>
                </c:pt>
                <c:pt idx="1">
                  <c:v>5000</c:v>
                </c:pt>
                <c:pt idx="2">
                  <c:v>4000</c:v>
                </c:pt>
                <c:pt idx="3">
                  <c:v>10000</c:v>
                </c:pt>
                <c:pt idx="4">
                  <c:v>5500</c:v>
                </c:pt>
              </c:numCache>
            </c:numRef>
          </c:val>
          <c:extLst>
            <c:ext xmlns:c16="http://schemas.microsoft.com/office/drawing/2014/chart" uri="{C3380CC4-5D6E-409C-BE32-E72D297353CC}">
              <c16:uniqueId val="{00000003-6036-4E38-A55A-D96B89F6340C}"/>
            </c:ext>
          </c:extLst>
        </c:ser>
        <c:ser>
          <c:idx val="4"/>
          <c:order val="4"/>
          <c:tx>
            <c:strRef>
              <c:f>Sheet1!$A$14</c:f>
              <c:strCache>
                <c:ptCount val="1"/>
                <c:pt idx="0">
                  <c:v>Lumber</c:v>
                </c:pt>
              </c:strCache>
            </c:strRef>
          </c:tx>
          <c:spPr>
            <a:solidFill>
              <a:schemeClr val="accent5"/>
            </a:solidFill>
            <a:ln>
              <a:noFill/>
            </a:ln>
            <a:effectLst/>
          </c:spPr>
          <c:invertIfNegative val="0"/>
          <c:cat>
            <c:numRef>
              <c:f>Sheet1!$B$9:$G$9</c:f>
              <c:numCache>
                <c:formatCode>General</c:formatCode>
                <c:ptCount val="6"/>
                <c:pt idx="0">
                  <c:v>1893</c:v>
                </c:pt>
                <c:pt idx="1">
                  <c:v>1894</c:v>
                </c:pt>
                <c:pt idx="2">
                  <c:v>1896</c:v>
                </c:pt>
                <c:pt idx="3">
                  <c:v>1897</c:v>
                </c:pt>
                <c:pt idx="4">
                  <c:v>1902</c:v>
                </c:pt>
                <c:pt idx="5">
                  <c:v>1908</c:v>
                </c:pt>
              </c:numCache>
            </c:numRef>
          </c:cat>
          <c:val>
            <c:numRef>
              <c:f>Sheet1!$B$14:$G$14</c:f>
              <c:numCache>
                <c:formatCode>General</c:formatCode>
                <c:ptCount val="6"/>
                <c:pt idx="0">
                  <c:v>825</c:v>
                </c:pt>
                <c:pt idx="1">
                  <c:v>1000</c:v>
                </c:pt>
                <c:pt idx="2">
                  <c:v>1000</c:v>
                </c:pt>
                <c:pt idx="4">
                  <c:v>2500</c:v>
                </c:pt>
              </c:numCache>
            </c:numRef>
          </c:val>
          <c:extLst>
            <c:ext xmlns:c16="http://schemas.microsoft.com/office/drawing/2014/chart" uri="{C3380CC4-5D6E-409C-BE32-E72D297353CC}">
              <c16:uniqueId val="{00000004-6036-4E38-A55A-D96B89F6340C}"/>
            </c:ext>
          </c:extLst>
        </c:ser>
        <c:ser>
          <c:idx val="5"/>
          <c:order val="5"/>
          <c:tx>
            <c:strRef>
              <c:f>Sheet1!$A$15</c:f>
              <c:strCache>
                <c:ptCount val="1"/>
                <c:pt idx="0">
                  <c:v>Manure</c:v>
                </c:pt>
              </c:strCache>
            </c:strRef>
          </c:tx>
          <c:spPr>
            <a:solidFill>
              <a:schemeClr val="accent6"/>
            </a:solidFill>
            <a:ln>
              <a:noFill/>
            </a:ln>
            <a:effectLst/>
          </c:spPr>
          <c:invertIfNegative val="0"/>
          <c:cat>
            <c:numRef>
              <c:f>Sheet1!$B$9:$G$9</c:f>
              <c:numCache>
                <c:formatCode>General</c:formatCode>
                <c:ptCount val="6"/>
                <c:pt idx="0">
                  <c:v>1893</c:v>
                </c:pt>
                <c:pt idx="1">
                  <c:v>1894</c:v>
                </c:pt>
                <c:pt idx="2">
                  <c:v>1896</c:v>
                </c:pt>
                <c:pt idx="3">
                  <c:v>1897</c:v>
                </c:pt>
                <c:pt idx="4">
                  <c:v>1902</c:v>
                </c:pt>
                <c:pt idx="5">
                  <c:v>1908</c:v>
                </c:pt>
              </c:numCache>
            </c:numRef>
          </c:cat>
          <c:val>
            <c:numRef>
              <c:f>Sheet1!$B$15:$G$15</c:f>
              <c:numCache>
                <c:formatCode>General</c:formatCode>
                <c:ptCount val="6"/>
                <c:pt idx="0">
                  <c:v>30000</c:v>
                </c:pt>
                <c:pt idx="1">
                  <c:v>25000</c:v>
                </c:pt>
                <c:pt idx="2">
                  <c:v>37500</c:v>
                </c:pt>
                <c:pt idx="3">
                  <c:v>75000</c:v>
                </c:pt>
                <c:pt idx="4">
                  <c:v>60030</c:v>
                </c:pt>
              </c:numCache>
            </c:numRef>
          </c:val>
          <c:extLst>
            <c:ext xmlns:c16="http://schemas.microsoft.com/office/drawing/2014/chart" uri="{C3380CC4-5D6E-409C-BE32-E72D297353CC}">
              <c16:uniqueId val="{00000005-6036-4E38-A55A-D96B89F6340C}"/>
            </c:ext>
          </c:extLst>
        </c:ser>
        <c:ser>
          <c:idx val="6"/>
          <c:order val="6"/>
          <c:tx>
            <c:strRef>
              <c:f>Sheet1!$A$16</c:f>
              <c:strCache>
                <c:ptCount val="1"/>
                <c:pt idx="0">
                  <c:v>General</c:v>
                </c:pt>
              </c:strCache>
            </c:strRef>
          </c:tx>
          <c:spPr>
            <a:solidFill>
              <a:schemeClr val="accent1">
                <a:lumMod val="60000"/>
              </a:schemeClr>
            </a:solidFill>
            <a:ln>
              <a:noFill/>
            </a:ln>
            <a:effectLst/>
          </c:spPr>
          <c:invertIfNegative val="0"/>
          <c:cat>
            <c:numRef>
              <c:f>Sheet1!$B$9:$G$9</c:f>
              <c:numCache>
                <c:formatCode>General</c:formatCode>
                <c:ptCount val="6"/>
                <c:pt idx="0">
                  <c:v>1893</c:v>
                </c:pt>
                <c:pt idx="1">
                  <c:v>1894</c:v>
                </c:pt>
                <c:pt idx="2">
                  <c:v>1896</c:v>
                </c:pt>
                <c:pt idx="3">
                  <c:v>1897</c:v>
                </c:pt>
                <c:pt idx="4">
                  <c:v>1902</c:v>
                </c:pt>
                <c:pt idx="5">
                  <c:v>1908</c:v>
                </c:pt>
              </c:numCache>
            </c:numRef>
          </c:cat>
          <c:val>
            <c:numRef>
              <c:f>Sheet1!$B$16:$G$16</c:f>
              <c:numCache>
                <c:formatCode>General</c:formatCode>
                <c:ptCount val="6"/>
                <c:pt idx="2">
                  <c:v>11800</c:v>
                </c:pt>
                <c:pt idx="3">
                  <c:v>6500</c:v>
                </c:pt>
                <c:pt idx="4">
                  <c:v>14520</c:v>
                </c:pt>
              </c:numCache>
            </c:numRef>
          </c:val>
          <c:extLst>
            <c:ext xmlns:c16="http://schemas.microsoft.com/office/drawing/2014/chart" uri="{C3380CC4-5D6E-409C-BE32-E72D297353CC}">
              <c16:uniqueId val="{00000006-6036-4E38-A55A-D96B89F6340C}"/>
            </c:ext>
          </c:extLst>
        </c:ser>
        <c:dLbls>
          <c:showLegendKey val="0"/>
          <c:showVal val="0"/>
          <c:showCatName val="0"/>
          <c:showSerName val="0"/>
          <c:showPercent val="0"/>
          <c:showBubbleSize val="0"/>
        </c:dLbls>
        <c:gapWidth val="219"/>
        <c:overlap val="-27"/>
        <c:axId val="2050623775"/>
        <c:axId val="83807967"/>
      </c:barChart>
      <c:catAx>
        <c:axId val="205062377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dirty="0">
                    <a:solidFill>
                      <a:schemeClr val="bg1"/>
                    </a:solidFill>
                  </a:rPr>
                  <a:t>ref:</a:t>
                </a:r>
                <a:r>
                  <a:rPr lang="en-US" baseline="0" dirty="0">
                    <a:solidFill>
                      <a:schemeClr val="bg1"/>
                    </a:solidFill>
                  </a:rPr>
                  <a:t>  Reports to Congress</a:t>
                </a:r>
                <a:endParaRPr lang="en-US" dirty="0">
                  <a:solidFill>
                    <a:schemeClr val="bg1"/>
                  </a:solidFill>
                </a:endParaRPr>
              </a:p>
            </c:rich>
          </c:tx>
          <c:layout>
            <c:manualLayout>
              <c:xMode val="edge"/>
              <c:yMode val="edge"/>
              <c:x val="0.44861154855643043"/>
              <c:y val="0.920221930592009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83807967"/>
        <c:crosses val="autoZero"/>
        <c:auto val="1"/>
        <c:lblAlgn val="ctr"/>
        <c:lblOffset val="100"/>
        <c:noMultiLvlLbl val="0"/>
      </c:catAx>
      <c:valAx>
        <c:axId val="8380796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solidFill>
                      <a:schemeClr val="bg1"/>
                    </a:solidFill>
                  </a:rPr>
                  <a:t>Tonnage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bg1"/>
                </a:solidFill>
                <a:latin typeface="+mn-lt"/>
                <a:ea typeface="+mn-ea"/>
                <a:cs typeface="+mn-cs"/>
              </a:defRPr>
            </a:pPr>
            <a:endParaRPr lang="en-US"/>
          </a:p>
        </c:txPr>
        <c:crossAx val="20506237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chemeClr val="bg1"/>
              </a:solidFill>
              <a:latin typeface="+mn-lt"/>
              <a:ea typeface="+mn-ea"/>
              <a:cs typeface="+mn-cs"/>
            </a:defRPr>
          </a:pPr>
          <a:endParaRPr lang="en-US"/>
        </a:p>
      </c:txPr>
    </c:legend>
    <c:plotVisOnly val="1"/>
    <c:dispBlanksAs val="gap"/>
    <c:showDLblsOverMax val="0"/>
  </c:chart>
  <c:spPr>
    <a:solidFill>
      <a:schemeClr val="accent1">
        <a:lumMod val="50000"/>
      </a:schemeClr>
    </a:solidFill>
    <a:ln w="9525" cap="flat" cmpd="sng" algn="ctr">
      <a:solidFill>
        <a:srgbClr val="C00000"/>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US" b="1" dirty="0"/>
              <a:t>Hainesport/Centerton/Lumberton -  South Branch Rancocas Creek</a:t>
            </a:r>
          </a:p>
          <a:p>
            <a:pPr>
              <a:defRPr b="1"/>
            </a:pPr>
            <a:r>
              <a:rPr lang="en-US" b="1" dirty="0"/>
              <a:t>Vessel Type</a:t>
            </a:r>
            <a:r>
              <a:rPr lang="en-US" b="1" baseline="0" dirty="0"/>
              <a:t> &amp; </a:t>
            </a:r>
            <a:r>
              <a:rPr lang="en-US" b="1" dirty="0"/>
              <a:t>Number of Voyages per Year</a:t>
            </a:r>
          </a:p>
          <a:p>
            <a:pPr>
              <a:defRPr b="1"/>
            </a:pPr>
            <a:r>
              <a:rPr lang="en-US" b="1" dirty="0"/>
              <a:t>Ref: Reports</a:t>
            </a:r>
            <a:r>
              <a:rPr lang="en-US" b="1" baseline="0" dirty="0"/>
              <a:t> to Congress</a:t>
            </a:r>
            <a:endParaRPr lang="en-US" b="1" dirty="0"/>
          </a:p>
        </c:rich>
      </c:tx>
      <c:layout>
        <c:manualLayout>
          <c:xMode val="edge"/>
          <c:yMode val="edge"/>
          <c:x val="0.29804420931758524"/>
          <c:y val="3.5185185185185187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Sheet1!$B$2</c:f>
              <c:strCache>
                <c:ptCount val="1"/>
                <c:pt idx="0">
                  <c:v>1893</c:v>
                </c:pt>
              </c:strCache>
            </c:strRef>
          </c:tx>
          <c:spPr>
            <a:solidFill>
              <a:schemeClr val="accent1"/>
            </a:solidFill>
            <a:ln>
              <a:noFill/>
            </a:ln>
            <a:effectLst/>
          </c:spPr>
          <c:invertIfNegative val="0"/>
          <c:cat>
            <c:strRef>
              <c:f>Sheet1!$A$3:$A$6</c:f>
              <c:strCache>
                <c:ptCount val="4"/>
                <c:pt idx="0">
                  <c:v>Steamers</c:v>
                </c:pt>
                <c:pt idx="1">
                  <c:v>Sailing Vessels</c:v>
                </c:pt>
                <c:pt idx="2">
                  <c:v>Barges</c:v>
                </c:pt>
                <c:pt idx="3">
                  <c:v>Canal Boats</c:v>
                </c:pt>
              </c:strCache>
            </c:strRef>
          </c:cat>
          <c:val>
            <c:numRef>
              <c:f>Sheet1!$B$3:$B$6</c:f>
              <c:numCache>
                <c:formatCode>General</c:formatCode>
                <c:ptCount val="4"/>
                <c:pt idx="0">
                  <c:v>850</c:v>
                </c:pt>
                <c:pt idx="1">
                  <c:v>1690</c:v>
                </c:pt>
                <c:pt idx="2">
                  <c:v>1030</c:v>
                </c:pt>
                <c:pt idx="3">
                  <c:v>1260</c:v>
                </c:pt>
              </c:numCache>
            </c:numRef>
          </c:val>
          <c:extLst>
            <c:ext xmlns:c16="http://schemas.microsoft.com/office/drawing/2014/chart" uri="{C3380CC4-5D6E-409C-BE32-E72D297353CC}">
              <c16:uniqueId val="{00000000-EDA6-4B2C-BF5E-2E2E7B1D0FBC}"/>
            </c:ext>
          </c:extLst>
        </c:ser>
        <c:ser>
          <c:idx val="1"/>
          <c:order val="1"/>
          <c:tx>
            <c:strRef>
              <c:f>Sheet1!$C$2</c:f>
              <c:strCache>
                <c:ptCount val="1"/>
                <c:pt idx="0">
                  <c:v>1894</c:v>
                </c:pt>
              </c:strCache>
            </c:strRef>
          </c:tx>
          <c:spPr>
            <a:solidFill>
              <a:schemeClr val="accent2"/>
            </a:solidFill>
            <a:ln>
              <a:noFill/>
            </a:ln>
            <a:effectLst/>
          </c:spPr>
          <c:invertIfNegative val="0"/>
          <c:cat>
            <c:strRef>
              <c:f>Sheet1!$A$3:$A$6</c:f>
              <c:strCache>
                <c:ptCount val="4"/>
                <c:pt idx="0">
                  <c:v>Steamers</c:v>
                </c:pt>
                <c:pt idx="1">
                  <c:v>Sailing Vessels</c:v>
                </c:pt>
                <c:pt idx="2">
                  <c:v>Barges</c:v>
                </c:pt>
                <c:pt idx="3">
                  <c:v>Canal Boats</c:v>
                </c:pt>
              </c:strCache>
            </c:strRef>
          </c:cat>
          <c:val>
            <c:numRef>
              <c:f>Sheet1!$C$3:$C$6</c:f>
              <c:numCache>
                <c:formatCode>General</c:formatCode>
                <c:ptCount val="4"/>
                <c:pt idx="0">
                  <c:v>850</c:v>
                </c:pt>
                <c:pt idx="1">
                  <c:v>1650</c:v>
                </c:pt>
                <c:pt idx="2">
                  <c:v>1400</c:v>
                </c:pt>
                <c:pt idx="3">
                  <c:v>1000</c:v>
                </c:pt>
              </c:numCache>
            </c:numRef>
          </c:val>
          <c:extLst>
            <c:ext xmlns:c16="http://schemas.microsoft.com/office/drawing/2014/chart" uri="{C3380CC4-5D6E-409C-BE32-E72D297353CC}">
              <c16:uniqueId val="{00000001-EDA6-4B2C-BF5E-2E2E7B1D0FBC}"/>
            </c:ext>
          </c:extLst>
        </c:ser>
        <c:ser>
          <c:idx val="2"/>
          <c:order val="2"/>
          <c:tx>
            <c:strRef>
              <c:f>Sheet1!$D$2</c:f>
              <c:strCache>
                <c:ptCount val="1"/>
                <c:pt idx="0">
                  <c:v>1896</c:v>
                </c:pt>
              </c:strCache>
            </c:strRef>
          </c:tx>
          <c:spPr>
            <a:solidFill>
              <a:schemeClr val="accent3"/>
            </a:solidFill>
            <a:ln>
              <a:noFill/>
            </a:ln>
            <a:effectLst/>
          </c:spPr>
          <c:invertIfNegative val="0"/>
          <c:cat>
            <c:strRef>
              <c:f>Sheet1!$A$3:$A$6</c:f>
              <c:strCache>
                <c:ptCount val="4"/>
                <c:pt idx="0">
                  <c:v>Steamers</c:v>
                </c:pt>
                <c:pt idx="1">
                  <c:v>Sailing Vessels</c:v>
                </c:pt>
                <c:pt idx="2">
                  <c:v>Barges</c:v>
                </c:pt>
                <c:pt idx="3">
                  <c:v>Canal Boats</c:v>
                </c:pt>
              </c:strCache>
            </c:strRef>
          </c:cat>
          <c:val>
            <c:numRef>
              <c:f>Sheet1!$D$3:$D$6</c:f>
              <c:numCache>
                <c:formatCode>General</c:formatCode>
                <c:ptCount val="4"/>
                <c:pt idx="0">
                  <c:v>398</c:v>
                </c:pt>
                <c:pt idx="1">
                  <c:v>107</c:v>
                </c:pt>
                <c:pt idx="2">
                  <c:v>3447</c:v>
                </c:pt>
                <c:pt idx="3">
                  <c:v>525</c:v>
                </c:pt>
              </c:numCache>
            </c:numRef>
          </c:val>
          <c:extLst>
            <c:ext xmlns:c16="http://schemas.microsoft.com/office/drawing/2014/chart" uri="{C3380CC4-5D6E-409C-BE32-E72D297353CC}">
              <c16:uniqueId val="{00000002-EDA6-4B2C-BF5E-2E2E7B1D0FBC}"/>
            </c:ext>
          </c:extLst>
        </c:ser>
        <c:ser>
          <c:idx val="3"/>
          <c:order val="3"/>
          <c:tx>
            <c:strRef>
              <c:f>Sheet1!$E$2</c:f>
              <c:strCache>
                <c:ptCount val="1"/>
                <c:pt idx="0">
                  <c:v>1897</c:v>
                </c:pt>
              </c:strCache>
            </c:strRef>
          </c:tx>
          <c:spPr>
            <a:solidFill>
              <a:schemeClr val="accent4"/>
            </a:solidFill>
            <a:ln>
              <a:noFill/>
            </a:ln>
            <a:effectLst/>
          </c:spPr>
          <c:invertIfNegative val="0"/>
          <c:cat>
            <c:strRef>
              <c:f>Sheet1!$A$3:$A$6</c:f>
              <c:strCache>
                <c:ptCount val="4"/>
                <c:pt idx="0">
                  <c:v>Steamers</c:v>
                </c:pt>
                <c:pt idx="1">
                  <c:v>Sailing Vessels</c:v>
                </c:pt>
                <c:pt idx="2">
                  <c:v>Barges</c:v>
                </c:pt>
                <c:pt idx="3">
                  <c:v>Canal Boats</c:v>
                </c:pt>
              </c:strCache>
            </c:strRef>
          </c:cat>
          <c:val>
            <c:numRef>
              <c:f>Sheet1!$E$3:$E$6</c:f>
              <c:numCache>
                <c:formatCode>General</c:formatCode>
                <c:ptCount val="4"/>
                <c:pt idx="0">
                  <c:v>308</c:v>
                </c:pt>
                <c:pt idx="1">
                  <c:v>150</c:v>
                </c:pt>
                <c:pt idx="2">
                  <c:v>2437</c:v>
                </c:pt>
                <c:pt idx="3">
                  <c:v>431</c:v>
                </c:pt>
              </c:numCache>
            </c:numRef>
          </c:val>
          <c:extLst>
            <c:ext xmlns:c16="http://schemas.microsoft.com/office/drawing/2014/chart" uri="{C3380CC4-5D6E-409C-BE32-E72D297353CC}">
              <c16:uniqueId val="{00000003-EDA6-4B2C-BF5E-2E2E7B1D0FBC}"/>
            </c:ext>
          </c:extLst>
        </c:ser>
        <c:dLbls>
          <c:showLegendKey val="0"/>
          <c:showVal val="0"/>
          <c:showCatName val="0"/>
          <c:showSerName val="0"/>
          <c:showPercent val="0"/>
          <c:showBubbleSize val="0"/>
        </c:dLbls>
        <c:gapWidth val="182"/>
        <c:axId val="1918157679"/>
        <c:axId val="234810447"/>
      </c:barChart>
      <c:catAx>
        <c:axId val="191815767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234810447"/>
        <c:crosses val="autoZero"/>
        <c:auto val="1"/>
        <c:lblAlgn val="ctr"/>
        <c:lblOffset val="100"/>
        <c:noMultiLvlLbl val="0"/>
      </c:catAx>
      <c:valAx>
        <c:axId val="23481044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191815767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accent4">
        <a:lumMod val="40000"/>
        <a:lumOff val="60000"/>
      </a:schemeClr>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Departure Value in Dollars  </a:t>
            </a:r>
            <a:br>
              <a:rPr lang="en-US" dirty="0"/>
            </a:br>
            <a:r>
              <a:rPr lang="en-US" dirty="0"/>
              <a:t>Hainesport/Centerton/Lumberton - South Branch Rancocas Creek</a:t>
            </a:r>
          </a:p>
          <a:p>
            <a:pPr>
              <a:defRPr/>
            </a:pPr>
            <a:r>
              <a:rPr lang="en-US" dirty="0"/>
              <a:t>Ref:  Reports to Congress </a:t>
            </a:r>
          </a:p>
        </c:rich>
      </c:tx>
      <c:layout>
        <c:manualLayout>
          <c:xMode val="edge"/>
          <c:yMode val="edge"/>
          <c:x val="0.23116404199475066"/>
          <c:y val="3.3333333333333333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0.13218440349021512"/>
          <c:y val="0.21209138520587789"/>
          <c:w val="0.83374404016043857"/>
          <c:h val="0.57582298229546824"/>
        </c:manualLayout>
      </c:layout>
      <c:barChart>
        <c:barDir val="col"/>
        <c:grouping val="clustered"/>
        <c:varyColors val="0"/>
        <c:ser>
          <c:idx val="2"/>
          <c:order val="2"/>
          <c:tx>
            <c:strRef>
              <c:f>Sheet1!$A$85</c:f>
              <c:strCache>
                <c:ptCount val="1"/>
                <c:pt idx="0">
                  <c:v>1896</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Sheet1!$B$82:$H$82</c:f>
              <c:strCache>
                <c:ptCount val="7"/>
                <c:pt idx="0">
                  <c:v>Molding 
Sand </c:v>
                </c:pt>
                <c:pt idx="1">
                  <c:v>Sand 
Gravel</c:v>
                </c:pt>
                <c:pt idx="2">
                  <c:v>Produce</c:v>
                </c:pt>
                <c:pt idx="3">
                  <c:v>Canned  
Goods</c:v>
                </c:pt>
                <c:pt idx="4">
                  <c:v>General</c:v>
                </c:pt>
                <c:pt idx="5">
                  <c:v>Clay Bricks</c:v>
                </c:pt>
                <c:pt idx="6">
                  <c:v>Fish</c:v>
                </c:pt>
              </c:strCache>
            </c:strRef>
          </c:cat>
          <c:val>
            <c:numRef>
              <c:f>Sheet1!$B$85:$H$85</c:f>
              <c:numCache>
                <c:formatCode>General</c:formatCode>
                <c:ptCount val="7"/>
                <c:pt idx="0">
                  <c:v>93425</c:v>
                </c:pt>
                <c:pt idx="1">
                  <c:v>59980</c:v>
                </c:pt>
                <c:pt idx="2">
                  <c:v>140000</c:v>
                </c:pt>
                <c:pt idx="3">
                  <c:v>25000</c:v>
                </c:pt>
                <c:pt idx="4">
                  <c:v>230500</c:v>
                </c:pt>
                <c:pt idx="5">
                  <c:v>22000</c:v>
                </c:pt>
              </c:numCache>
            </c:numRef>
          </c:val>
          <c:extLst>
            <c:ext xmlns:c16="http://schemas.microsoft.com/office/drawing/2014/chart" uri="{C3380CC4-5D6E-409C-BE32-E72D297353CC}">
              <c16:uniqueId val="{00000000-CD2B-4F40-ACF7-36DF8AAA4BAB}"/>
            </c:ext>
          </c:extLst>
        </c:ser>
        <c:ser>
          <c:idx val="3"/>
          <c:order val="3"/>
          <c:tx>
            <c:strRef>
              <c:f>Sheet1!$A$86</c:f>
              <c:strCache>
                <c:ptCount val="1"/>
                <c:pt idx="0">
                  <c:v>1897</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Sheet1!$B$82:$H$82</c:f>
              <c:strCache>
                <c:ptCount val="7"/>
                <c:pt idx="0">
                  <c:v>Molding 
Sand </c:v>
                </c:pt>
                <c:pt idx="1">
                  <c:v>Sand 
Gravel</c:v>
                </c:pt>
                <c:pt idx="2">
                  <c:v>Produce</c:v>
                </c:pt>
                <c:pt idx="3">
                  <c:v>Canned  
Goods</c:v>
                </c:pt>
                <c:pt idx="4">
                  <c:v>General</c:v>
                </c:pt>
                <c:pt idx="5">
                  <c:v>Clay Bricks</c:v>
                </c:pt>
                <c:pt idx="6">
                  <c:v>Fish</c:v>
                </c:pt>
              </c:strCache>
            </c:strRef>
          </c:cat>
          <c:val>
            <c:numRef>
              <c:f>Sheet1!$B$86:$H$86</c:f>
              <c:numCache>
                <c:formatCode>General</c:formatCode>
                <c:ptCount val="7"/>
                <c:pt idx="0">
                  <c:v>21600</c:v>
                </c:pt>
                <c:pt idx="1">
                  <c:v>61300</c:v>
                </c:pt>
                <c:pt idx="2">
                  <c:v>325000</c:v>
                </c:pt>
                <c:pt idx="4">
                  <c:v>263500</c:v>
                </c:pt>
              </c:numCache>
            </c:numRef>
          </c:val>
          <c:extLst>
            <c:ext xmlns:c16="http://schemas.microsoft.com/office/drawing/2014/chart" uri="{C3380CC4-5D6E-409C-BE32-E72D297353CC}">
              <c16:uniqueId val="{00000001-CD2B-4F40-ACF7-36DF8AAA4BAB}"/>
            </c:ext>
          </c:extLst>
        </c:ser>
        <c:ser>
          <c:idx val="4"/>
          <c:order val="4"/>
          <c:tx>
            <c:strRef>
              <c:f>Sheet1!$A$87</c:f>
              <c:strCache>
                <c:ptCount val="1"/>
                <c:pt idx="0">
                  <c:v>1898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Sheet1!$B$82:$H$82</c:f>
              <c:strCache>
                <c:ptCount val="7"/>
                <c:pt idx="0">
                  <c:v>Molding 
Sand </c:v>
                </c:pt>
                <c:pt idx="1">
                  <c:v>Sand 
Gravel</c:v>
                </c:pt>
                <c:pt idx="2">
                  <c:v>Produce</c:v>
                </c:pt>
                <c:pt idx="3">
                  <c:v>Canned  
Goods</c:v>
                </c:pt>
                <c:pt idx="4">
                  <c:v>General</c:v>
                </c:pt>
                <c:pt idx="5">
                  <c:v>Clay Bricks</c:v>
                </c:pt>
                <c:pt idx="6">
                  <c:v>Fish</c:v>
                </c:pt>
              </c:strCache>
            </c:strRef>
          </c:cat>
          <c:val>
            <c:numRef>
              <c:f>Sheet1!$B$87:$H$87</c:f>
              <c:numCache>
                <c:formatCode>#,##0</c:formatCode>
                <c:ptCount val="7"/>
                <c:pt idx="0" formatCode="General">
                  <c:v>125000</c:v>
                </c:pt>
                <c:pt idx="1">
                  <c:v>72312</c:v>
                </c:pt>
                <c:pt idx="2" formatCode="General">
                  <c:v>595000</c:v>
                </c:pt>
                <c:pt idx="4" formatCode="General">
                  <c:v>296500</c:v>
                </c:pt>
              </c:numCache>
            </c:numRef>
          </c:val>
          <c:extLst>
            <c:ext xmlns:c16="http://schemas.microsoft.com/office/drawing/2014/chart" uri="{C3380CC4-5D6E-409C-BE32-E72D297353CC}">
              <c16:uniqueId val="{00000002-CD2B-4F40-ACF7-36DF8AAA4BAB}"/>
            </c:ext>
          </c:extLst>
        </c:ser>
        <c:ser>
          <c:idx val="5"/>
          <c:order val="5"/>
          <c:tx>
            <c:strRef>
              <c:f>Sheet1!$A$88</c:f>
              <c:strCache>
                <c:ptCount val="1"/>
                <c:pt idx="0">
                  <c:v>1902</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Sheet1!$B$82:$H$82</c:f>
              <c:strCache>
                <c:ptCount val="7"/>
                <c:pt idx="0">
                  <c:v>Molding 
Sand </c:v>
                </c:pt>
                <c:pt idx="1">
                  <c:v>Sand 
Gravel</c:v>
                </c:pt>
                <c:pt idx="2">
                  <c:v>Produce</c:v>
                </c:pt>
                <c:pt idx="3">
                  <c:v>Canned  
Goods</c:v>
                </c:pt>
                <c:pt idx="4">
                  <c:v>General</c:v>
                </c:pt>
                <c:pt idx="5">
                  <c:v>Clay Bricks</c:v>
                </c:pt>
                <c:pt idx="6">
                  <c:v>Fish</c:v>
                </c:pt>
              </c:strCache>
            </c:strRef>
          </c:cat>
          <c:val>
            <c:numRef>
              <c:f>Sheet1!$B$88:$H$88</c:f>
              <c:numCache>
                <c:formatCode>General</c:formatCode>
                <c:ptCount val="7"/>
                <c:pt idx="6">
                  <c:v>215</c:v>
                </c:pt>
              </c:numCache>
            </c:numRef>
          </c:val>
          <c:extLst>
            <c:ext xmlns:c16="http://schemas.microsoft.com/office/drawing/2014/chart" uri="{C3380CC4-5D6E-409C-BE32-E72D297353CC}">
              <c16:uniqueId val="{00000003-CD2B-4F40-ACF7-36DF8AAA4BAB}"/>
            </c:ext>
          </c:extLst>
        </c:ser>
        <c:dLbls>
          <c:showLegendKey val="0"/>
          <c:showVal val="0"/>
          <c:showCatName val="0"/>
          <c:showSerName val="0"/>
          <c:showPercent val="0"/>
          <c:showBubbleSize val="0"/>
        </c:dLbls>
        <c:gapWidth val="100"/>
        <c:overlap val="-24"/>
        <c:axId val="1920102047"/>
        <c:axId val="2108590927"/>
        <c:extLst>
          <c:ext xmlns:c15="http://schemas.microsoft.com/office/drawing/2012/chart" uri="{02D57815-91ED-43cb-92C2-25804820EDAC}">
            <c15:filteredBarSeries>
              <c15:ser>
                <c:idx val="0"/>
                <c:order val="0"/>
                <c:tx>
                  <c:strRef>
                    <c:extLst>
                      <c:ext uri="{02D57815-91ED-43cb-92C2-25804820EDAC}">
                        <c15:formulaRef>
                          <c15:sqref>Sheet1!$A$83</c15:sqref>
                        </c15:formulaRef>
                      </c:ext>
                    </c:extLst>
                    <c:strCache>
                      <c:ptCount val="1"/>
                      <c:pt idx="0">
                        <c:v>1893</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extLst>
                      <c:ext uri="{02D57815-91ED-43cb-92C2-25804820EDAC}">
                        <c15:formulaRef>
                          <c15:sqref>Sheet1!$B$82:$H$82</c15:sqref>
                        </c15:formulaRef>
                      </c:ext>
                    </c:extLst>
                    <c:strCache>
                      <c:ptCount val="7"/>
                      <c:pt idx="0">
                        <c:v>Molding 
Sand </c:v>
                      </c:pt>
                      <c:pt idx="1">
                        <c:v>Sand 
Gravel</c:v>
                      </c:pt>
                      <c:pt idx="2">
                        <c:v>Produce</c:v>
                      </c:pt>
                      <c:pt idx="3">
                        <c:v>Canned  
Goods</c:v>
                      </c:pt>
                      <c:pt idx="4">
                        <c:v>General</c:v>
                      </c:pt>
                      <c:pt idx="5">
                        <c:v>Clay Bricks</c:v>
                      </c:pt>
                      <c:pt idx="6">
                        <c:v>Fish</c:v>
                      </c:pt>
                    </c:strCache>
                  </c:strRef>
                </c:cat>
                <c:val>
                  <c:numRef>
                    <c:extLst>
                      <c:ext uri="{02D57815-91ED-43cb-92C2-25804820EDAC}">
                        <c15:formulaRef>
                          <c15:sqref>Sheet1!$B$83:$H$83</c15:sqref>
                        </c15:formulaRef>
                      </c:ext>
                    </c:extLst>
                    <c:numCache>
                      <c:formatCode>General</c:formatCode>
                      <c:ptCount val="7"/>
                    </c:numCache>
                  </c:numRef>
                </c:val>
                <c:extLst>
                  <c:ext xmlns:c16="http://schemas.microsoft.com/office/drawing/2014/chart" uri="{C3380CC4-5D6E-409C-BE32-E72D297353CC}">
                    <c16:uniqueId val="{00000004-CD2B-4F40-ACF7-36DF8AAA4BAB}"/>
                  </c:ext>
                </c:extLst>
              </c15:ser>
            </c15:filteredBarSeries>
            <c15:filteredBarSeries>
              <c15:ser>
                <c:idx val="1"/>
                <c:order val="1"/>
                <c:tx>
                  <c:strRef>
                    <c:extLst xmlns:c15="http://schemas.microsoft.com/office/drawing/2012/chart">
                      <c:ext xmlns:c15="http://schemas.microsoft.com/office/drawing/2012/chart" uri="{02D57815-91ED-43cb-92C2-25804820EDAC}">
                        <c15:formulaRef>
                          <c15:sqref>Sheet1!$A$84</c15:sqref>
                        </c15:formulaRef>
                      </c:ext>
                    </c:extLst>
                    <c:strCache>
                      <c:ptCount val="1"/>
                      <c:pt idx="0">
                        <c:v>1894</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extLst xmlns:c15="http://schemas.microsoft.com/office/drawing/2012/chart">
                      <c:ext xmlns:c15="http://schemas.microsoft.com/office/drawing/2012/chart" uri="{02D57815-91ED-43cb-92C2-25804820EDAC}">
                        <c15:formulaRef>
                          <c15:sqref>Sheet1!$B$82:$H$82</c15:sqref>
                        </c15:formulaRef>
                      </c:ext>
                    </c:extLst>
                    <c:strCache>
                      <c:ptCount val="7"/>
                      <c:pt idx="0">
                        <c:v>Molding 
Sand </c:v>
                      </c:pt>
                      <c:pt idx="1">
                        <c:v>Sand 
Gravel</c:v>
                      </c:pt>
                      <c:pt idx="2">
                        <c:v>Produce</c:v>
                      </c:pt>
                      <c:pt idx="3">
                        <c:v>Canned  
Goods</c:v>
                      </c:pt>
                      <c:pt idx="4">
                        <c:v>General</c:v>
                      </c:pt>
                      <c:pt idx="5">
                        <c:v>Clay Bricks</c:v>
                      </c:pt>
                      <c:pt idx="6">
                        <c:v>Fish</c:v>
                      </c:pt>
                    </c:strCache>
                  </c:strRef>
                </c:cat>
                <c:val>
                  <c:numRef>
                    <c:extLst xmlns:c15="http://schemas.microsoft.com/office/drawing/2012/chart">
                      <c:ext xmlns:c15="http://schemas.microsoft.com/office/drawing/2012/chart" uri="{02D57815-91ED-43cb-92C2-25804820EDAC}">
                        <c15:formulaRef>
                          <c15:sqref>Sheet1!$B$84:$H$84</c15:sqref>
                        </c15:formulaRef>
                      </c:ext>
                    </c:extLst>
                    <c:numCache>
                      <c:formatCode>General</c:formatCode>
                      <c:ptCount val="7"/>
                    </c:numCache>
                  </c:numRef>
                </c:val>
                <c:extLst xmlns:c15="http://schemas.microsoft.com/office/drawing/2012/chart">
                  <c:ext xmlns:c16="http://schemas.microsoft.com/office/drawing/2014/chart" uri="{C3380CC4-5D6E-409C-BE32-E72D297353CC}">
                    <c16:uniqueId val="{00000005-CD2B-4F40-ACF7-36DF8AAA4BAB}"/>
                  </c:ext>
                </c:extLst>
              </c15:ser>
            </c15:filteredBarSeries>
          </c:ext>
        </c:extLst>
      </c:barChart>
      <c:catAx>
        <c:axId val="1920102047"/>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1" i="0" u="none" strike="noStrike" kern="1200" baseline="0">
                <a:solidFill>
                  <a:schemeClr val="lt1">
                    <a:lumMod val="85000"/>
                  </a:schemeClr>
                </a:solidFill>
                <a:latin typeface="+mn-lt"/>
                <a:ea typeface="+mn-ea"/>
                <a:cs typeface="+mn-cs"/>
              </a:defRPr>
            </a:pPr>
            <a:endParaRPr lang="en-US"/>
          </a:p>
        </c:txPr>
        <c:crossAx val="2108590927"/>
        <c:crosses val="autoZero"/>
        <c:auto val="1"/>
        <c:lblAlgn val="ctr"/>
        <c:lblOffset val="100"/>
        <c:noMultiLvlLbl val="0"/>
      </c:catAx>
      <c:valAx>
        <c:axId val="2108590927"/>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US"/>
                  <a:t>Value   </a:t>
                </a:r>
                <a:r>
                  <a:rPr lang="en-US" baseline="0"/>
                  <a:t> in    </a:t>
                </a:r>
                <a:r>
                  <a:rPr lang="en-US"/>
                  <a:t>Dollars</a:t>
                </a:r>
              </a:p>
            </c:rich>
          </c:tx>
          <c:layout>
            <c:manualLayout>
              <c:xMode val="edge"/>
              <c:yMode val="edge"/>
              <c:x val="1.937632270578904E-2"/>
              <c:y val="0.28580989878879565"/>
            </c:manualLayout>
          </c:layout>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lt1">
                    <a:lumMod val="85000"/>
                  </a:schemeClr>
                </a:solidFill>
                <a:latin typeface="+mn-lt"/>
                <a:ea typeface="+mn-ea"/>
                <a:cs typeface="+mn-cs"/>
              </a:defRPr>
            </a:pPr>
            <a:endParaRPr lang="en-US"/>
          </a:p>
        </c:txPr>
        <c:crossAx val="192010204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solidFill>
      <a:srgbClr val="006600"/>
    </a:solidFill>
    <a:ln>
      <a:noFill/>
    </a:ln>
    <a:effectLst/>
  </c:spPr>
  <c:txPr>
    <a:bodyPr/>
    <a:lstStyle/>
    <a:p>
      <a:pPr>
        <a:defRPr b="1"/>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02T09:47:35.302"/>
    </inkml:context>
    <inkml:brush xml:id="br0">
      <inkml:brushProperty name="width" value="0.05" units="cm"/>
      <inkml:brushProperty name="height" value="0.05" units="cm"/>
      <inkml:brushProperty name="color" value="#E71224"/>
    </inkml:brush>
  </inkml:definitions>
  <inkml:trace contextRef="#ctx0" brushRef="#br0">228 27 24575,'0'21'0,"1"-8"0,-1 1 0,-1-1 0,0 1 0,-4 13 0,4-22 0,-1 1 0,0-1 0,-1 0 0,1 1 0,-1-1 0,0-1 0,0 1 0,-1 0 0,1-1 0,-1 1 0,0-1 0,-8 6 0,-66 65 0,74-71 0,0-1 0,1 1 0,-1 0 0,1 0 0,-1 0 0,1 1 0,0-1 0,1 1 0,-1 0 0,1-1 0,0 1 0,0 0 0,0 0 0,1 0 0,-2 10 0,2 3 0,0 0 0,1 0 0,3 25 0,-1-33 0,0 0 0,-1 0 0,-1 1 0,0-1 0,0 0 0,-1 0 0,0 1 0,-1-1 0,0 0 0,0 0 0,-1-1 0,-9 20 0,7-19 0,0 1 0,0-1 0,1 1 0,0 0 0,1 0 0,0 0 0,1 1 0,0-1 0,0 20 0,2 8 0,6 58 0,-6-94 0,1-1 0,-1 1 0,1-1 0,0 1 0,0-1 0,0 1 0,0-1 0,0 1 0,1-1 0,-1 0 0,1 0 0,0 0 0,-1 0 0,1 0 0,0 0 0,0 0 0,0 0 0,0-1 0,1 1 0,-1-1 0,0 0 0,1 1 0,-1-1 0,1 0 0,-1 0 0,1-1 0,-1 1 0,1-1 0,0 1 0,3-1 0,12 2 0,-1-1 0,1-1 0,29-3 0,-16 1 0,-22 1 0,1 1 0,-1-1 0,0 0 0,0-1 0,-1 0 0,1 0 0,0-1 0,-1 0 0,1-1 0,8-4 0,-13 5 0,0 0 0,0 0 0,-1 0 0,1-1 0,-1 1 0,0-1 0,0 0 0,0 0 0,-1 0 0,1 0 0,-1 0 0,0 0 0,0-1 0,-1 1 0,1-1 0,-1 1 0,0-1 0,0 0 0,-1 1 0,1-1 0,-1-6 0,0 1 0,-1 1 0,0 0 0,-1-1 0,0 1 0,-3-10 0,3 15 0,0-1 0,0 1 0,1 0 0,0-1 0,0 1 0,0-1 0,0 0 0,1 1 0,0-1 0,0 1 0,0-1 0,0 0 0,1 1 0,0-1 0,0 1 0,0-1 0,0 1 0,1-1 0,0 1 0,0 0 0,0 0 0,0 0 0,4-5 0,1 0 0,0 1 0,1 0 0,0 0 0,1 0 0,-1 1 0,1 1 0,1-1 0,-1 1 0,1 1 0,0 0 0,1 0 0,-1 1 0,1 0 0,0 1 0,-1 0 0,2 1 0,-1 0 0,0 1 0,0 0 0,19 2 0,5 0 0,-16 0 0,-1-1 0,1 0 0,22-4 0,-34 2 0,-1 1 0,1-1 0,-1 0 0,1-1 0,-1 0 0,0 0 0,0 0 0,0-1 0,0 1 0,-1-1 0,1-1 0,6-6 0,21-25 0,-23 24 0,1 0 0,0 1 0,16-13 0,-21 20 0,0 1 0,-1 0 0,1 0 0,0 0 0,1 0 0,-1 1 0,0 0 0,1 1 0,-1-1 0,1 1 0,8 0 0,55 3 0,-56 0 0,0-1 0,0 0 0,0-1 0,0-1 0,0 0 0,0-1 0,13-4 0,-25 6 0,0-1 0,-1 0 0,1 0 0,0 1 0,-1-1 0,1 0 0,-1 0 0,1-1 0,-1 1 0,1 0 0,-1 0 0,0-1 0,0 1 0,0-1 0,0 1 0,0-1 0,0 1 0,0-1 0,0 0 0,0 1 0,-1-1 0,1-2 0,0 0 0,-1 0 0,1 0 0,-1 0 0,0 0 0,-1 0 0,1 0 0,-1 0 0,0 0 0,-2-6 0,-3-7 0,-1 0 0,-1 1 0,-14-23 0,20 37 0,-83-112 0,80 109 0,0 1 0,0 0 0,0 0 0,0 0 0,-1 0 0,1 1 0,-1 0 0,0 0 0,0 0 0,0 1 0,0 0 0,-1 0 0,-7-1 0,-10-1 0,0 0 0,-30-1 0,-288 4 0,166 3 0,169-2 0,0 0 0,0 0 0,-1 1 0,1 0 0,0 0 0,0 0 0,1 1 0,-1 1 0,0-1 0,-7 4 0,11-4 0,0 1 0,-1-1 0,1 1 0,0 0 0,1 0 0,-1 0 0,0 0 0,1 1 0,-1-1 0,1 1 0,0-1 0,1 1 0,-1 0 0,0 0 0,1-1 0,0 1 0,0 0 0,-1 7 0,-2 8-1365,-1-2-5461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11T08:04:06.574"/>
    </inkml:context>
    <inkml:brush xml:id="br0">
      <inkml:brushProperty name="width" value="0.05" units="cm"/>
      <inkml:brushProperty name="height" value="0.05" units="cm"/>
    </inkml:brush>
  </inkml:definitions>
  <inkml:trace contextRef="#ctx0" brushRef="#br0">0 12948 24575,'6'-2'0,"0"0"0,-1 0 0,1-1 0,-1 1 0,0-1 0,0 0 0,0-1 0,5-4 0,3-1 0,24-20 0,-1-1 0,-1-2 0,-2-1 0,41-53 0,-59 69 0,2-5 0,0-1 0,-2-1 0,0 0 0,18-43 0,32-110 0,-49 126 0,2 1 0,2 1 0,48-84 0,77-59 0,-16 25 0,-109 136 0,0-1 0,-2-1 0,23-58 0,59-155 0,26-76 0,-107 267 0,2 1 0,3 1 0,56-94 0,-61 119 0,1 0 0,1 2 0,2 0 0,1 1 0,0 2 0,2 0 0,55-36 0,51-22 0,128-85 0,9-25 0,314-241 0,-325 203 0,293-333 0,-14-47 0,-500 564 0,-1-1 0,46-80 0,46-113 0,-52 91 0,201-323 0,-180 313 0,98-217 0,-140 268 0,24-52 0,-27 38 0,6 2 0,78-118 0,-99 185 0,1 2 0,3 1 0,53-49 0,-52 61 0,91-62 0,-15 14 0,-40 18 0,134-148 0,46-99 0,28-32 0,-12 55 0,89-98 0,-181 178 0,236-210 0,-215 256 0,7-7 0,-162 129 0,-3-2 0,50-65 0,-47 44 0,-2-3 0,71-147 0,40-163 0,-156 375 0,18-37 0,2 1 0,2 1 0,54-71 0,14-25 0,-37 53 0,72-85 0,-3 6 0,-68 87 0,114-121 0,-42 84 0,-5 4 0,-99 81 0,0-1 0,22-36 0,15-19 0,87-76 0,-139 147 12,1 0 0,-2-1 0,0 0 0,6-13 0,-9 16-141,0 1-1,0 0 1,1 0-1,0 0 0,0 1 1,1 0-1,-1 0 1,2 0-1,-1 1 1,14-11-1,-7 10-6696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11T08:04:16.447"/>
    </inkml:context>
    <inkml:brush xml:id="br0">
      <inkml:brushProperty name="width" value="0.05" units="cm"/>
      <inkml:brushProperty name="height" value="0.05" units="cm"/>
    </inkml:brush>
  </inkml:definitions>
  <inkml:trace contextRef="#ctx0" brushRef="#br0">1 3565 24575,'8'0'0,"0"-2"0,0 1 0,0-1 0,0-1 0,0 1 0,-1-1 0,1-1 0,-1 1 0,0-1 0,0-1 0,0 1 0,7-7 0,40-22 0,15 6 0,2 2 0,78-16 0,-22 6 0,-84 26 0,-1 2 0,1 2 0,0 2 0,0 2 0,66 6 0,-3-2 0,-54-3 0,-6-1 0,0 2 0,1 2 0,-1 1 0,71 18 0,-53-8 0,1-3 0,0-3 0,0-2 0,96-5 0,-84-2 0,-1 4 0,130 20 0,-4 9 0,54 13 0,-211-31 0,84 39 0,-91-36 0,-7-5 0,1-1 0,0-2 0,1 0 0,0-3 0,60 5 0,173-9 0,-141-5 0,75 15 0,-65-2 0,123 8 0,300 62 0,-521-73 0,0 1 0,54 21 0,77 28 0,176 35 0,21 5 0,-114-27 0,-178-49 0,-4-1 0,91 14 0,296 10 0,7 0 0,-435-40 0,20 2 0,0 2 0,-1 2 0,0 1 0,70 29 0,-85-27 0,2-1 0,-1-2 0,1-2 0,47 7 0,142 4 0,-215-19 0,498 3 0,-465-8 0,0-1 0,0-3 0,76-26 0,-76 21 0,1 1 0,0 3 0,71-9 0,139 17 0,-39 2 0,-200-1 0,-1 0 0,1-2 0,-1 1 0,0-2 0,14-5 0,19-5 0,465-89 0,11 38 0,-354 46 0,101-9 0,359-56 0,-233-16 0,-136 29 0,439-62-670,11 47-258,233-37 683,-890 115 39,-7 1 597,51-14 0,-83 18-250,1-1-1,-1-1 1,0 0 0,0-1 0,-1 0 0,0-1 0,0 0-1,15-14 1,359-303-141,3-3 0,-312 257 0,3 4 0,168-106 0,-103 94 0,4 7 0,204-70 0,-179 85 0,3 7 0,337-47 0,-209 57 0,505-88 0,-400 40 0,271-66 0,1098-221 0,-1390 322 0,200-33 0,-409 51 0,221-72 0,-386 101 0,749-211 0,-566 178 0,-5 3 0,201-64 0,-223 43 0,582-167 0,-653 201 0,-2-5 0,160-65 0,-231 80 0,89-36 0,-102 44 0,0 0 0,0 1 0,0 0 0,0 1 0,1 1 0,-1 0 0,16 1 0,-23 2 0,1-1 0,-1 1 0,0 0 0,0 0 0,0 1 0,0 0 0,0 0 0,10 7 0,-8-4 0,0-1 0,0-1 0,1 0 0,11 4 0,40 6 0,0-3 0,81 4 0,-51-6 0,-17-1 0,339 52 0,-399-56 13,0 0-1,0 1 1,-1 0 0,0 1-1,0 1 1,0 0-1,-1 1 1,13 10-1,44 28-1490,-53-40-5348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11T08:04:24.628"/>
    </inkml:context>
    <inkml:brush xml:id="br0">
      <inkml:brushProperty name="width" value="0.05" units="cm"/>
      <inkml:brushProperty name="height" value="0.05" units="cm"/>
    </inkml:brush>
  </inkml:definitions>
  <inkml:trace contextRef="#ctx0" brushRef="#br0">0 1 24575,'532'0'0,"-519"1"0,0 0 0,0 1 0,-1 0 0,1 1 0,0 0 0,-1 1 0,13 6 0,84 46 0,-54-26 0,68 28 0,-78-39 0,-1 1 0,-1 3 0,78 55 0,-90-57 0,1 0 0,0-3 0,58 25 0,13 7 0,-75-35 0,-2 1 0,0 1 0,-1 1 0,40 37 0,-33-27 0,49 35 0,-53-43 0,0 2 0,-1 1 0,25 27 0,-19-14 0,1-3 0,2 0 0,76 52 0,-80-66 0,44 18 0,-55-28 0,-1 0 0,0 1 0,-1 1 0,0 1 0,-1 1 0,0 0 0,22 23 0,-15-12 0,1-2 0,1 0 0,1-2 0,0-1 0,34 16 0,68 48 0,-92-57 0,1-2 0,1-1 0,50 19 0,-50-24 0,-1 1 0,-1 1 0,62 46 0,112 85 0,-188-134 0,1-1 0,1-2 0,0-1 0,28 11 0,118 34 0,-90-32 0,416 104 0,10-35 0,-317-61 0,-52-7 0,146 49 0,-211-52 0,-2 4 0,-2 2 0,111 67 0,-108-46 0,-3 4 0,-2 4 0,68 74 0,328 371 0,-57-56 0,-370-406 0,-2 2 0,43 71 0,-35-50 0,-24-32 0,-1 0 0,23 62 0,3 8 0,-22-53 0,-3 2 0,-1 0 0,10 59 0,14 42 0,-11-63 0,5 0 0,3-3 0,51 83 0,-39-78 0,32 51 0,-69-122 0,1-2 0,1 0 0,0 0 0,35 28 0,204 195 0,24 15 0,-114-113 0,-69-61 0,3-5 0,4-3 0,124 67 0,-131-92 0,-59-33 0,0 2 0,-2 2 0,38 29 0,-42-27 0,2-1 0,1-1 0,0-2 0,54 22 0,156 44 0,-174-62 0,558 196 0,-575-203 0,98 17 0,21 5 0,-135-25 0,53 28 0,3 0 0,2-6 0,105 44 0,-158-57 0,-2 3 0,0 1 0,-2 2 0,49 46 0,-39-32 0,83 54 0,-49-42 0,-39-25 0,86 45 0,93 12 0,3 3 0,-27 14 0,-111-56 0,-69-36 0,-2 1 0,1 0 0,-1 1 0,16 18 0,-15-14 0,1-2 0,33 25 0,27 19 0,-63-46 0,0 0 0,1-2 0,0 1 0,1-2 0,27 13 0,-13-13 0,1-2 0,0-1 0,0-1 0,0-2 0,38 0 0,-30-2 0,1 2 0,62 15 0,-39 2 0,63 29 0,53 18 0,-113-45-1365,-54-19-5461</inkml:trace>
</inkml:ink>
</file>

<file path=ppt/ink/ink5.xml><?xml version="1.0" encoding="utf-8"?>
<inkml:ink xmlns:inkml="http://www.w3.org/2003/InkML">
  <inkml:definitions>
    <inkml:context xml:id="ctx0">
      <inkml:inkSource xml:id="inkSrc0">
        <inkml:traceFormat>
          <inkml:channel name="X" type="integer" max="10996" units="cm"/>
          <inkml:channel name="Y" type="integer" max="6137" units="cm"/>
          <inkml:channel name="T" type="integer" max="2.14748E9" units="dev"/>
        </inkml:traceFormat>
        <inkml:channelProperties>
          <inkml:channelProperty channel="X" name="resolution" value="216.03143" units="1/cm"/>
          <inkml:channelProperty channel="Y" name="resolution" value="214.58041" units="1/cm"/>
          <inkml:channelProperty channel="T" name="resolution" value="1" units="1/dev"/>
        </inkml:channelProperties>
      </inkml:inkSource>
      <inkml:timestamp xml:id="ts0" timeString="2019-01-24T19:43:29.181"/>
    </inkml:context>
    <inkml:brush xml:id="br0">
      <inkml:brushProperty name="width" value="0.1" units="cm"/>
      <inkml:brushProperty name="height" value="0.1" units="cm"/>
      <inkml:brushProperty name="color" value="#E71224"/>
      <inkml:brushProperty name="fitToCurve" value="1"/>
    </inkml:brush>
  </inkml:definitions>
  <inkml:trace contextRef="#ctx0" brushRef="#br0">629 0 0,'0'0'15,"0"0"-15,0 0 0,0 0 16,0 0-16,0 0 15,0 0-15,0 0 16,-4 9-16,4-9 16,-5 9-16,1 0 15,-1 0-15,1 1 16,-1 3-16,0 1 0,-4-5 16,5 5-16,-1 0 15,1 0-15,-5 0 16,-1-1-16,1 1 15,0 0-15,0 0 16,0 0-16,0-1 16,0 1-1,0 0-15,-1-5 0,1 5 16,0 0-16,0-5 0,0 0 16,4 0-16,1 1 15,4-10-15,-5 9 16,5-9-16,0 0 15,-4 4-15,-1 6 0,5-10 16,-9 9-16,0 0 16,4-4-16,-4 4 15,0 0-15,0 0 16,0 0-16,0 1 16,0-1-16,-1 0 0,1 0 15,9-9-15,-4 9 16,-1-4-16,1 0 15,-6 4-15,10-9 16,-4 9-16,4-9 16,0 0-16,0 0 15,0 0-15,-5 9 0,5-9 16,0 0-16,0 0 16,0 0-16,0 0 15,0 0-15,0 0 16,0 0-16,0 0 15,0 0-15,-9 9 0,5 1 16,-5 3-16,-1 1 16,6-5-16,-5 5 15,4 0-15,-4 0 16,4-1-16,-4 6 16,0-1-16,0 1 15,0-1-15,4-4 0,-4 0 16,5-5-16,-1 0 15,1 0-15,-1 0 16,5-9-16,0 0 16,-5 10-16,5-10 15,0 0 1,0 0-16,0 0 16,-4 9-16,4-9 15,-5 14-15,1-1 0,-1 1 0,5 0 16,0 0-16,-4 0 0,-1-1 15,0 1-15,1 0 16,4 4-16,-5 1 16,1-1-16,-1 1 15,1-1-15,-1 0 16,1-4-16,4 5 16,0-6-16,0 6 0,0-5 15,-5-1-15,5 1 16,-5 0-16,5 0 15,-4 0-15,4-1 16,0 1-16,-5 5 16,1-1-16,4-4 15,0 4-15,0 1 0,0-1 16,0 0-16,0 1 16,0-1-16,0-4 15,0 4-15,0 1 16,0-1-16,0 0 15,0-4-15,0 0 0,0 4 16,0 1-16,0-1 16,0-4-16,0 0 15,0 0-15,0-1 16,0 1-16,0 0 16,0 0-16,0 0 15,0-1-15,0 1 0,0 0 16,0 0-16,0 0 15,0-1-15,0 1 16,0 0-16,0 0 16,0 0-16,0-1 15,0 6 1,0-1-16,0 1 16,0-1-16,0 0 0,0 1 0,0-1 15,0 1-15,4-1 16,-4 0-16,0 1 15,0-6-15,0 6 16,0-5-16,0-1 0,0 1 16,0 0-16,0-5 15,0 5-15,0-5 16,0 5-16,0 0 16,0-5-16,0-9 15,0 9-15,0 5 0,0-5 16,0 0-16,0 1 15,0-10-15,0 0 16,0 13-16,5-3 16,-5-1-16,0-9 15,0 14-15,4-5 16,-4 0-16,0 0 0,5 0 16,-5-9-16,0 10 15,0 3-15,0-13 16,0 10-16,0-1 15,0 0-15,5 0 16,-1 0-16,-4 1 0,0-1 16,0 0-16,0-9 15,0 9-15,0 0 16,0 1-16,0-1 16,0-9-16,0 14 15,0-1-15,0 1 16,0 0-16,0 0 0,0 0 15,0-1-15,0 1 16,0-5-16,0 5 16,0-5-16,0-9 15,0 0-15,0 10 16,0-10 0,0 9-16,0-9 15,0 0-15,0 0 0,0 0 0,0 0 16,0 0-16,0 0 15,0 0-15,0 0 16,0 0-16,0 0 16,0 0-16,0 0 0,0 0 15,0 0-15,0 0 16,0 0-16,0 14 16,0-5-16,0-9 15,0 9-15,0 0 16,0 0-16,0 1 15,0-1-15,0 5 0,0-5 16,0 5-16,0-5 16,0 5-16,0-14 15,-4 13-15,4-4 16,0-9-16,0 0 16,0 0-16,0 0 0,0 0 15,0 0-15,0 0 16,0 0-16,0 0 15,0 0-15,0 10 16,0-10-16,0 0 16,0 0-16,0 9 15,0 0-15,0 0 0,0 5 16,-5 0-16,5 0 16,0-1-16,-5 1 15,1 0-15,-1 0 16,5-5-16,-4 5 15,-1-5-15,1 0 0,-1 0 16,0 1-16,5-10 16,0 9-16,0-9 15,0 0-15,0 0 16,0 0-16,0 0 16,0 0-1,0 0-15,0 0 16,0 0-16,0 0 0,0 0 0,0 0 15,0 0-15,0 0 16,0 0-16,0 0 16,0 0-16,0 9 15,0-9-15,-4 9 0,4 0 16,-5 5-16,1-5 16,-1 1-16,1-1 15,4 0-15,-5 5 16,1-5-16,-1 5 15,0 0-15,1-1 16,-1-3-16,5-10 0,0 0 16,-4 9-16,4 0 15,0-9-15,0 0 16,0 0-16,0 0 16,0 0-16,0 0 15,0 0-15,0 0 0,0 0 16,0 0-16,0 0 15,0 0-15,0 0 16,0 0-16,0 0 16,0 0-16,0 0 15,0 0-15,0 0 16,0 0-16,0 0 0,0 0 16,0 0-16,0 0 15,0 0-15,0 0 16,0 0-16,0 0 15,0 0-15,0 0 16,0 0-16,0 0 0,0 0 16,0 0-16,0 0 15,0 0-15,0 0 16,0 0-16,0 0 16,0 0-1,0 0-15,0 0 16,0 0-16,0 0 0,0 0 0,0 0 15,0 0-15,0 0 16,0 0-16,0 0 16,0 0-16,0 0 15,0 0-15,0 0 16,0 0-16,0 0 0</inkml:trace>
  <inkml:trace contextRef="#ctx0" brushRef="#br0" timeOffset="3769">1629 50 0,'0'0'0,"0"0"15,0 0-15,0 0 16,0 0-16,0 0 16,0 0-16,0 0 0,0 0 15,0 0-15,0 0 16,0 0-16,0 0 16,0 0-16,0 0 15,0 0-15,0 0 16,0 0-16,0 0 15,0 0-15,0 0 0,0 0 16,0 0-16,0 0 16,0 9-16,-5 1 15,1-1-15,-1 0 16,0 0-16,1 0 16,-1 1-16,1 3 0,-5-3 15,-1 3-15,1-3 31,0 3-31,0 1 16,0 0-16,0 0 0,0 0 0,0-1 16,-1 1-16,1-5 15,0 5-15,0 0 0,-5 0 16,1 0-16,4-1 16,-5 1-16,0 5 15,5-6-15,-5 1 16,1 0-16,-1 0 15,0 0-15,5-1 0,0 6 16,0-1-16,0 1 16,0-1-16,0 0 15,-1 1-15,1-1 16,0 0-16,0 1 16,0-1-16,0 1 15,0-1-15,0 0 0,-1 1 16,6-5-16,-1-1 15,1 1-15,-1 0 16,1 0-16,-1 0 16,1-1-16,-1 1 15,0 0-15,1 0 0,4 0 16,-5-1-16,1 1 16,4-5-16,-5 5 15,1 0-15,-1 0 16,0 0-16,1-1 15,-1 1-15,1 0 16,4 0-16,-5 0 0,1-1 16,-1 1-16,0 0 15,1 0-15,-1 0 16,1-5-16,-1 5 16,5-1-16,0-3 15,-4 3-15,-1-3 16,5-1-1,0 0-15,-4 5 16,4-5-16,0 0 16,0 5-16,-5 0 15,0 0-15,1-1 16,-1-4-16,1 5 0,-1 0 16,1-5-16,-1 5 15,0 0-15,5 0 16,-4-1-16,-1 1 15,5 0-15,-4 0 0,-1 0 16,5-1-16,-4-3 16,-1 3-16,1 1 15,-1 0-15,5 0 16,-5 0-16,1 4 16,-1 0-16,1 1 15,4-1-15,-5 1 16,1-1-16,-1 5 0,0 0 15,5 0-15,-18 41 16,5-8-16,8-33 16,0 0-16,1 0 15,-1 0-15,1 0 16,-5 0-16,4-1 0,0-3 16,1-1-16,-1 1 15,1-6-15,-1 6 16,1-5-16,-1-1 15,1 6-15,4-5 16,0-5-16,0 0 16,0 5-16,0 0 0,0-5 15,0 0-15,0 0 16,0 0-16,0 1 16,-5 3-16,5 1 15,-5 0-15,1 0 16,-1 4-16,5-4 0,0 0 15,0 0 1,0-1-16,-4 6 0,4-5 0,0 4 0,0-4 16,-5 0-16,5 4 15,0 0-15,0-4 16,0 0-16,0 4 16,0-4-16,0 0 15,0 4-15,0-4 0,0 0 16,0 4-16,0 1 15,0-5-15,0 4 16,0-4-16,0 0 16,0-1-16,0 1 15,0 4-15,0-4 0,0 0 16,0 0-16,0-5 16,0 5-16,0-14 15,0 9-15,5 0 16,-5 0-16,0 5 15,0-5-15,0-9 16,0 10-16,0-1 0,0 5 16,0-5-16,0 5 15,0-1-15,0-13 16,0 14-16,0 0 16,0 4-16,4-4 15,-4 5-15,0-1 0,0 0 16,0 1-16,5-1 15,-5 1-15,0-1 16,0-4-16,0 0 16,0-1-16,4 1 15,-4 0-15,5 0 16,-5 0-16,0-1 0,5 1 16,-1 0-16,-4 0 15,0 0-15,0-1 16,0-3-16,5 3 31,-1 1-31,-4 0 16,0-14-16,5 14 0,-1-5 15,-4 0-15,5 0 16,-5 5-16,4-5 16,-4 0-16,0 1 15,0-1-15,0-9 16,5 9-16,-5 5 0,0 0 15,0-1-15,0-13 16,0 10-16,0-1 16,5 5-16,-5-1 15,0-3-15,0-1 16,4 0-16,-4 5 16,0 4-16,0-4 0,0 0 15,0 4-15,0-4 16,0 0-16,0 0 15,0-1-15,0 1 16,0 0-16,0 0 16,0 0-16,0-1 0,0 1 15,0-5-15,0 1 16,0-10-16,0 0 16,0 9-16,0-9 15,0 0-15,0 0 16,0 0-16,0 0 15,0 0-15,0 0 0,-4 9 16,4 0-16,0 0 16,0 1-16,0-10 15,-5 9-15,5 0 16,0 0-16,0 0 16,0 1-16,0-1 0,0 0 15,-5 5-15,1 0 16,-1-1-16,5 1 15,-4 0-15,-1 0 16,5 0-16,-4-1 16,-1 6-16,1-5 15,-1-1-15,5-3 0,0-1 16,-5 0-16,5-9 16,-4 9-16,4-9 15,0 0-15,0 0 16,0 0-16,0 0 15,0 0-15,0 0 0,0 0 16,0 0-16,0 0 16,0 0-16,0 0 15,0 0-15,0 0 16,0 0-16,0 0 16,-5 14-16,5-14 0,0 0 15,0 0-15,0 0 16,0 0-16,0 0 15,0 0-15,0 0 16,0 0-16,0 0 16,0 0-16,0 0 15,0 0-15,-4 9 0,4-9 16,0 0-16,0 0 16,0 0-16,0 0 15,0 0-15</inkml:trace>
  <inkml:trace contextRef="#ctx0" brushRef="#br0" timeOffset="7177">210 2846 0,'0'0'0,"0"0"15,0 0-15,0 0 16,0 0-16,0 0 16,0 0-16,-5 9 15,0 1-15,-4-6 16,5 1-16,-5-1 16,9-4-16,-9 5 15,-1 0-15,1-1 0,0 1 16,0-1-16,9-4 15,-9 5-15,0 0 16,0 4-16,0 0 16,4 0-16,-4 0 15,0 1-15,0 3 0,-1-3 16,1 3-16,5 1 16,-5 5-16,4-1 15,1 0-15,-6-4 16,6 0-16,-1 0 15,1 0-15,4-14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7FBDE-84FA-4B45-9204-AD8BF02035DD}" type="datetimeFigureOut">
              <a:rPr lang="en-US" smtClean="0"/>
              <a:t>6/3/2024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9999D-7C5A-48C8-AA6A-04F8BE044AF9}" type="slidenum">
              <a:rPr lang="en-US" smtClean="0"/>
              <a:t>‹#›</a:t>
            </a:fld>
            <a:endParaRPr lang="en-US"/>
          </a:p>
        </p:txBody>
      </p:sp>
    </p:spTree>
    <p:extLst>
      <p:ext uri="{BB962C8B-B14F-4D97-AF65-F5344CB8AC3E}">
        <p14:creationId xmlns:p14="http://schemas.microsoft.com/office/powerpoint/2010/main" val="1662507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9999D-7C5A-48C8-AA6A-04F8BE044AF9}" type="slidenum">
              <a:rPr lang="en-US" smtClean="0"/>
              <a:t>3</a:t>
            </a:fld>
            <a:endParaRPr lang="en-US"/>
          </a:p>
        </p:txBody>
      </p:sp>
    </p:spTree>
    <p:extLst>
      <p:ext uri="{BB962C8B-B14F-4D97-AF65-F5344CB8AC3E}">
        <p14:creationId xmlns:p14="http://schemas.microsoft.com/office/powerpoint/2010/main" val="1631082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18446-0EEE-44A4-B7BE-F360FBC7C658}" type="slidenum">
              <a:rPr lang="en-US" smtClean="0"/>
              <a:t>10</a:t>
            </a:fld>
            <a:endParaRPr lang="en-US" dirty="0"/>
          </a:p>
        </p:txBody>
      </p:sp>
    </p:spTree>
    <p:extLst>
      <p:ext uri="{BB962C8B-B14F-4D97-AF65-F5344CB8AC3E}">
        <p14:creationId xmlns:p14="http://schemas.microsoft.com/office/powerpoint/2010/main" val="620330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18446-0EEE-44A4-B7BE-F360FBC7C658}" type="slidenum">
              <a:rPr lang="en-US" smtClean="0"/>
              <a:t>12</a:t>
            </a:fld>
            <a:endParaRPr lang="en-US"/>
          </a:p>
        </p:txBody>
      </p:sp>
    </p:spTree>
    <p:extLst>
      <p:ext uri="{BB962C8B-B14F-4D97-AF65-F5344CB8AC3E}">
        <p14:creationId xmlns:p14="http://schemas.microsoft.com/office/powerpoint/2010/main" val="1113806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18446-0EEE-44A4-B7BE-F360FBC7C658}" type="slidenum">
              <a:rPr lang="en-US" smtClean="0"/>
              <a:t>15</a:t>
            </a:fld>
            <a:endParaRPr lang="en-US"/>
          </a:p>
        </p:txBody>
      </p:sp>
    </p:spTree>
    <p:extLst>
      <p:ext uri="{BB962C8B-B14F-4D97-AF65-F5344CB8AC3E}">
        <p14:creationId xmlns:p14="http://schemas.microsoft.com/office/powerpoint/2010/main" val="2050952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18446-0EEE-44A4-B7BE-F360FBC7C658}" type="slidenum">
              <a:rPr lang="en-US" smtClean="0"/>
              <a:t>17</a:t>
            </a:fld>
            <a:endParaRPr lang="en-US"/>
          </a:p>
        </p:txBody>
      </p:sp>
    </p:spTree>
    <p:extLst>
      <p:ext uri="{BB962C8B-B14F-4D97-AF65-F5344CB8AC3E}">
        <p14:creationId xmlns:p14="http://schemas.microsoft.com/office/powerpoint/2010/main" val="1195562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318446-0EEE-44A4-B7BE-F360FBC7C658}" type="slidenum">
              <a:rPr lang="en-US" smtClean="0"/>
              <a:t>18</a:t>
            </a:fld>
            <a:endParaRPr lang="en-US"/>
          </a:p>
        </p:txBody>
      </p:sp>
    </p:spTree>
    <p:extLst>
      <p:ext uri="{BB962C8B-B14F-4D97-AF65-F5344CB8AC3E}">
        <p14:creationId xmlns:p14="http://schemas.microsoft.com/office/powerpoint/2010/main" val="1885759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37BCD75-62E9-4DCA-8ABA-A7354C613D59}" type="slidenum">
              <a:rPr lang="en-US" smtClean="0"/>
              <a:t>19</a:t>
            </a:fld>
            <a:endParaRPr lang="en-US" dirty="0"/>
          </a:p>
        </p:txBody>
      </p:sp>
    </p:spTree>
    <p:extLst>
      <p:ext uri="{BB962C8B-B14F-4D97-AF65-F5344CB8AC3E}">
        <p14:creationId xmlns:p14="http://schemas.microsoft.com/office/powerpoint/2010/main" val="296784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278DE19-14A6-4B85-B172-DD8C8B1D35B6}" type="slidenum">
              <a:rPr lang="en-US" smtClean="0"/>
              <a:t>42</a:t>
            </a:fld>
            <a:endParaRPr lang="en-US" dirty="0"/>
          </a:p>
        </p:txBody>
      </p:sp>
    </p:spTree>
    <p:extLst>
      <p:ext uri="{BB962C8B-B14F-4D97-AF65-F5344CB8AC3E}">
        <p14:creationId xmlns:p14="http://schemas.microsoft.com/office/powerpoint/2010/main" val="1318766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9B22F9-6CAD-444A-8F76-D073066931E7}" type="slidenum">
              <a:rPr lang="en-US" smtClean="0"/>
              <a:t>52</a:t>
            </a:fld>
            <a:endParaRPr lang="en-US" dirty="0"/>
          </a:p>
        </p:txBody>
      </p:sp>
    </p:spTree>
    <p:extLst>
      <p:ext uri="{BB962C8B-B14F-4D97-AF65-F5344CB8AC3E}">
        <p14:creationId xmlns:p14="http://schemas.microsoft.com/office/powerpoint/2010/main" val="3489985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6E50AF-8540-4850-B5EF-02664650D5AB}" type="slidenum">
              <a:rPr lang="en-US" smtClean="0"/>
              <a:t>66</a:t>
            </a:fld>
            <a:endParaRPr lang="en-US" dirty="0"/>
          </a:p>
        </p:txBody>
      </p:sp>
    </p:spTree>
    <p:extLst>
      <p:ext uri="{BB962C8B-B14F-4D97-AF65-F5344CB8AC3E}">
        <p14:creationId xmlns:p14="http://schemas.microsoft.com/office/powerpoint/2010/main" val="19635559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AE3DFC7-324E-49DA-9C78-4897533E3DDB}" type="slidenum">
              <a:rPr lang="en-US" smtClean="0"/>
              <a:pPr/>
              <a:t>71</a:t>
            </a:fld>
            <a:endParaRPr lang="en-US" dirty="0"/>
          </a:p>
        </p:txBody>
      </p:sp>
    </p:spTree>
    <p:extLst>
      <p:ext uri="{BB962C8B-B14F-4D97-AF65-F5344CB8AC3E}">
        <p14:creationId xmlns:p14="http://schemas.microsoft.com/office/powerpoint/2010/main" val="11047140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C5CCD7-C23C-4281-A862-8CF9C4D5B693}" type="slidenum">
              <a:rPr lang="en-US" smtClean="0"/>
              <a:t>72</a:t>
            </a:fld>
            <a:endParaRPr lang="en-US" dirty="0"/>
          </a:p>
        </p:txBody>
      </p:sp>
    </p:spTree>
    <p:extLst>
      <p:ext uri="{BB962C8B-B14F-4D97-AF65-F5344CB8AC3E}">
        <p14:creationId xmlns:p14="http://schemas.microsoft.com/office/powerpoint/2010/main" val="2569643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9B22F9-6CAD-444A-8F76-D073066931E7}" type="slidenum">
              <a:rPr lang="en-US" smtClean="0"/>
              <a:t>73</a:t>
            </a:fld>
            <a:endParaRPr lang="en-US" dirty="0"/>
          </a:p>
        </p:txBody>
      </p:sp>
    </p:spTree>
    <p:extLst>
      <p:ext uri="{BB962C8B-B14F-4D97-AF65-F5344CB8AC3E}">
        <p14:creationId xmlns:p14="http://schemas.microsoft.com/office/powerpoint/2010/main" val="3062907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AE3DFC7-324E-49DA-9C78-4897533E3DDB}" type="slidenum">
              <a:rPr lang="en-US" smtClean="0"/>
              <a:pPr/>
              <a:t>77</a:t>
            </a:fld>
            <a:endParaRPr lang="en-US" dirty="0"/>
          </a:p>
        </p:txBody>
      </p:sp>
    </p:spTree>
    <p:extLst>
      <p:ext uri="{BB962C8B-B14F-4D97-AF65-F5344CB8AC3E}">
        <p14:creationId xmlns:p14="http://schemas.microsoft.com/office/powerpoint/2010/main" val="36550398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720725"/>
            <a:ext cx="6400800" cy="36004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AE3DFC7-324E-49DA-9C78-4897533E3DDB}" type="slidenum">
              <a:rPr lang="en-US" smtClean="0"/>
              <a:t>105</a:t>
            </a:fld>
            <a:endParaRPr lang="en-US" dirty="0"/>
          </a:p>
        </p:txBody>
      </p:sp>
    </p:spTree>
    <p:extLst>
      <p:ext uri="{BB962C8B-B14F-4D97-AF65-F5344CB8AC3E}">
        <p14:creationId xmlns:p14="http://schemas.microsoft.com/office/powerpoint/2010/main" val="4259140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80786A-F807-40B2-8420-18DC06AC20E2}" type="slidenum">
              <a:rPr lang="en-US" smtClean="0"/>
              <a:pPr/>
              <a:t>111</a:t>
            </a:fld>
            <a:endParaRPr lang="en-US" dirty="0"/>
          </a:p>
        </p:txBody>
      </p:sp>
    </p:spTree>
    <p:extLst>
      <p:ext uri="{BB962C8B-B14F-4D97-AF65-F5344CB8AC3E}">
        <p14:creationId xmlns:p14="http://schemas.microsoft.com/office/powerpoint/2010/main" val="2476975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80786A-F807-40B2-8420-18DC06AC20E2}" type="slidenum">
              <a:rPr lang="en-US" smtClean="0"/>
              <a:pPr/>
              <a:t>117</a:t>
            </a:fld>
            <a:endParaRPr lang="en-US" dirty="0"/>
          </a:p>
        </p:txBody>
      </p:sp>
    </p:spTree>
    <p:extLst>
      <p:ext uri="{BB962C8B-B14F-4D97-AF65-F5344CB8AC3E}">
        <p14:creationId xmlns:p14="http://schemas.microsoft.com/office/powerpoint/2010/main" val="944390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93299-055E-BEE2-04B8-F14E0AF799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A736A8D-7DB4-C5C8-EF6E-E9D1B2377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E3A192-D618-0BD1-CF7D-8B612C307E7F}"/>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5" name="Footer Placeholder 4">
            <a:extLst>
              <a:ext uri="{FF2B5EF4-FFF2-40B4-BE49-F238E27FC236}">
                <a16:creationId xmlns:a16="http://schemas.microsoft.com/office/drawing/2014/main" id="{6D4A79F8-5F5D-D870-1954-D284E609C1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0E640-7CBC-1C5D-708F-2EA0CC76EE0F}"/>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398870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4E400-3C4C-D9D0-53A0-6A97070434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18C36B-6EDE-6CC5-C3D8-1FD5202FE4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7508D1-13A9-DF6F-B175-29682819CED2}"/>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5" name="Footer Placeholder 4">
            <a:extLst>
              <a:ext uri="{FF2B5EF4-FFF2-40B4-BE49-F238E27FC236}">
                <a16:creationId xmlns:a16="http://schemas.microsoft.com/office/drawing/2014/main" id="{E35839E8-9258-641C-71E7-5365EF4025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59DAE3-7C74-A20E-D9E3-FFC05D1577D0}"/>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395486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A1650-968F-EF19-FFA2-B5FBC87E60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EB3683E-8F02-4C5D-8A2E-3AA32A7128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2FFDDD-26EE-17BF-3296-7079498907D1}"/>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5" name="Footer Placeholder 4">
            <a:extLst>
              <a:ext uri="{FF2B5EF4-FFF2-40B4-BE49-F238E27FC236}">
                <a16:creationId xmlns:a16="http://schemas.microsoft.com/office/drawing/2014/main" id="{3F000071-E164-699E-94D7-79D403FE87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1894D3-0990-6FF6-82FF-36B0736C823C}"/>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2634108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EC9DF-71C7-939F-3062-7C983BF6A8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6D87C5-C8D7-C36A-8A07-42FA6A2059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67D8022-C9DB-1186-EC30-B9B96C1432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245499E-B0B5-EC6E-FF1A-1E227D6DFF35}"/>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6" name="Footer Placeholder 5">
            <a:extLst>
              <a:ext uri="{FF2B5EF4-FFF2-40B4-BE49-F238E27FC236}">
                <a16:creationId xmlns:a16="http://schemas.microsoft.com/office/drawing/2014/main" id="{05F9F7A1-1582-652F-268B-D1B4473338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75C2DE-21DB-5E7F-4EC4-28C49A713D29}"/>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3565118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998F-40E1-6F84-6CD4-528F57339A9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39B42BA-7FEA-C29A-F8DF-02202EA609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B6E457-3A85-4A1E-6D90-B4334EABDB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F17AC8-561D-7336-4A14-94A19ABC6D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E42CBF-D638-5F66-A5C8-323872B109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7C3262B-338C-156F-7FD0-AE8453B6BE6A}"/>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8" name="Footer Placeholder 7">
            <a:extLst>
              <a:ext uri="{FF2B5EF4-FFF2-40B4-BE49-F238E27FC236}">
                <a16:creationId xmlns:a16="http://schemas.microsoft.com/office/drawing/2014/main" id="{F316E475-D53D-F934-28FC-386A9EBD29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5C80B3A-E2BD-A3E5-B4DA-4B72E6FB59C7}"/>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2578013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90EE6-ED8A-DA5B-9861-F897FB74455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B45305A-019B-F903-B7B9-5701B8215486}"/>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4" name="Footer Placeholder 3">
            <a:extLst>
              <a:ext uri="{FF2B5EF4-FFF2-40B4-BE49-F238E27FC236}">
                <a16:creationId xmlns:a16="http://schemas.microsoft.com/office/drawing/2014/main" id="{6F5ABB4D-85BB-DCD0-7286-2EBC3CA4F12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5B408A0-6EC0-3038-7890-A0D7E8AE86CA}"/>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1750767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12368C-0174-D250-ABAA-2F7608A43368}"/>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3" name="Footer Placeholder 2">
            <a:extLst>
              <a:ext uri="{FF2B5EF4-FFF2-40B4-BE49-F238E27FC236}">
                <a16:creationId xmlns:a16="http://schemas.microsoft.com/office/drawing/2014/main" id="{BD745020-9247-96C6-14ED-61646FE1D3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75D6115-03A7-31DD-AAA3-1B045FBA1EC5}"/>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3401954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044F-C905-8255-B003-1758475E73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5AC5CF2-DDCA-2056-7B9D-05965439F3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B831866-CF3C-A70E-C37F-EDC60737C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355FF-1AF9-BF24-4C12-860D5464159E}"/>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6" name="Footer Placeholder 5">
            <a:extLst>
              <a:ext uri="{FF2B5EF4-FFF2-40B4-BE49-F238E27FC236}">
                <a16:creationId xmlns:a16="http://schemas.microsoft.com/office/drawing/2014/main" id="{A60F9D2D-A771-275E-DFFE-A8B7B03C7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8DFA41-C679-D356-2242-BEF8423FEE01}"/>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2700308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DE7BF-ED53-5E4A-4179-C3328289CE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F7D75C2-049D-1B9A-4532-847E00610D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8BB9296-3B39-84C4-3B14-C2C46102DF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D7944E-7992-2AB2-E7F5-08712D59F73E}"/>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6" name="Footer Placeholder 5">
            <a:extLst>
              <a:ext uri="{FF2B5EF4-FFF2-40B4-BE49-F238E27FC236}">
                <a16:creationId xmlns:a16="http://schemas.microsoft.com/office/drawing/2014/main" id="{A2B9F32C-DC4A-0B0D-DB2F-D59D95EF50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D48121-0A77-0B56-41C5-FA3023580EAC}"/>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503731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B2363-6EB0-970C-3C5C-4D1FE55E15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6D186E-4353-816C-EFFF-13E811BD8B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3FEBDC-F647-2014-B509-774B52925CB8}"/>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5" name="Footer Placeholder 4">
            <a:extLst>
              <a:ext uri="{FF2B5EF4-FFF2-40B4-BE49-F238E27FC236}">
                <a16:creationId xmlns:a16="http://schemas.microsoft.com/office/drawing/2014/main" id="{97DB8492-B649-59AB-129A-07B19A6DD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BFAE72-16AC-A0D9-4879-D45559495964}"/>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2682199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533F77-9661-9941-2AAF-D78263817F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2EC9B26-D88D-2A98-4585-6912B57D8A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631641-1A72-2162-720C-DA43B7C21810}"/>
              </a:ext>
            </a:extLst>
          </p:cNvPr>
          <p:cNvSpPr>
            <a:spLocks noGrp="1"/>
          </p:cNvSpPr>
          <p:nvPr>
            <p:ph type="dt" sz="half" idx="10"/>
          </p:nvPr>
        </p:nvSpPr>
        <p:spPr/>
        <p:txBody>
          <a:bodyPr/>
          <a:lstStyle/>
          <a:p>
            <a:fld id="{C0995AC0-394F-491E-9F62-D08F32C20E19}" type="datetimeFigureOut">
              <a:rPr lang="en-US" smtClean="0"/>
              <a:t>6/3/2024</a:t>
            </a:fld>
            <a:endParaRPr lang="en-US"/>
          </a:p>
        </p:txBody>
      </p:sp>
      <p:sp>
        <p:nvSpPr>
          <p:cNvPr id="5" name="Footer Placeholder 4">
            <a:extLst>
              <a:ext uri="{FF2B5EF4-FFF2-40B4-BE49-F238E27FC236}">
                <a16:creationId xmlns:a16="http://schemas.microsoft.com/office/drawing/2014/main" id="{54FBEED4-FC1E-F9F9-AC1E-B3B072FB7B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62251A-9678-8247-19DB-2B408CC83A81}"/>
              </a:ext>
            </a:extLst>
          </p:cNvPr>
          <p:cNvSpPr>
            <a:spLocks noGrp="1"/>
          </p:cNvSpPr>
          <p:nvPr>
            <p:ph type="sldNum" sz="quarter" idx="12"/>
          </p:nvPr>
        </p:nvSpPr>
        <p:spPr/>
        <p:txBody>
          <a:bodyPr/>
          <a:lstStyle/>
          <a:p>
            <a:fld id="{4B279C5B-6106-4D82-94AA-8A6D9979B9C1}" type="slidenum">
              <a:rPr lang="en-US" smtClean="0"/>
              <a:t>‹#›</a:t>
            </a:fld>
            <a:endParaRPr lang="en-US"/>
          </a:p>
        </p:txBody>
      </p:sp>
    </p:spTree>
    <p:extLst>
      <p:ext uri="{BB962C8B-B14F-4D97-AF65-F5344CB8AC3E}">
        <p14:creationId xmlns:p14="http://schemas.microsoft.com/office/powerpoint/2010/main" val="2554829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36C6B1-6C82-5B77-792C-4EA8DF4122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C57723E-2532-682C-365D-050B1252C2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267E71-56B6-3F91-4810-249920A4F8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995AC0-394F-491E-9F62-D08F32C20E19}" type="datetimeFigureOut">
              <a:rPr lang="en-US" smtClean="0"/>
              <a:t>6/3/2024</a:t>
            </a:fld>
            <a:endParaRPr lang="en-US"/>
          </a:p>
        </p:txBody>
      </p:sp>
      <p:sp>
        <p:nvSpPr>
          <p:cNvPr id="5" name="Footer Placeholder 4">
            <a:extLst>
              <a:ext uri="{FF2B5EF4-FFF2-40B4-BE49-F238E27FC236}">
                <a16:creationId xmlns:a16="http://schemas.microsoft.com/office/drawing/2014/main" id="{87EDBAC9-1968-84B2-9B0D-FAE9015260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2344AD1-7DC4-5C87-80DA-D3336E0DCD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279C5B-6106-4D82-94AA-8A6D9979B9C1}" type="slidenum">
              <a:rPr lang="en-US" smtClean="0"/>
              <a:t>‹#›</a:t>
            </a:fld>
            <a:endParaRPr lang="en-US"/>
          </a:p>
        </p:txBody>
      </p:sp>
    </p:spTree>
    <p:extLst>
      <p:ext uri="{BB962C8B-B14F-4D97-AF65-F5344CB8AC3E}">
        <p14:creationId xmlns:p14="http://schemas.microsoft.com/office/powerpoint/2010/main" val="3364711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customXml" Target="../ink/ink2.xml"/><Relationship Id="rId7" Type="http://schemas.openxmlformats.org/officeDocument/2006/relationships/customXml" Target="../ink/ink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02.png"/><Relationship Id="rId5" Type="http://schemas.openxmlformats.org/officeDocument/2006/relationships/customXml" Target="../ink/ink3.xml"/><Relationship Id="rId10" Type="http://schemas.openxmlformats.org/officeDocument/2006/relationships/image" Target="../media/image26.png"/><Relationship Id="rId4" Type="http://schemas.openxmlformats.org/officeDocument/2006/relationships/image" Target="../media/image100.png"/><Relationship Id="rId9"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40.bin"/><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emf"/><Relationship Id="rId2"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47.emf"/><Relationship Id="rId5" Type="http://schemas.openxmlformats.org/officeDocument/2006/relationships/image" Target="../media/image46.png"/><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2" Type="http://schemas.openxmlformats.org/officeDocument/2006/relationships/image" Target="../media/image49.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0.bin"/><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1.bin"/><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33.xml.rels><?xml version="1.0" encoding="UTF-8" standalone="yes"?>
<Relationships xmlns="http://schemas.openxmlformats.org/package/2006/relationships"><Relationship Id="rId2" Type="http://schemas.openxmlformats.org/officeDocument/2006/relationships/image" Target="../media/image55.bin"/><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6.bin"/><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7.bin"/><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8.bin"/><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9.bin"/><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image" Target="../media/image61.JPG"/><Relationship Id="rId7" Type="http://schemas.openxmlformats.org/officeDocument/2006/relationships/image" Target="../media/image64.jpeg"/><Relationship Id="rId2" Type="http://schemas.openxmlformats.org/officeDocument/2006/relationships/image" Target="../media/image60.JPG"/><Relationship Id="rId1" Type="http://schemas.openxmlformats.org/officeDocument/2006/relationships/slideLayout" Target="../slideLayouts/slideLayout2.xml"/><Relationship Id="rId6" Type="http://schemas.microsoft.com/office/2007/relationships/hdphoto" Target="../media/hdphoto3.wdp"/><Relationship Id="rId11" Type="http://schemas.microsoft.com/office/2007/relationships/hdphoto" Target="../media/hdphoto4.wdp"/><Relationship Id="rId5" Type="http://schemas.openxmlformats.org/officeDocument/2006/relationships/image" Target="../media/image63.png"/><Relationship Id="rId10" Type="http://schemas.openxmlformats.org/officeDocument/2006/relationships/image" Target="../media/image67.png"/><Relationship Id="rId4" Type="http://schemas.openxmlformats.org/officeDocument/2006/relationships/image" Target="../media/image62.png"/><Relationship Id="rId9" Type="http://schemas.openxmlformats.org/officeDocument/2006/relationships/image" Target="../media/image66.jpeg"/></Relationships>
</file>

<file path=ppt/slides/_rels/slide39.xml.rels><?xml version="1.0" encoding="UTF-8" standalone="yes"?>
<Relationships xmlns="http://schemas.openxmlformats.org/package/2006/relationships"><Relationship Id="rId2" Type="http://schemas.openxmlformats.org/officeDocument/2006/relationships/image" Target="../media/image68.bin"/><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bin"/><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image" Target="../media/image71.bin"/><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42.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image" Target="../media/image74.jpeg"/><Relationship Id="rId7" Type="http://schemas.openxmlformats.org/officeDocument/2006/relationships/image" Target="../media/image78.jpeg"/><Relationship Id="rId12" Type="http://schemas.openxmlformats.org/officeDocument/2006/relationships/image" Target="../media/image83.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77.jpeg"/><Relationship Id="rId11" Type="http://schemas.openxmlformats.org/officeDocument/2006/relationships/image" Target="../media/image82.JPG"/><Relationship Id="rId5" Type="http://schemas.openxmlformats.org/officeDocument/2006/relationships/image" Target="../media/image76.png"/><Relationship Id="rId10" Type="http://schemas.openxmlformats.org/officeDocument/2006/relationships/image" Target="../media/image81.emf"/><Relationship Id="rId4" Type="http://schemas.openxmlformats.org/officeDocument/2006/relationships/image" Target="../media/image75.jpeg"/><Relationship Id="rId9" Type="http://schemas.openxmlformats.org/officeDocument/2006/relationships/image" Target="../media/image80.JPG"/></Relationships>
</file>

<file path=ppt/slides/_rels/slide43.xml.rels><?xml version="1.0" encoding="UTF-8" standalone="yes"?>
<Relationships xmlns="http://schemas.openxmlformats.org/package/2006/relationships"><Relationship Id="rId2" Type="http://schemas.openxmlformats.org/officeDocument/2006/relationships/image" Target="../media/image84.bin"/><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85.bin"/><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image" Target="../media/image86.jpe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89.png"/><Relationship Id="rId4" Type="http://schemas.openxmlformats.org/officeDocument/2006/relationships/image" Target="../media/image88.png"/></Relationships>
</file>

<file path=ppt/slides/_rels/slide46.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92.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jpe"/><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0.xml.rels><?xml version="1.0" encoding="UTF-8" standalone="yes"?>
<Relationships xmlns="http://schemas.openxmlformats.org/package/2006/relationships"><Relationship Id="rId8" Type="http://schemas.openxmlformats.org/officeDocument/2006/relationships/image" Target="../media/image99.jpeg"/><Relationship Id="rId3" Type="http://schemas.openxmlformats.org/officeDocument/2006/relationships/image" Target="../media/image96.png"/><Relationship Id="rId7" Type="http://schemas.microsoft.com/office/2007/relationships/hdphoto" Target="../media/hdphoto7.wdp"/><Relationship Id="rId2" Type="http://schemas.openxmlformats.org/officeDocument/2006/relationships/image" Target="../media/image95.jpeg"/><Relationship Id="rId1" Type="http://schemas.openxmlformats.org/officeDocument/2006/relationships/slideLayout" Target="../slideLayouts/slideLayout2.xml"/><Relationship Id="rId6" Type="http://schemas.openxmlformats.org/officeDocument/2006/relationships/image" Target="../media/image98.png"/><Relationship Id="rId5" Type="http://schemas.microsoft.com/office/2007/relationships/hdphoto" Target="../media/hdphoto6.wdp"/><Relationship Id="rId4" Type="http://schemas.openxmlformats.org/officeDocument/2006/relationships/image" Target="../media/image97.png"/></Relationships>
</file>

<file path=ppt/slides/_rels/slide51.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image" Target="../media/image100.jpeg"/><Relationship Id="rId1" Type="http://schemas.openxmlformats.org/officeDocument/2006/relationships/slideLayout" Target="../slideLayouts/slideLayout2.xml"/><Relationship Id="rId5" Type="http://schemas.openxmlformats.org/officeDocument/2006/relationships/image" Target="../media/image93.jpe"/><Relationship Id="rId4" Type="http://schemas.openxmlformats.org/officeDocument/2006/relationships/image" Target="../media/image24.png"/></Relationships>
</file>

<file path=ppt/slides/_rels/slide52.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103.jpeg"/></Relationships>
</file>

<file path=ppt/slides/_rels/slide5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104.jp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4.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g"/><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108.png"/><Relationship Id="rId4" Type="http://schemas.openxmlformats.org/officeDocument/2006/relationships/image" Target="../media/image107.png"/></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10.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2.png"/><Relationship Id="rId1" Type="http://schemas.openxmlformats.org/officeDocument/2006/relationships/slideLayout" Target="../slideLayouts/slideLayout2.xml"/><Relationship Id="rId4" Type="http://schemas.openxmlformats.org/officeDocument/2006/relationships/image" Target="../media/image113.png"/></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5.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jpe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19.png"/><Relationship Id="rId4" Type="http://schemas.openxmlformats.org/officeDocument/2006/relationships/image" Target="../media/image118.png"/></Relationships>
</file>

<file path=ppt/slides/_rels/slide62.xml.rels><?xml version="1.0" encoding="UTF-8" standalone="yes"?>
<Relationships xmlns="http://schemas.openxmlformats.org/package/2006/relationships"><Relationship Id="rId3" Type="http://schemas.openxmlformats.org/officeDocument/2006/relationships/image" Target="../media/image121.JPG"/><Relationship Id="rId2" Type="http://schemas.openxmlformats.org/officeDocument/2006/relationships/image" Target="../media/image120.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2.jpg"/></Relationships>
</file>

<file path=ppt/slides/_rels/slide63.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5.png"/></Relationships>
</file>

<file path=ppt/slides/_rels/slide64.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6.xml.rels><?xml version="1.0" encoding="UTF-8" standalone="yes"?>
<Relationships xmlns="http://schemas.openxmlformats.org/package/2006/relationships"><Relationship Id="rId3" Type="http://schemas.openxmlformats.org/officeDocument/2006/relationships/image" Target="../media/image129.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0.jpeg"/></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132.jp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3.png"/></Relationships>
</file>

<file path=ppt/slides/_rels/slide69.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6.JP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72.xml.rels><?xml version="1.0" encoding="UTF-8" standalone="yes"?>
<Relationships xmlns="http://schemas.openxmlformats.org/package/2006/relationships"><Relationship Id="rId3" Type="http://schemas.openxmlformats.org/officeDocument/2006/relationships/image" Target="../media/image138.jpe"/><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jpeg"/></Relationships>
</file>

<file path=ppt/slides/_rels/slide73.xml.rels><?xml version="1.0" encoding="UTF-8" standalone="yes"?>
<Relationships xmlns="http://schemas.openxmlformats.org/package/2006/relationships"><Relationship Id="rId3" Type="http://schemas.openxmlformats.org/officeDocument/2006/relationships/image" Target="../media/image139.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141.png"/><Relationship Id="rId4" Type="http://schemas.openxmlformats.org/officeDocument/2006/relationships/image" Target="../media/image140.emf"/></Relationships>
</file>

<file path=ppt/slides/_rels/slide74.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jpe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75.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7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46.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8" Type="http://schemas.openxmlformats.org/officeDocument/2006/relationships/image" Target="../media/image152.jpeg"/><Relationship Id="rId3" Type="http://schemas.openxmlformats.org/officeDocument/2006/relationships/image" Target="../media/image147.jpeg"/><Relationship Id="rId7" Type="http://schemas.openxmlformats.org/officeDocument/2006/relationships/image" Target="../media/image151.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50.jpeg"/><Relationship Id="rId5" Type="http://schemas.openxmlformats.org/officeDocument/2006/relationships/image" Target="../media/image149.jpeg"/><Relationship Id="rId4" Type="http://schemas.openxmlformats.org/officeDocument/2006/relationships/image" Target="../media/image148.jpeg"/><Relationship Id="rId9" Type="http://schemas.openxmlformats.org/officeDocument/2006/relationships/image" Target="../media/image54.png"/></Relationships>
</file>

<file path=ppt/slides/_rels/slide7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53.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image" Target="../media/image154.jpe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80.xml.rels><?xml version="1.0" encoding="UTF-8" standalone="yes"?>
<Relationships xmlns="http://schemas.openxmlformats.org/package/2006/relationships"><Relationship Id="rId3" Type="http://schemas.openxmlformats.org/officeDocument/2006/relationships/image" Target="../media/image157.emf"/><Relationship Id="rId2" Type="http://schemas.openxmlformats.org/officeDocument/2006/relationships/image" Target="../media/image156.JP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58.jpeg"/><Relationship Id="rId1" Type="http://schemas.openxmlformats.org/officeDocument/2006/relationships/slideLayout" Target="../slideLayouts/slideLayout2.xml"/><Relationship Id="rId4" Type="http://schemas.openxmlformats.org/officeDocument/2006/relationships/image" Target="../media/image159.JPG"/></Relationships>
</file>

<file path=ppt/slides/_rels/slide82.xml.rels><?xml version="1.0" encoding="UTF-8" standalone="yes"?>
<Relationships xmlns="http://schemas.openxmlformats.org/package/2006/relationships"><Relationship Id="rId3" Type="http://schemas.openxmlformats.org/officeDocument/2006/relationships/customXml" Target="../ink/ink5.xml"/><Relationship Id="rId7" Type="http://schemas.openxmlformats.org/officeDocument/2006/relationships/image" Target="../media/image24.png"/><Relationship Id="rId2" Type="http://schemas.openxmlformats.org/officeDocument/2006/relationships/image" Target="../media/image160.png"/><Relationship Id="rId1" Type="http://schemas.openxmlformats.org/officeDocument/2006/relationships/slideLayout" Target="../slideLayouts/slideLayout2.xml"/><Relationship Id="rId6" Type="http://schemas.openxmlformats.org/officeDocument/2006/relationships/image" Target="../media/image162.gif"/><Relationship Id="rId5" Type="http://schemas.openxmlformats.org/officeDocument/2006/relationships/image" Target="../media/image161.png"/><Relationship Id="rId4" Type="http://schemas.openxmlformats.org/officeDocument/2006/relationships/image" Target="../media/image1400.png"/></Relationships>
</file>

<file path=ppt/slides/_rels/slide8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63.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65.jpe"/><Relationship Id="rId2" Type="http://schemas.openxmlformats.org/officeDocument/2006/relationships/image" Target="../media/image164.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166.jpe"/></Relationships>
</file>

<file path=ppt/slides/_rels/slide85.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pn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169.png"/></Relationships>
</file>

<file path=ppt/slides/_rels/slide86.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173.png"/><Relationship Id="rId4" Type="http://schemas.openxmlformats.org/officeDocument/2006/relationships/image" Target="../media/image172.jpeg"/></Relationships>
</file>

<file path=ppt/slides/_rels/slide87.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6.jp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78.JPG"/><Relationship Id="rId2" Type="http://schemas.openxmlformats.org/officeDocument/2006/relationships/image" Target="../media/image177.jpg"/><Relationship Id="rId1" Type="http://schemas.openxmlformats.org/officeDocument/2006/relationships/slideLayout" Target="../slideLayouts/slideLayout1.xml"/><Relationship Id="rId6" Type="http://schemas.openxmlformats.org/officeDocument/2006/relationships/image" Target="../media/image175.png"/><Relationship Id="rId5" Type="http://schemas.openxmlformats.org/officeDocument/2006/relationships/image" Target="../media/image179.JPG"/><Relationship Id="rId4" Type="http://schemas.openxmlformats.org/officeDocument/2006/relationships/image" Target="../media/image24.png"/></Relationships>
</file>

<file path=ppt/slides/_rels/slide91.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slideLayout" Target="../slideLayouts/slideLayout2.xml"/><Relationship Id="rId4" Type="http://schemas.openxmlformats.org/officeDocument/2006/relationships/image" Target="../media/image175.png"/></Relationships>
</file>

<file path=ppt/slides/_rels/slide92.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png"/><Relationship Id="rId1" Type="http://schemas.openxmlformats.org/officeDocument/2006/relationships/slideLayout" Target="../slideLayouts/slideLayout2.xml"/><Relationship Id="rId5" Type="http://schemas.openxmlformats.org/officeDocument/2006/relationships/image" Target="../media/image175.png"/><Relationship Id="rId4" Type="http://schemas.openxmlformats.org/officeDocument/2006/relationships/image" Target="../media/image184.png"/></Relationships>
</file>

<file path=ppt/slides/_rels/slide93.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186.jpeg"/></Relationships>
</file>

<file path=ppt/slides/_rels/slide9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89.jpeg"/><Relationship Id="rId1" Type="http://schemas.openxmlformats.org/officeDocument/2006/relationships/slideLayout" Target="../slideLayouts/slideLayout2.xml"/><Relationship Id="rId4" Type="http://schemas.openxmlformats.org/officeDocument/2006/relationships/image" Target="../media/image190.jpg"/></Relationships>
</file>

<file path=ppt/slides/_rels/slide95.xml.rels><?xml version="1.0" encoding="UTF-8" standalone="yes"?>
<Relationships xmlns="http://schemas.openxmlformats.org/package/2006/relationships"><Relationship Id="rId8" Type="http://schemas.openxmlformats.org/officeDocument/2006/relationships/image" Target="../media/image197.jpe"/><Relationship Id="rId3" Type="http://schemas.openxmlformats.org/officeDocument/2006/relationships/image" Target="../media/image192.jpeg"/><Relationship Id="rId7" Type="http://schemas.openxmlformats.org/officeDocument/2006/relationships/image" Target="../media/image196.jpeg"/><Relationship Id="rId2" Type="http://schemas.openxmlformats.org/officeDocument/2006/relationships/image" Target="../media/image191.jpeg"/><Relationship Id="rId1" Type="http://schemas.openxmlformats.org/officeDocument/2006/relationships/slideLayout" Target="../slideLayouts/slideLayout2.xml"/><Relationship Id="rId6" Type="http://schemas.openxmlformats.org/officeDocument/2006/relationships/image" Target="../media/image195.png"/><Relationship Id="rId5" Type="http://schemas.openxmlformats.org/officeDocument/2006/relationships/image" Target="../media/image194.jpeg"/><Relationship Id="rId10" Type="http://schemas.openxmlformats.org/officeDocument/2006/relationships/image" Target="../media/image24.png"/><Relationship Id="rId4" Type="http://schemas.openxmlformats.org/officeDocument/2006/relationships/image" Target="../media/image193.jpeg"/><Relationship Id="rId9" Type="http://schemas.openxmlformats.org/officeDocument/2006/relationships/image" Target="../media/image198.jpeg"/></Relationships>
</file>

<file path=ppt/slides/_rels/slide96.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9.jpeg"/><Relationship Id="rId1" Type="http://schemas.openxmlformats.org/officeDocument/2006/relationships/slideLayout" Target="../slideLayouts/slideLayout2.xml"/><Relationship Id="rId6" Type="http://schemas.openxmlformats.org/officeDocument/2006/relationships/image" Target="../media/image203.png"/><Relationship Id="rId5" Type="http://schemas.openxmlformats.org/officeDocument/2006/relationships/image" Target="../media/image201.png"/><Relationship Id="rId4" Type="http://schemas.microsoft.com/office/2007/relationships/hdphoto" Target="../media/hdphoto9.wdp"/></Relationships>
</file>

<file path=ppt/slides/_rels/slide97.xml.rels><?xml version="1.0" encoding="UTF-8" standalone="yes"?>
<Relationships xmlns="http://schemas.openxmlformats.org/package/2006/relationships"><Relationship Id="rId3" Type="http://schemas.openxmlformats.org/officeDocument/2006/relationships/image" Target="../media/image205.jpeg"/><Relationship Id="rId7" Type="http://schemas.openxmlformats.org/officeDocument/2006/relationships/image" Target="../media/image24.png"/><Relationship Id="rId2" Type="http://schemas.openxmlformats.org/officeDocument/2006/relationships/image" Target="../media/image204.JPG"/><Relationship Id="rId1" Type="http://schemas.openxmlformats.org/officeDocument/2006/relationships/slideLayout" Target="../slideLayouts/slideLayout2.xml"/><Relationship Id="rId6" Type="http://schemas.openxmlformats.org/officeDocument/2006/relationships/image" Target="../media/image208.JPG"/><Relationship Id="rId5" Type="http://schemas.openxmlformats.org/officeDocument/2006/relationships/image" Target="../media/image207.JPG"/><Relationship Id="rId4" Type="http://schemas.openxmlformats.org/officeDocument/2006/relationships/image" Target="../media/image206.jpeg"/></Relationships>
</file>

<file path=ppt/slides/_rels/slide9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09.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210.jpg"/><Relationship Id="rId1" Type="http://schemas.openxmlformats.org/officeDocument/2006/relationships/slideLayout" Target="../slideLayouts/slideLayout1.xml"/><Relationship Id="rId5" Type="http://schemas.microsoft.com/office/2007/relationships/hdphoto" Target="../media/hdphoto10.wdp"/><Relationship Id="rId4" Type="http://schemas.openxmlformats.org/officeDocument/2006/relationships/image" Target="../media/image211.png"/></Relationships>
</file>

<file path=ppt/slides/_rels/slide100.xml.rels><?xml version="1.0" encoding="UTF-8" standalone="yes"?>
<Relationships xmlns="http://schemas.openxmlformats.org/package/2006/relationships"><Relationship Id="rId2" Type="http://schemas.openxmlformats.org/officeDocument/2006/relationships/image" Target="../media/image212.emf"/><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214.jpeg"/><Relationship Id="rId2" Type="http://schemas.openxmlformats.org/officeDocument/2006/relationships/image" Target="../media/image213.jpe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0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15.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65.jpeg"/><Relationship Id="rId7" Type="http://schemas.openxmlformats.org/officeDocument/2006/relationships/image" Target="../media/image218.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17.jpeg"/><Relationship Id="rId5" Type="http://schemas.openxmlformats.org/officeDocument/2006/relationships/image" Target="../media/image216.wmf"/><Relationship Id="rId4" Type="http://schemas.openxmlformats.org/officeDocument/2006/relationships/oleObject" Target="../embeddings/oleObject1.bin"/></Relationships>
</file>

<file path=ppt/slides/_rels/slide10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19.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220.emf"/><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image" Target="../media/image221.emf"/><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image" Target="../media/image222.jpe"/><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image" Target="../media/image224.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11.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28.emf"/><Relationship Id="rId4" Type="http://schemas.openxmlformats.org/officeDocument/2006/relationships/image" Target="../media/image227.jpeg"/></Relationships>
</file>

<file path=ppt/slides/_rels/slide112.xml.rels><?xml version="1.0" encoding="UTF-8" standalone="yes"?>
<Relationships xmlns="http://schemas.openxmlformats.org/package/2006/relationships"><Relationship Id="rId3" Type="http://schemas.openxmlformats.org/officeDocument/2006/relationships/image" Target="../media/image230.jpeg"/><Relationship Id="rId2" Type="http://schemas.openxmlformats.org/officeDocument/2006/relationships/image" Target="../media/image229.jpg"/><Relationship Id="rId1" Type="http://schemas.openxmlformats.org/officeDocument/2006/relationships/slideLayout" Target="../slideLayouts/slideLayout2.xml"/><Relationship Id="rId4" Type="http://schemas.openxmlformats.org/officeDocument/2006/relationships/image" Target="../media/image231.png"/></Relationships>
</file>

<file path=ppt/slides/_rels/slide113.xml.rels><?xml version="1.0" encoding="UTF-8" standalone="yes"?>
<Relationships xmlns="http://schemas.openxmlformats.org/package/2006/relationships"><Relationship Id="rId3" Type="http://schemas.openxmlformats.org/officeDocument/2006/relationships/image" Target="../media/image233.jpeg"/><Relationship Id="rId2" Type="http://schemas.openxmlformats.org/officeDocument/2006/relationships/image" Target="../media/image232.jpeg"/><Relationship Id="rId1" Type="http://schemas.openxmlformats.org/officeDocument/2006/relationships/slideLayout" Target="../slideLayouts/slideLayout2.xml"/><Relationship Id="rId4" Type="http://schemas.openxmlformats.org/officeDocument/2006/relationships/image" Target="../media/image231.png"/></Relationships>
</file>

<file path=ppt/slides/_rels/slide114.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image" Target="../media/image234.jp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236.JPG"/><Relationship Id="rId2" Type="http://schemas.openxmlformats.org/officeDocument/2006/relationships/image" Target="../media/image235.JPG"/><Relationship Id="rId1" Type="http://schemas.openxmlformats.org/officeDocument/2006/relationships/slideLayout" Target="../slideLayouts/slideLayout2.xml"/><Relationship Id="rId5" Type="http://schemas.openxmlformats.org/officeDocument/2006/relationships/image" Target="../media/image231.png"/><Relationship Id="rId4" Type="http://schemas.openxmlformats.org/officeDocument/2006/relationships/image" Target="../media/image237.JPG"/></Relationships>
</file>

<file path=ppt/slides/_rels/slide116.xml.rels><?xml version="1.0" encoding="UTF-8" standalone="yes"?>
<Relationships xmlns="http://schemas.openxmlformats.org/package/2006/relationships"><Relationship Id="rId3" Type="http://schemas.openxmlformats.org/officeDocument/2006/relationships/image" Target="../media/image231.png"/><Relationship Id="rId2" Type="http://schemas.openxmlformats.org/officeDocument/2006/relationships/image" Target="../media/image238.jpe"/><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8" Type="http://schemas.openxmlformats.org/officeDocument/2006/relationships/image" Target="../media/image244.jpeg"/><Relationship Id="rId3" Type="http://schemas.openxmlformats.org/officeDocument/2006/relationships/image" Target="../media/image239.jpeg"/><Relationship Id="rId7" Type="http://schemas.openxmlformats.org/officeDocument/2006/relationships/image" Target="../media/image243.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42.jpeg"/><Relationship Id="rId5" Type="http://schemas.openxmlformats.org/officeDocument/2006/relationships/image" Target="../media/image241.jpeg"/><Relationship Id="rId4" Type="http://schemas.openxmlformats.org/officeDocument/2006/relationships/image" Target="../media/image240.jpeg"/></Relationships>
</file>

<file path=ppt/slides/_rels/slide118.xml.rels><?xml version="1.0" encoding="UTF-8" standalone="yes"?>
<Relationships xmlns="http://schemas.openxmlformats.org/package/2006/relationships"><Relationship Id="rId3" Type="http://schemas.openxmlformats.org/officeDocument/2006/relationships/image" Target="../media/image246.png"/><Relationship Id="rId2" Type="http://schemas.openxmlformats.org/officeDocument/2006/relationships/image" Target="../media/image245.png"/><Relationship Id="rId1" Type="http://schemas.openxmlformats.org/officeDocument/2006/relationships/slideLayout" Target="../slideLayouts/slideLayout1.xml"/><Relationship Id="rId6" Type="http://schemas.openxmlformats.org/officeDocument/2006/relationships/image" Target="../media/image249.png"/><Relationship Id="rId5" Type="http://schemas.openxmlformats.org/officeDocument/2006/relationships/image" Target="../media/image248.png"/><Relationship Id="rId4" Type="http://schemas.openxmlformats.org/officeDocument/2006/relationships/image" Target="../media/image247.png"/></Relationships>
</file>

<file path=ppt/slides/_rels/slide119.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image" Target="../media/image250.png"/><Relationship Id="rId1" Type="http://schemas.openxmlformats.org/officeDocument/2006/relationships/slideLayout" Target="../slideLayouts/slideLayout2.xml"/><Relationship Id="rId4" Type="http://schemas.openxmlformats.org/officeDocument/2006/relationships/image" Target="../media/image252.png"/></Relationships>
</file>

<file path=ppt/slides/_rels/slide120.xml.rels><?xml version="1.0" encoding="UTF-8" standalone="yes"?>
<Relationships xmlns="http://schemas.openxmlformats.org/package/2006/relationships"><Relationship Id="rId2" Type="http://schemas.openxmlformats.org/officeDocument/2006/relationships/image" Target="../media/image25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logo with a boat and text&#10;&#10;Description automatically generated">
            <a:extLst>
              <a:ext uri="{FF2B5EF4-FFF2-40B4-BE49-F238E27FC236}">
                <a16:creationId xmlns:a16="http://schemas.microsoft.com/office/drawing/2014/main" id="{999B9350-CE12-D046-B025-EED76E3F9DD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395" r="8596"/>
          <a:stretch/>
        </p:blipFill>
        <p:spPr>
          <a:xfrm>
            <a:off x="4742511" y="0"/>
            <a:ext cx="7449489" cy="6858000"/>
          </a:xfrm>
          <a:solidFill>
            <a:srgbClr val="006600"/>
          </a:solidFill>
        </p:spPr>
      </p:pic>
      <p:sp>
        <p:nvSpPr>
          <p:cNvPr id="4" name="Footer Placeholder 3">
            <a:extLst>
              <a:ext uri="{FF2B5EF4-FFF2-40B4-BE49-F238E27FC236}">
                <a16:creationId xmlns:a16="http://schemas.microsoft.com/office/drawing/2014/main" id="{3E82EA08-71DE-FFCB-95CD-D6737E82AF38}"/>
              </a:ext>
            </a:extLst>
          </p:cNvPr>
          <p:cNvSpPr>
            <a:spLocks noGrp="1"/>
          </p:cNvSpPr>
          <p:nvPr>
            <p:ph type="ftr" sz="quarter" idx="11"/>
          </p:nvPr>
        </p:nvSpPr>
        <p:spPr>
          <a:xfrm>
            <a:off x="6935236" y="6406598"/>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FB4517FE-1724-F600-3E2D-2FC7174EACF6}"/>
              </a:ext>
            </a:extLst>
          </p:cNvPr>
          <p:cNvSpPr>
            <a:spLocks noGrp="1"/>
          </p:cNvSpPr>
          <p:nvPr>
            <p:ph type="sldNum" sz="quarter" idx="12"/>
          </p:nvPr>
        </p:nvSpPr>
        <p:spPr/>
        <p:txBody>
          <a:bodyPr/>
          <a:lstStyle/>
          <a:p>
            <a:fld id="{9FE50656-3D72-472C-A1BA-41E5F5C3B905}" type="slidenum">
              <a:rPr lang="en-US" smtClean="0"/>
              <a:t>1</a:t>
            </a:fld>
            <a:endParaRPr lang="en-US" dirty="0"/>
          </a:p>
        </p:txBody>
      </p:sp>
      <p:sp>
        <p:nvSpPr>
          <p:cNvPr id="10" name="TextBox 9">
            <a:extLst>
              <a:ext uri="{FF2B5EF4-FFF2-40B4-BE49-F238E27FC236}">
                <a16:creationId xmlns:a16="http://schemas.microsoft.com/office/drawing/2014/main" id="{3BF16F50-31BB-940C-F3C6-01D6E83D17E0}"/>
              </a:ext>
            </a:extLst>
          </p:cNvPr>
          <p:cNvSpPr txBox="1"/>
          <p:nvPr/>
        </p:nvSpPr>
        <p:spPr>
          <a:xfrm>
            <a:off x="6381033" y="5277955"/>
            <a:ext cx="6097656" cy="369332"/>
          </a:xfrm>
          <a:prstGeom prst="rect">
            <a:avLst/>
          </a:prstGeom>
          <a:noFill/>
        </p:spPr>
        <p:txBody>
          <a:bodyPr wrap="square">
            <a:spAutoFit/>
          </a:bodyPr>
          <a:lstStyle/>
          <a:p>
            <a:r>
              <a:rPr lang="en-US" dirty="0"/>
              <a:t>Artwork by Hainesport resident Frank Vellucci </a:t>
            </a:r>
          </a:p>
        </p:txBody>
      </p:sp>
      <p:pic>
        <p:nvPicPr>
          <p:cNvPr id="3" name="Picture 2">
            <a:extLst>
              <a:ext uri="{FF2B5EF4-FFF2-40B4-BE49-F238E27FC236}">
                <a16:creationId xmlns:a16="http://schemas.microsoft.com/office/drawing/2014/main" id="{50DF4A2A-0B52-B16E-A6EB-8F1559097A00}"/>
              </a:ext>
            </a:extLst>
          </p:cNvPr>
          <p:cNvPicPr>
            <a:picLocks noChangeAspect="1"/>
          </p:cNvPicPr>
          <p:nvPr/>
        </p:nvPicPr>
        <p:blipFill>
          <a:blip r:embed="rId3"/>
          <a:stretch>
            <a:fillRect/>
          </a:stretch>
        </p:blipFill>
        <p:spPr>
          <a:xfrm>
            <a:off x="2657213" y="4393220"/>
            <a:ext cx="259465" cy="268413"/>
          </a:xfrm>
          <a:prstGeom prst="rect">
            <a:avLst/>
          </a:prstGeom>
        </p:spPr>
      </p:pic>
      <p:pic>
        <p:nvPicPr>
          <p:cNvPr id="8" name="Picture 7" descr="A group of people in kayaks on a river&#10;&#10;Description automatically generated">
            <a:extLst>
              <a:ext uri="{FF2B5EF4-FFF2-40B4-BE49-F238E27FC236}">
                <a16:creationId xmlns:a16="http://schemas.microsoft.com/office/drawing/2014/main" id="{F9D4A27D-78CA-5D0A-DA11-5148AD8725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8865" y="112889"/>
            <a:ext cx="2595513" cy="1946635"/>
          </a:xfrm>
          <a:prstGeom prst="rect">
            <a:avLst/>
          </a:prstGeom>
        </p:spPr>
      </p:pic>
      <p:pic>
        <p:nvPicPr>
          <p:cNvPr id="12" name="Picture 11" descr="A grassy area with trees and water&#10;&#10;Description automatically generated">
            <a:extLst>
              <a:ext uri="{FF2B5EF4-FFF2-40B4-BE49-F238E27FC236}">
                <a16:creationId xmlns:a16="http://schemas.microsoft.com/office/drawing/2014/main" id="{30FBD739-5773-FA38-23C7-85388D65BB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863" y="2425852"/>
            <a:ext cx="2595513" cy="1945585"/>
          </a:xfrm>
          <a:prstGeom prst="rect">
            <a:avLst/>
          </a:prstGeom>
        </p:spPr>
      </p:pic>
      <p:pic>
        <p:nvPicPr>
          <p:cNvPr id="16" name="Picture 15" descr="A bald eagle perched on a tree branch&#10;&#10;Description automatically generated">
            <a:extLst>
              <a:ext uri="{FF2B5EF4-FFF2-40B4-BE49-F238E27FC236}">
                <a16:creationId xmlns:a16="http://schemas.microsoft.com/office/drawing/2014/main" id="{74C03BBB-D679-F911-82A1-C71D76BF735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29515" y="112889"/>
            <a:ext cx="2595512" cy="1946634"/>
          </a:xfrm>
          <a:prstGeom prst="rect">
            <a:avLst/>
          </a:prstGeom>
        </p:spPr>
      </p:pic>
      <p:pic>
        <p:nvPicPr>
          <p:cNvPr id="18" name="Picture 17" descr="A boat on a river&#10;&#10;Description automatically generated">
            <a:extLst>
              <a:ext uri="{FF2B5EF4-FFF2-40B4-BE49-F238E27FC236}">
                <a16:creationId xmlns:a16="http://schemas.microsoft.com/office/drawing/2014/main" id="{5DF4AF50-23F1-2998-50C7-8F07C158D68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29513" y="2386951"/>
            <a:ext cx="2595513" cy="1984486"/>
          </a:xfrm>
          <a:prstGeom prst="rect">
            <a:avLst/>
          </a:prstGeom>
        </p:spPr>
      </p:pic>
      <p:pic>
        <p:nvPicPr>
          <p:cNvPr id="20" name="Picture 19" descr="A couple of people in kayaks on a river&#10;&#10;Description automatically generated">
            <a:extLst>
              <a:ext uri="{FF2B5EF4-FFF2-40B4-BE49-F238E27FC236}">
                <a16:creationId xmlns:a16="http://schemas.microsoft.com/office/drawing/2014/main" id="{20716711-646D-E976-4166-49266D22D0E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8863" y="4737766"/>
            <a:ext cx="2595513" cy="1946635"/>
          </a:xfrm>
          <a:prstGeom prst="rect">
            <a:avLst/>
          </a:prstGeom>
        </p:spPr>
      </p:pic>
      <p:pic>
        <p:nvPicPr>
          <p:cNvPr id="22" name="Picture 21" descr="A river with trees around it&#10;&#10;Description automatically generated">
            <a:extLst>
              <a:ext uri="{FF2B5EF4-FFF2-40B4-BE49-F238E27FC236}">
                <a16:creationId xmlns:a16="http://schemas.microsoft.com/office/drawing/2014/main" id="{8F4E39AD-A196-9927-6E72-61B86DFF55C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29514" y="4721269"/>
            <a:ext cx="2595513" cy="1963132"/>
          </a:xfrm>
          <a:prstGeom prst="rect">
            <a:avLst/>
          </a:prstGeom>
        </p:spPr>
      </p:pic>
      <p:pic>
        <p:nvPicPr>
          <p:cNvPr id="23" name="Picture 22">
            <a:extLst>
              <a:ext uri="{FF2B5EF4-FFF2-40B4-BE49-F238E27FC236}">
                <a16:creationId xmlns:a16="http://schemas.microsoft.com/office/drawing/2014/main" id="{A461E898-ABB9-97C4-76C9-06EA105E400F}"/>
              </a:ext>
            </a:extLst>
          </p:cNvPr>
          <p:cNvPicPr>
            <a:picLocks noChangeAspect="1"/>
          </p:cNvPicPr>
          <p:nvPr/>
        </p:nvPicPr>
        <p:blipFill>
          <a:blip r:embed="rId3"/>
          <a:stretch>
            <a:fillRect/>
          </a:stretch>
        </p:blipFill>
        <p:spPr>
          <a:xfrm>
            <a:off x="2657214" y="2062161"/>
            <a:ext cx="259465" cy="268413"/>
          </a:xfrm>
          <a:prstGeom prst="rect">
            <a:avLst/>
          </a:prstGeom>
        </p:spPr>
      </p:pic>
    </p:spTree>
    <p:extLst>
      <p:ext uri="{BB962C8B-B14F-4D97-AF65-F5344CB8AC3E}">
        <p14:creationId xmlns:p14="http://schemas.microsoft.com/office/powerpoint/2010/main" val="331255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6E2CCB-CA60-A89C-CDA6-7CEB0EE67612}"/>
              </a:ext>
            </a:extLst>
          </p:cNvPr>
          <p:cNvPicPr>
            <a:picLocks noChangeAspect="1"/>
          </p:cNvPicPr>
          <p:nvPr/>
        </p:nvPicPr>
        <p:blipFill>
          <a:blip r:embed="rId2"/>
          <a:stretch>
            <a:fillRect/>
          </a:stretch>
        </p:blipFill>
        <p:spPr>
          <a:xfrm>
            <a:off x="-86380" y="0"/>
            <a:ext cx="4643160" cy="6858000"/>
          </a:xfrm>
          <a:prstGeom prst="rect">
            <a:avLst/>
          </a:prstGeom>
        </p:spPr>
      </p:pic>
      <p:pic>
        <p:nvPicPr>
          <p:cNvPr id="7" name="Picture 6">
            <a:extLst>
              <a:ext uri="{FF2B5EF4-FFF2-40B4-BE49-F238E27FC236}">
                <a16:creationId xmlns:a16="http://schemas.microsoft.com/office/drawing/2014/main" id="{2E85CBD9-D821-96CA-EB21-FF9F0AA96524}"/>
              </a:ext>
            </a:extLst>
          </p:cNvPr>
          <p:cNvPicPr>
            <a:picLocks noChangeAspect="1"/>
          </p:cNvPicPr>
          <p:nvPr/>
        </p:nvPicPr>
        <p:blipFill rotWithShape="1">
          <a:blip r:embed="rId3"/>
          <a:srcRect r="4684"/>
          <a:stretch/>
        </p:blipFill>
        <p:spPr>
          <a:xfrm>
            <a:off x="4432533" y="0"/>
            <a:ext cx="3925337" cy="6858000"/>
          </a:xfrm>
          <a:prstGeom prst="rect">
            <a:avLst/>
          </a:prstGeom>
        </p:spPr>
      </p:pic>
      <p:pic>
        <p:nvPicPr>
          <p:cNvPr id="9" name="Picture 8">
            <a:extLst>
              <a:ext uri="{FF2B5EF4-FFF2-40B4-BE49-F238E27FC236}">
                <a16:creationId xmlns:a16="http://schemas.microsoft.com/office/drawing/2014/main" id="{934A52C9-3060-4C89-FC44-1B2F0D6F662D}"/>
              </a:ext>
            </a:extLst>
          </p:cNvPr>
          <p:cNvPicPr>
            <a:picLocks noChangeAspect="1"/>
          </p:cNvPicPr>
          <p:nvPr/>
        </p:nvPicPr>
        <p:blipFill rotWithShape="1">
          <a:blip r:embed="rId4"/>
          <a:srcRect l="4684"/>
          <a:stretch/>
        </p:blipFill>
        <p:spPr>
          <a:xfrm>
            <a:off x="8357870" y="0"/>
            <a:ext cx="3925337" cy="6858000"/>
          </a:xfrm>
          <a:prstGeom prst="rect">
            <a:avLst/>
          </a:prstGeom>
        </p:spPr>
      </p:pic>
    </p:spTree>
    <p:extLst>
      <p:ext uri="{BB962C8B-B14F-4D97-AF65-F5344CB8AC3E}">
        <p14:creationId xmlns:p14="http://schemas.microsoft.com/office/powerpoint/2010/main" val="2847245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F80AE-5D70-1E0F-4BE9-767FBF08A6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921E95D-6C98-B333-1AB3-0EDE40C6D5F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6ECFE3F3-F20C-1128-54FE-267F58DD9074}"/>
              </a:ext>
            </a:extLst>
          </p:cNvPr>
          <p:cNvPicPr>
            <a:picLocks noChangeAspect="1"/>
          </p:cNvPicPr>
          <p:nvPr/>
        </p:nvPicPr>
        <p:blipFill>
          <a:blip r:embed="rId3"/>
          <a:stretch>
            <a:fillRect/>
          </a:stretch>
        </p:blipFill>
        <p:spPr>
          <a:xfrm rot="5400000">
            <a:off x="2699587" y="-2699588"/>
            <a:ext cx="6792825" cy="12192003"/>
          </a:xfrm>
          <a:prstGeom prst="rect">
            <a:avLst/>
          </a:prstGeom>
        </p:spPr>
      </p:pic>
      <p:sp>
        <p:nvSpPr>
          <p:cNvPr id="6" name="Flowchart: Connector 5">
            <a:extLst>
              <a:ext uri="{FF2B5EF4-FFF2-40B4-BE49-F238E27FC236}">
                <a16:creationId xmlns:a16="http://schemas.microsoft.com/office/drawing/2014/main" id="{32029D26-B8D7-9D50-3C0E-0CC34BAED309}"/>
              </a:ext>
            </a:extLst>
          </p:cNvPr>
          <p:cNvSpPr/>
          <p:nvPr/>
        </p:nvSpPr>
        <p:spPr>
          <a:xfrm flipH="1" flipV="1">
            <a:off x="11549167" y="2092325"/>
            <a:ext cx="447466" cy="251127"/>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690A7EF6-0685-CC31-182D-C95E71A4BB4E}"/>
              </a:ext>
            </a:extLst>
          </p:cNvPr>
          <p:cNvSpPr txBox="1"/>
          <p:nvPr/>
        </p:nvSpPr>
        <p:spPr>
          <a:xfrm>
            <a:off x="195367" y="609600"/>
            <a:ext cx="4910033" cy="5883275"/>
          </a:xfrm>
          <a:prstGeom prst="rect">
            <a:avLst/>
          </a:prstGeom>
          <a:solidFill>
            <a:srgbClr val="FFFF00"/>
          </a:solidFill>
        </p:spPr>
        <p:txBody>
          <a:bodyPr wrap="square" rtlCol="0">
            <a:spAutoFit/>
          </a:bodyPr>
          <a:lstStyle/>
          <a:p>
            <a:endParaRPr lang="en-US" dirty="0"/>
          </a:p>
        </p:txBody>
      </p:sp>
      <p:pic>
        <p:nvPicPr>
          <p:cNvPr id="10" name="Picture 9">
            <a:extLst>
              <a:ext uri="{FF2B5EF4-FFF2-40B4-BE49-F238E27FC236}">
                <a16:creationId xmlns:a16="http://schemas.microsoft.com/office/drawing/2014/main" id="{2E9DC1BB-38E0-05A1-4819-47ADEAF44E8D}"/>
              </a:ext>
            </a:extLst>
          </p:cNvPr>
          <p:cNvPicPr>
            <a:picLocks noChangeAspect="1"/>
          </p:cNvPicPr>
          <p:nvPr/>
        </p:nvPicPr>
        <p:blipFill>
          <a:blip r:embed="rId4"/>
          <a:stretch>
            <a:fillRect/>
          </a:stretch>
        </p:blipFill>
        <p:spPr>
          <a:xfrm>
            <a:off x="807295" y="681037"/>
            <a:ext cx="3523121" cy="5762625"/>
          </a:xfrm>
          <a:prstGeom prst="rect">
            <a:avLst/>
          </a:prstGeom>
        </p:spPr>
      </p:pic>
    </p:spTree>
    <p:extLst>
      <p:ext uri="{BB962C8B-B14F-4D97-AF65-F5344CB8AC3E}">
        <p14:creationId xmlns:p14="http://schemas.microsoft.com/office/powerpoint/2010/main" val="2827985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FFEB9-7706-0E79-6AEB-D9A587EB39A7}"/>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A861D9D9-FCE5-EDD6-5C94-D0070213F157}"/>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39DCBF69-4847-828A-22EB-6C8AA6D66A30}"/>
              </a:ext>
            </a:extLst>
          </p:cNvPr>
          <p:cNvPicPr>
            <a:picLocks noChangeAspect="1"/>
          </p:cNvPicPr>
          <p:nvPr/>
        </p:nvPicPr>
        <p:blipFill>
          <a:blip r:embed="rId2"/>
          <a:stretch>
            <a:fillRect/>
          </a:stretch>
        </p:blipFill>
        <p:spPr>
          <a:xfrm>
            <a:off x="0" y="0"/>
            <a:ext cx="12192000" cy="6885775"/>
          </a:xfrm>
          <a:prstGeom prst="rect">
            <a:avLst/>
          </a:prstGeom>
        </p:spPr>
      </p:pic>
      <p:sp>
        <p:nvSpPr>
          <p:cNvPr id="6" name="Flowchart: Connector 5">
            <a:extLst>
              <a:ext uri="{FF2B5EF4-FFF2-40B4-BE49-F238E27FC236}">
                <a16:creationId xmlns:a16="http://schemas.microsoft.com/office/drawing/2014/main" id="{AFB036BF-3E8F-8BA2-C398-DD1F45FD44FB}"/>
              </a:ext>
            </a:extLst>
          </p:cNvPr>
          <p:cNvSpPr/>
          <p:nvPr/>
        </p:nvSpPr>
        <p:spPr>
          <a:xfrm>
            <a:off x="7297445" y="3151573"/>
            <a:ext cx="115409" cy="11541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4860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4598-E6CE-A64D-D730-7495AB471D5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F1A0920-5D34-3941-B92E-C73F0DA4AE02}"/>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F37DB0E7-4BA6-E671-DDC2-2B4EC5C5CE6D}"/>
              </a:ext>
            </a:extLst>
          </p:cNvPr>
          <p:cNvPicPr>
            <a:picLocks noChangeAspect="1"/>
          </p:cNvPicPr>
          <p:nvPr/>
        </p:nvPicPr>
        <p:blipFill>
          <a:blip r:embed="rId2"/>
          <a:stretch>
            <a:fillRect/>
          </a:stretch>
        </p:blipFill>
        <p:spPr>
          <a:xfrm>
            <a:off x="0" y="0"/>
            <a:ext cx="12192000" cy="6852813"/>
          </a:xfrm>
          <a:prstGeom prst="rect">
            <a:avLst/>
          </a:prstGeom>
        </p:spPr>
      </p:pic>
      <p:sp>
        <p:nvSpPr>
          <p:cNvPr id="8" name="TextBox 7">
            <a:extLst>
              <a:ext uri="{FF2B5EF4-FFF2-40B4-BE49-F238E27FC236}">
                <a16:creationId xmlns:a16="http://schemas.microsoft.com/office/drawing/2014/main" id="{30D2BB7F-62AB-6DB1-3B43-6C2C4278005B}"/>
              </a:ext>
            </a:extLst>
          </p:cNvPr>
          <p:cNvSpPr txBox="1"/>
          <p:nvPr/>
        </p:nvSpPr>
        <p:spPr>
          <a:xfrm>
            <a:off x="203200" y="230188"/>
            <a:ext cx="11785600" cy="954107"/>
          </a:xfrm>
          <a:prstGeom prst="rect">
            <a:avLst/>
          </a:prstGeom>
          <a:solidFill>
            <a:schemeClr val="bg1"/>
          </a:solidFill>
        </p:spPr>
        <p:txBody>
          <a:bodyPr wrap="square" rtlCol="0">
            <a:spAutoFit/>
          </a:bodyPr>
          <a:lstStyle/>
          <a:p>
            <a:pPr algn="ctr"/>
            <a:r>
              <a:rPr lang="en-US" sz="2800" b="1" dirty="0"/>
              <a:t>The greatest navigation possibilities are on the Rancocas where boats plied as far upstream as Hainesport, a distance of 20 miles</a:t>
            </a:r>
          </a:p>
        </p:txBody>
      </p:sp>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7143442E-D7CE-F251-B3BC-31FBECA1D919}"/>
                  </a:ext>
                </a:extLst>
              </p14:cNvPr>
              <p14:cNvContentPartPr/>
              <p14:nvPr/>
            </p14:nvContentPartPr>
            <p14:xfrm>
              <a:off x="8626694" y="3248322"/>
              <a:ext cx="429480" cy="332280"/>
            </p14:xfrm>
          </p:contentPart>
        </mc:Choice>
        <mc:Fallback xmlns="">
          <p:pic>
            <p:nvPicPr>
              <p:cNvPr id="9" name="Ink 8">
                <a:extLst>
                  <a:ext uri="{FF2B5EF4-FFF2-40B4-BE49-F238E27FC236}">
                    <a16:creationId xmlns:a16="http://schemas.microsoft.com/office/drawing/2014/main" id="{7143442E-D7CE-F251-B3BC-31FBECA1D919}"/>
                  </a:ext>
                </a:extLst>
              </p:cNvPr>
              <p:cNvPicPr/>
              <p:nvPr/>
            </p:nvPicPr>
            <p:blipFill>
              <a:blip r:embed="rId4"/>
              <a:stretch>
                <a:fillRect/>
              </a:stretch>
            </p:blipFill>
            <p:spPr>
              <a:xfrm>
                <a:off x="8618054" y="3239322"/>
                <a:ext cx="447120" cy="349920"/>
              </a:xfrm>
              <a:prstGeom prst="rect">
                <a:avLst/>
              </a:prstGeom>
            </p:spPr>
          </p:pic>
        </mc:Fallback>
      </mc:AlternateContent>
    </p:spTree>
    <p:extLst>
      <p:ext uri="{BB962C8B-B14F-4D97-AF65-F5344CB8AC3E}">
        <p14:creationId xmlns:p14="http://schemas.microsoft.com/office/powerpoint/2010/main" val="3607116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7D4E-70A2-2C5F-4A36-C0F67D2A743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17AAD95-F7D4-AE11-00B0-2BFA13CD875C}"/>
              </a:ext>
            </a:extLst>
          </p:cNvPr>
          <p:cNvSpPr>
            <a:spLocks noGrp="1"/>
          </p:cNvSpPr>
          <p:nvPr>
            <p:ph idx="1"/>
          </p:nvPr>
        </p:nvSpPr>
        <p:spPr/>
        <p:txBody>
          <a:bodyPr/>
          <a:lstStyle/>
          <a:p>
            <a:endParaRPr lang="en-US"/>
          </a:p>
        </p:txBody>
      </p:sp>
      <p:sp>
        <p:nvSpPr>
          <p:cNvPr id="6" name="TextBox 5">
            <a:extLst>
              <a:ext uri="{FF2B5EF4-FFF2-40B4-BE49-F238E27FC236}">
                <a16:creationId xmlns:a16="http://schemas.microsoft.com/office/drawing/2014/main" id="{3BB6415E-1A1E-B345-991F-013ADC7E35FA}"/>
              </a:ext>
            </a:extLst>
          </p:cNvPr>
          <p:cNvSpPr txBox="1"/>
          <p:nvPr/>
        </p:nvSpPr>
        <p:spPr>
          <a:xfrm>
            <a:off x="5832630" y="159798"/>
            <a:ext cx="1287262" cy="461665"/>
          </a:xfrm>
          <a:prstGeom prst="rect">
            <a:avLst/>
          </a:prstGeom>
          <a:solidFill>
            <a:schemeClr val="bg1"/>
          </a:solidFill>
        </p:spPr>
        <p:txBody>
          <a:bodyPr wrap="square" rtlCol="0">
            <a:spAutoFit/>
          </a:bodyPr>
          <a:lstStyle/>
          <a:p>
            <a:pPr algn="ctr"/>
            <a:r>
              <a:rPr lang="en-US" sz="2400" dirty="0"/>
              <a:t>1818</a:t>
            </a:r>
          </a:p>
        </p:txBody>
      </p:sp>
      <p:pic>
        <p:nvPicPr>
          <p:cNvPr id="8" name="Picture 7">
            <a:extLst>
              <a:ext uri="{FF2B5EF4-FFF2-40B4-BE49-F238E27FC236}">
                <a16:creationId xmlns:a16="http://schemas.microsoft.com/office/drawing/2014/main" id="{633562B8-66CC-7015-30B8-036A62CACB1A}"/>
              </a:ext>
            </a:extLst>
          </p:cNvPr>
          <p:cNvPicPr>
            <a:picLocks noChangeAspect="1"/>
          </p:cNvPicPr>
          <p:nvPr/>
        </p:nvPicPr>
        <p:blipFill>
          <a:blip r:embed="rId2"/>
          <a:stretch>
            <a:fillRect/>
          </a:stretch>
        </p:blipFill>
        <p:spPr>
          <a:xfrm rot="5400000">
            <a:off x="2668660" y="-2665339"/>
            <a:ext cx="6863553" cy="12183124"/>
          </a:xfrm>
          <a:prstGeom prst="rect">
            <a:avLst/>
          </a:prstGeom>
        </p:spPr>
      </p:pic>
      <p:sp>
        <p:nvSpPr>
          <p:cNvPr id="9" name="TextBox 8">
            <a:extLst>
              <a:ext uri="{FF2B5EF4-FFF2-40B4-BE49-F238E27FC236}">
                <a16:creationId xmlns:a16="http://schemas.microsoft.com/office/drawing/2014/main" id="{04DD7A87-2925-8221-3845-08299522FDB5}"/>
              </a:ext>
            </a:extLst>
          </p:cNvPr>
          <p:cNvSpPr txBox="1"/>
          <p:nvPr/>
        </p:nvSpPr>
        <p:spPr>
          <a:xfrm>
            <a:off x="2441359" y="159797"/>
            <a:ext cx="5017365" cy="461665"/>
          </a:xfrm>
          <a:prstGeom prst="rect">
            <a:avLst/>
          </a:prstGeom>
          <a:solidFill>
            <a:schemeClr val="bg1"/>
          </a:solidFill>
        </p:spPr>
        <p:txBody>
          <a:bodyPr wrap="square" rtlCol="0">
            <a:spAutoFit/>
          </a:bodyPr>
          <a:lstStyle/>
          <a:p>
            <a:pPr algn="ctr"/>
            <a:r>
              <a:rPr lang="en-US" sz="2400" dirty="0"/>
              <a:t>Local Steamboat and Coach Lines 1823</a:t>
            </a:r>
          </a:p>
        </p:txBody>
      </p:sp>
      <p:pic>
        <p:nvPicPr>
          <p:cNvPr id="11" name="Picture 10">
            <a:extLst>
              <a:ext uri="{FF2B5EF4-FFF2-40B4-BE49-F238E27FC236}">
                <a16:creationId xmlns:a16="http://schemas.microsoft.com/office/drawing/2014/main" id="{8B631053-4F32-8EBF-FAFB-67CEFA1FE3C2}"/>
              </a:ext>
            </a:extLst>
          </p:cNvPr>
          <p:cNvPicPr>
            <a:picLocks noChangeAspect="1"/>
          </p:cNvPicPr>
          <p:nvPr/>
        </p:nvPicPr>
        <p:blipFill>
          <a:blip r:embed="rId3"/>
          <a:stretch>
            <a:fillRect/>
          </a:stretch>
        </p:blipFill>
        <p:spPr>
          <a:xfrm>
            <a:off x="3215819" y="5086905"/>
            <a:ext cx="4925004" cy="1014181"/>
          </a:xfrm>
          <a:prstGeom prst="rect">
            <a:avLst/>
          </a:prstGeom>
        </p:spPr>
      </p:pic>
    </p:spTree>
    <p:extLst>
      <p:ext uri="{BB962C8B-B14F-4D97-AF65-F5344CB8AC3E}">
        <p14:creationId xmlns:p14="http://schemas.microsoft.com/office/powerpoint/2010/main" val="2613727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07969E9-168C-732A-76A1-2684E76E5135}"/>
              </a:ext>
            </a:extLst>
          </p:cNvPr>
          <p:cNvPicPr>
            <a:picLocks noChangeAspect="1"/>
          </p:cNvPicPr>
          <p:nvPr/>
        </p:nvPicPr>
        <p:blipFill>
          <a:blip r:embed="rId2"/>
          <a:stretch>
            <a:fillRect/>
          </a:stretch>
        </p:blipFill>
        <p:spPr>
          <a:xfrm>
            <a:off x="0" y="0"/>
            <a:ext cx="12192000" cy="5011341"/>
          </a:xfrm>
          <a:prstGeom prst="rect">
            <a:avLst/>
          </a:prstGeom>
        </p:spPr>
      </p:pic>
      <p:sp>
        <p:nvSpPr>
          <p:cNvPr id="4" name="TextBox 3">
            <a:extLst>
              <a:ext uri="{FF2B5EF4-FFF2-40B4-BE49-F238E27FC236}">
                <a16:creationId xmlns:a16="http://schemas.microsoft.com/office/drawing/2014/main" id="{4A389DF9-7C46-DA12-462B-E941767BDE1B}"/>
              </a:ext>
            </a:extLst>
          </p:cNvPr>
          <p:cNvSpPr txBox="1"/>
          <p:nvPr/>
        </p:nvSpPr>
        <p:spPr>
          <a:xfrm>
            <a:off x="0" y="5011341"/>
            <a:ext cx="12192000" cy="1846659"/>
          </a:xfrm>
          <a:prstGeom prst="rect">
            <a:avLst/>
          </a:prstGeom>
          <a:solidFill>
            <a:srgbClr val="FFFF00"/>
          </a:solidFill>
        </p:spPr>
        <p:txBody>
          <a:bodyPr wrap="square" rtlCol="0">
            <a:spAutoFit/>
          </a:bodyPr>
          <a:lstStyle/>
          <a:p>
            <a:pPr algn="ctr"/>
            <a:endParaRPr lang="en-US" sz="2400" b="1" dirty="0"/>
          </a:p>
          <a:p>
            <a:pPr marL="342900" indent="-342900" algn="ctr">
              <a:buAutoNum type="arabicPlain" startAt="1860"/>
            </a:pPr>
            <a:r>
              <a:rPr lang="en-US" sz="2400" b="1" dirty="0"/>
              <a:t>  Steamer Barclay Leaves Arch Street Wharf, daily at 2 ½ p.m..  Progress, Delanco, </a:t>
            </a:r>
            <a:r>
              <a:rPr lang="en-US" sz="2400" b="1" dirty="0" err="1"/>
              <a:t>Bridgeboro</a:t>
            </a:r>
            <a:r>
              <a:rPr lang="en-US" sz="2400" b="1" dirty="0"/>
              <a:t>, Centretown, Hainesport. Leaves Hainesport Daily at 7 a.m..  Stages meet boat for Mt. Holly and Lumberton</a:t>
            </a:r>
          </a:p>
          <a:p>
            <a:endParaRPr lang="en-US" dirty="0"/>
          </a:p>
        </p:txBody>
      </p:sp>
    </p:spTree>
    <p:extLst>
      <p:ext uri="{BB962C8B-B14F-4D97-AF65-F5344CB8AC3E}">
        <p14:creationId xmlns:p14="http://schemas.microsoft.com/office/powerpoint/2010/main" val="2803809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F1CC-F469-0A05-4BF8-C3C2240A273B}"/>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3C1D7812-D259-3CAA-137A-F60A7628B473}"/>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6E4EB5E8-3ABC-4CE2-DA21-D3F5948A73A0}"/>
              </a:ext>
            </a:extLst>
          </p:cNvPr>
          <p:cNvPicPr>
            <a:picLocks noChangeAspect="1"/>
          </p:cNvPicPr>
          <p:nvPr/>
        </p:nvPicPr>
        <p:blipFill>
          <a:blip r:embed="rId2"/>
          <a:stretch>
            <a:fillRect/>
          </a:stretch>
        </p:blipFill>
        <p:spPr>
          <a:xfrm>
            <a:off x="0" y="0"/>
            <a:ext cx="12192000" cy="6858000"/>
          </a:xfrm>
          <a:prstGeom prst="rect">
            <a:avLst/>
          </a:prstGeom>
          <a:solidFill>
            <a:srgbClr val="FF0000"/>
          </a:solidFill>
        </p:spPr>
      </p:pic>
      <p:sp>
        <p:nvSpPr>
          <p:cNvPr id="6" name="Isosceles Triangle 5">
            <a:extLst>
              <a:ext uri="{FF2B5EF4-FFF2-40B4-BE49-F238E27FC236}">
                <a16:creationId xmlns:a16="http://schemas.microsoft.com/office/drawing/2014/main" id="{EE77E3C7-E496-A4D7-1175-851CD40EC492}"/>
              </a:ext>
            </a:extLst>
          </p:cNvPr>
          <p:cNvSpPr/>
          <p:nvPr/>
        </p:nvSpPr>
        <p:spPr>
          <a:xfrm rot="2841480">
            <a:off x="457269" y="4597936"/>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18EE8AA3-A868-F197-362C-324DBF5046AD}"/>
              </a:ext>
            </a:extLst>
          </p:cNvPr>
          <p:cNvSpPr/>
          <p:nvPr/>
        </p:nvSpPr>
        <p:spPr>
          <a:xfrm rot="1748227">
            <a:off x="1588022" y="3059525"/>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8">
            <a:extLst>
              <a:ext uri="{FF2B5EF4-FFF2-40B4-BE49-F238E27FC236}">
                <a16:creationId xmlns:a16="http://schemas.microsoft.com/office/drawing/2014/main" id="{12AC62B8-47D9-A8FC-D185-A2CE2369C29B}"/>
              </a:ext>
            </a:extLst>
          </p:cNvPr>
          <p:cNvSpPr/>
          <p:nvPr/>
        </p:nvSpPr>
        <p:spPr>
          <a:xfrm rot="4227528">
            <a:off x="2876763" y="1895290"/>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D60101A2-AC4B-EED6-9284-9B1CCB26AD93}"/>
              </a:ext>
            </a:extLst>
          </p:cNvPr>
          <p:cNvSpPr/>
          <p:nvPr/>
        </p:nvSpPr>
        <p:spPr>
          <a:xfrm rot="3263840">
            <a:off x="4004228" y="1047402"/>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E2936817-8064-C130-9634-57A14D8EF158}"/>
              </a:ext>
            </a:extLst>
          </p:cNvPr>
          <p:cNvSpPr/>
          <p:nvPr/>
        </p:nvSpPr>
        <p:spPr>
          <a:xfrm rot="4236994">
            <a:off x="4936384" y="359993"/>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E082E80D-2A3A-8F98-55C0-C6E6B89DDD31}"/>
              </a:ext>
            </a:extLst>
          </p:cNvPr>
          <p:cNvSpPr/>
          <p:nvPr/>
        </p:nvSpPr>
        <p:spPr>
          <a:xfrm rot="8829056">
            <a:off x="6685285" y="800143"/>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B6510A0F-01A2-57E5-DBA3-4DA5D03D7DE8}"/>
              </a:ext>
            </a:extLst>
          </p:cNvPr>
          <p:cNvSpPr/>
          <p:nvPr/>
        </p:nvSpPr>
        <p:spPr>
          <a:xfrm rot="7498089">
            <a:off x="7476875" y="1493654"/>
            <a:ext cx="125681" cy="213094"/>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3CBBB43C-312F-B35A-EBE8-A01D7AF2A7F7}"/>
              </a:ext>
            </a:extLst>
          </p:cNvPr>
          <p:cNvSpPr/>
          <p:nvPr/>
        </p:nvSpPr>
        <p:spPr>
          <a:xfrm rot="7072016">
            <a:off x="8178214" y="2131980"/>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CA6C08B4-B73A-B6F3-7717-2A4869E36F89}"/>
              </a:ext>
            </a:extLst>
          </p:cNvPr>
          <p:cNvSpPr/>
          <p:nvPr/>
        </p:nvSpPr>
        <p:spPr>
          <a:xfrm rot="7072016">
            <a:off x="9120727" y="3023641"/>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430DE96E-FA54-7313-43E2-AAEA1CD1B769}"/>
              </a:ext>
            </a:extLst>
          </p:cNvPr>
          <p:cNvSpPr/>
          <p:nvPr/>
        </p:nvSpPr>
        <p:spPr>
          <a:xfrm rot="6630540" flipH="1">
            <a:off x="9884440" y="3256713"/>
            <a:ext cx="141467" cy="211536"/>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D8E4E41-0EA9-34F8-5063-497A237FFFA1}"/>
              </a:ext>
            </a:extLst>
          </p:cNvPr>
          <p:cNvSpPr/>
          <p:nvPr/>
        </p:nvSpPr>
        <p:spPr>
          <a:xfrm rot="6744940" flipH="1">
            <a:off x="10776981" y="3949061"/>
            <a:ext cx="141467" cy="211536"/>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C3AE3073-91AB-71A9-724A-5FFEBD5C21A5}"/>
              </a:ext>
            </a:extLst>
          </p:cNvPr>
          <p:cNvSpPr/>
          <p:nvPr/>
        </p:nvSpPr>
        <p:spPr>
          <a:xfrm rot="8645039" flipH="1">
            <a:off x="11480211" y="4379756"/>
            <a:ext cx="141467" cy="211536"/>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CC9D3BC5-69C9-A094-6B39-ECED808F9716}"/>
              </a:ext>
            </a:extLst>
          </p:cNvPr>
          <p:cNvSpPr/>
          <p:nvPr/>
        </p:nvSpPr>
        <p:spPr>
          <a:xfrm rot="9179309" flipH="1">
            <a:off x="11864269" y="4956004"/>
            <a:ext cx="141467" cy="211536"/>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AC1749F6-FB24-EBDC-BAB8-837076966206}"/>
              </a:ext>
            </a:extLst>
          </p:cNvPr>
          <p:cNvSpPr txBox="1"/>
          <p:nvPr/>
        </p:nvSpPr>
        <p:spPr>
          <a:xfrm>
            <a:off x="9503429" y="4160550"/>
            <a:ext cx="1214384" cy="369332"/>
          </a:xfrm>
          <a:prstGeom prst="rect">
            <a:avLst/>
          </a:prstGeom>
          <a:solidFill>
            <a:srgbClr val="4472C4"/>
          </a:solidFill>
        </p:spPr>
        <p:txBody>
          <a:bodyPr wrap="square" rtlCol="0">
            <a:spAutoFit/>
          </a:bodyPr>
          <a:lstStyle/>
          <a:p>
            <a:r>
              <a:rPr lang="en-US" dirty="0">
                <a:solidFill>
                  <a:schemeClr val="bg1"/>
                </a:solidFill>
              </a:rPr>
              <a:t>Hainesport</a:t>
            </a:r>
          </a:p>
        </p:txBody>
      </p:sp>
      <p:sp>
        <p:nvSpPr>
          <p:cNvPr id="21" name="TextBox 20">
            <a:extLst>
              <a:ext uri="{FF2B5EF4-FFF2-40B4-BE49-F238E27FC236}">
                <a16:creationId xmlns:a16="http://schemas.microsoft.com/office/drawing/2014/main" id="{4933C75A-30F9-C6CA-D1C1-2746158B16F7}"/>
              </a:ext>
            </a:extLst>
          </p:cNvPr>
          <p:cNvSpPr txBox="1"/>
          <p:nvPr/>
        </p:nvSpPr>
        <p:spPr>
          <a:xfrm>
            <a:off x="8975323" y="3406833"/>
            <a:ext cx="701195" cy="369332"/>
          </a:xfrm>
          <a:prstGeom prst="rect">
            <a:avLst/>
          </a:prstGeom>
          <a:solidFill>
            <a:srgbClr val="4472C4"/>
          </a:solidFill>
        </p:spPr>
        <p:txBody>
          <a:bodyPr wrap="square" rtlCol="0">
            <a:spAutoFit/>
          </a:bodyPr>
          <a:lstStyle/>
          <a:p>
            <a:r>
              <a:rPr lang="en-US" dirty="0">
                <a:solidFill>
                  <a:schemeClr val="bg1"/>
                </a:solidFill>
              </a:rPr>
              <a:t>Texas</a:t>
            </a:r>
          </a:p>
        </p:txBody>
      </p:sp>
    </p:spTree>
    <p:extLst>
      <p:ext uri="{BB962C8B-B14F-4D97-AF65-F5344CB8AC3E}">
        <p14:creationId xmlns:p14="http://schemas.microsoft.com/office/powerpoint/2010/main" val="4201666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21D94-4D93-8566-AA53-A6A47B6D4A3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1565BC5-47D1-0C45-7B25-31F1184370C2}"/>
              </a:ext>
            </a:extLst>
          </p:cNvPr>
          <p:cNvSpPr>
            <a:spLocks noGrp="1"/>
          </p:cNvSpPr>
          <p:nvPr>
            <p:ph idx="1"/>
          </p:nvPr>
        </p:nvSpPr>
        <p:spPr/>
        <p:txBody>
          <a:bodyPr/>
          <a:lstStyle/>
          <a:p>
            <a:endParaRPr lang="en-US"/>
          </a:p>
        </p:txBody>
      </p:sp>
      <p:pic>
        <p:nvPicPr>
          <p:cNvPr id="8" name="Picture 7">
            <a:extLst>
              <a:ext uri="{FF2B5EF4-FFF2-40B4-BE49-F238E27FC236}">
                <a16:creationId xmlns:a16="http://schemas.microsoft.com/office/drawing/2014/main" id="{0548A4F9-FA66-E60D-71C0-FF7F3C6FBEC4}"/>
              </a:ext>
            </a:extLst>
          </p:cNvPr>
          <p:cNvPicPr>
            <a:picLocks noChangeAspect="1"/>
          </p:cNvPicPr>
          <p:nvPr/>
        </p:nvPicPr>
        <p:blipFill>
          <a:blip r:embed="rId2"/>
          <a:stretch>
            <a:fillRect/>
          </a:stretch>
        </p:blipFill>
        <p:spPr>
          <a:xfrm>
            <a:off x="0" y="0"/>
            <a:ext cx="12192000" cy="6858000"/>
          </a:xfrm>
          <a:prstGeom prst="rect">
            <a:avLst/>
          </a:prstGeom>
        </p:spPr>
      </p:pic>
      <p:sp>
        <p:nvSpPr>
          <p:cNvPr id="9" name="Isosceles Triangle 8">
            <a:extLst>
              <a:ext uri="{FF2B5EF4-FFF2-40B4-BE49-F238E27FC236}">
                <a16:creationId xmlns:a16="http://schemas.microsoft.com/office/drawing/2014/main" id="{075B966C-3EAF-262A-9161-D89B12C8080C}"/>
              </a:ext>
            </a:extLst>
          </p:cNvPr>
          <p:cNvSpPr/>
          <p:nvPr/>
        </p:nvSpPr>
        <p:spPr>
          <a:xfrm rot="5400000">
            <a:off x="668812" y="1038041"/>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F04B6DEC-B420-755C-8037-7D61F4E84170}"/>
              </a:ext>
            </a:extLst>
          </p:cNvPr>
          <p:cNvSpPr/>
          <p:nvPr/>
        </p:nvSpPr>
        <p:spPr>
          <a:xfrm rot="5400000">
            <a:off x="2490216" y="1403506"/>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35B488F9-725D-5D63-1F14-AC73ACDB3803}"/>
              </a:ext>
            </a:extLst>
          </p:cNvPr>
          <p:cNvSpPr/>
          <p:nvPr/>
        </p:nvSpPr>
        <p:spPr>
          <a:xfrm rot="7122014">
            <a:off x="3795233" y="1558649"/>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3998C5F4-51BF-2117-187C-77F3DAC745E3}"/>
              </a:ext>
            </a:extLst>
          </p:cNvPr>
          <p:cNvSpPr/>
          <p:nvPr/>
        </p:nvSpPr>
        <p:spPr>
          <a:xfrm rot="5400000">
            <a:off x="4274624" y="1924659"/>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F33FFE6E-6F33-9FB9-F4B3-7D23EF362D1C}"/>
              </a:ext>
            </a:extLst>
          </p:cNvPr>
          <p:cNvSpPr/>
          <p:nvPr/>
        </p:nvSpPr>
        <p:spPr>
          <a:xfrm rot="5400000">
            <a:off x="4727389" y="2459949"/>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3DA4E3A0-E5AD-7579-786B-17C0F3153365}"/>
              </a:ext>
            </a:extLst>
          </p:cNvPr>
          <p:cNvSpPr/>
          <p:nvPr/>
        </p:nvSpPr>
        <p:spPr>
          <a:xfrm rot="5865651">
            <a:off x="5429214" y="2871430"/>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C65A66ED-A46D-E40F-2AFE-C42F333CC70E}"/>
              </a:ext>
            </a:extLst>
          </p:cNvPr>
          <p:cNvSpPr/>
          <p:nvPr/>
        </p:nvSpPr>
        <p:spPr>
          <a:xfrm rot="8483019">
            <a:off x="6033159" y="3035177"/>
            <a:ext cx="125681"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D0275EC8-BC82-E3B4-1194-58574DC8A6FE}"/>
              </a:ext>
            </a:extLst>
          </p:cNvPr>
          <p:cNvSpPr/>
          <p:nvPr/>
        </p:nvSpPr>
        <p:spPr>
          <a:xfrm rot="9780023" flipH="1">
            <a:off x="7455090" y="3461354"/>
            <a:ext cx="143685" cy="213094"/>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19" name="Isosceles Triangle 18">
            <a:extLst>
              <a:ext uri="{FF2B5EF4-FFF2-40B4-BE49-F238E27FC236}">
                <a16:creationId xmlns:a16="http://schemas.microsoft.com/office/drawing/2014/main" id="{29D3D5CC-E251-83E8-2CB5-AC98F6E73CBE}"/>
              </a:ext>
            </a:extLst>
          </p:cNvPr>
          <p:cNvSpPr/>
          <p:nvPr/>
        </p:nvSpPr>
        <p:spPr>
          <a:xfrm rot="11734287">
            <a:off x="7998435" y="4146041"/>
            <a:ext cx="136817"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493F24F6-360C-BA90-FE64-26E6B15E6E8D}"/>
              </a:ext>
            </a:extLst>
          </p:cNvPr>
          <p:cNvSpPr/>
          <p:nvPr/>
        </p:nvSpPr>
        <p:spPr>
          <a:xfrm rot="7251099">
            <a:off x="8861048" y="4644670"/>
            <a:ext cx="136817"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C7BD35D-B457-AACE-9525-C7BB177E91E7}"/>
              </a:ext>
            </a:extLst>
          </p:cNvPr>
          <p:cNvSpPr/>
          <p:nvPr/>
        </p:nvSpPr>
        <p:spPr>
          <a:xfrm rot="10300897">
            <a:off x="9599374" y="5658203"/>
            <a:ext cx="136817"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62889DD1-30B9-03F6-4035-F5BFCA3E8C4C}"/>
              </a:ext>
            </a:extLst>
          </p:cNvPr>
          <p:cNvSpPr/>
          <p:nvPr/>
        </p:nvSpPr>
        <p:spPr>
          <a:xfrm rot="4713305">
            <a:off x="10399845" y="6234555"/>
            <a:ext cx="136817" cy="21309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FDC282F3-2CD4-09A7-CC31-EF23102F306F}"/>
              </a:ext>
            </a:extLst>
          </p:cNvPr>
          <p:cNvSpPr/>
          <p:nvPr/>
        </p:nvSpPr>
        <p:spPr>
          <a:xfrm rot="15758082" flipH="1">
            <a:off x="9859309" y="6125192"/>
            <a:ext cx="143685" cy="213094"/>
          </a:xfrm>
          <a:prstGeom prst="triangl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25" name="Isosceles Triangle 24">
            <a:extLst>
              <a:ext uri="{FF2B5EF4-FFF2-40B4-BE49-F238E27FC236}">
                <a16:creationId xmlns:a16="http://schemas.microsoft.com/office/drawing/2014/main" id="{809EBD78-D302-9CAB-422A-61241EEFF017}"/>
              </a:ext>
            </a:extLst>
          </p:cNvPr>
          <p:cNvSpPr/>
          <p:nvPr/>
        </p:nvSpPr>
        <p:spPr>
          <a:xfrm rot="14913015" flipH="1">
            <a:off x="6495629" y="3112999"/>
            <a:ext cx="143685" cy="213094"/>
          </a:xfrm>
          <a:prstGeom prst="triangl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27" name="Isosceles Triangle 26">
            <a:extLst>
              <a:ext uri="{FF2B5EF4-FFF2-40B4-BE49-F238E27FC236}">
                <a16:creationId xmlns:a16="http://schemas.microsoft.com/office/drawing/2014/main" id="{05D77C75-AAD2-89B0-3651-BAA38B01D1BC}"/>
              </a:ext>
            </a:extLst>
          </p:cNvPr>
          <p:cNvSpPr/>
          <p:nvPr/>
        </p:nvSpPr>
        <p:spPr>
          <a:xfrm rot="3343721" flipH="1">
            <a:off x="4444110" y="2221099"/>
            <a:ext cx="143685" cy="213094"/>
          </a:xfrm>
          <a:prstGeom prst="triangl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28" name="Isosceles Triangle 27">
            <a:extLst>
              <a:ext uri="{FF2B5EF4-FFF2-40B4-BE49-F238E27FC236}">
                <a16:creationId xmlns:a16="http://schemas.microsoft.com/office/drawing/2014/main" id="{D3C71ED6-A791-CE37-4A30-FF4254E95D0F}"/>
              </a:ext>
            </a:extLst>
          </p:cNvPr>
          <p:cNvSpPr/>
          <p:nvPr/>
        </p:nvSpPr>
        <p:spPr>
          <a:xfrm rot="16903861" flipH="1">
            <a:off x="1272535" y="1171276"/>
            <a:ext cx="143685" cy="213094"/>
          </a:xfrm>
          <a:prstGeom prst="triangl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29" name="Oval 28">
            <a:extLst>
              <a:ext uri="{FF2B5EF4-FFF2-40B4-BE49-F238E27FC236}">
                <a16:creationId xmlns:a16="http://schemas.microsoft.com/office/drawing/2014/main" id="{E43B0E9B-8F6A-CBB0-15DE-752C21A2F00D}"/>
              </a:ext>
            </a:extLst>
          </p:cNvPr>
          <p:cNvSpPr/>
          <p:nvPr/>
        </p:nvSpPr>
        <p:spPr>
          <a:xfrm>
            <a:off x="4230917" y="2327646"/>
            <a:ext cx="156531" cy="14905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BCFC8E6B-DBFD-BBD9-AF6B-3D3C107E0340}"/>
              </a:ext>
            </a:extLst>
          </p:cNvPr>
          <p:cNvSpPr/>
          <p:nvPr/>
        </p:nvSpPr>
        <p:spPr>
          <a:xfrm>
            <a:off x="6695301" y="3189666"/>
            <a:ext cx="156531" cy="14905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98100714-64B6-839F-85EF-90C6E3093172}"/>
              </a:ext>
            </a:extLst>
          </p:cNvPr>
          <p:cNvPicPr>
            <a:picLocks noChangeAspect="1"/>
          </p:cNvPicPr>
          <p:nvPr/>
        </p:nvPicPr>
        <p:blipFill>
          <a:blip r:embed="rId3"/>
          <a:stretch>
            <a:fillRect/>
          </a:stretch>
        </p:blipFill>
        <p:spPr>
          <a:xfrm>
            <a:off x="5200550" y="2975375"/>
            <a:ext cx="170703" cy="158510"/>
          </a:xfrm>
          <a:prstGeom prst="rect">
            <a:avLst/>
          </a:prstGeom>
        </p:spPr>
      </p:pic>
      <p:sp>
        <p:nvSpPr>
          <p:cNvPr id="32" name="Oval 31">
            <a:extLst>
              <a:ext uri="{FF2B5EF4-FFF2-40B4-BE49-F238E27FC236}">
                <a16:creationId xmlns:a16="http://schemas.microsoft.com/office/drawing/2014/main" id="{52EABFA2-2F0B-5B65-AE79-CFFCEADE2700}"/>
              </a:ext>
            </a:extLst>
          </p:cNvPr>
          <p:cNvSpPr/>
          <p:nvPr/>
        </p:nvSpPr>
        <p:spPr>
          <a:xfrm>
            <a:off x="2129788" y="1505082"/>
            <a:ext cx="156531" cy="14905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0191179-CE27-753C-449F-2038278F4930}"/>
              </a:ext>
            </a:extLst>
          </p:cNvPr>
          <p:cNvSpPr/>
          <p:nvPr/>
        </p:nvSpPr>
        <p:spPr>
          <a:xfrm flipH="1" flipV="1">
            <a:off x="362028" y="1167998"/>
            <a:ext cx="156530" cy="12568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D61EB39C-17BE-7122-2593-D2D609F7E53D}"/>
              </a:ext>
            </a:extLst>
          </p:cNvPr>
          <p:cNvSpPr/>
          <p:nvPr/>
        </p:nvSpPr>
        <p:spPr>
          <a:xfrm>
            <a:off x="7815813" y="4187982"/>
            <a:ext cx="156531" cy="14905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6F3EF8F-08E0-D69D-C032-C3248B05429A}"/>
              </a:ext>
            </a:extLst>
          </p:cNvPr>
          <p:cNvSpPr/>
          <p:nvPr/>
        </p:nvSpPr>
        <p:spPr>
          <a:xfrm>
            <a:off x="10350251" y="6368427"/>
            <a:ext cx="156531" cy="14905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Arrow: Right 36">
            <a:extLst>
              <a:ext uri="{FF2B5EF4-FFF2-40B4-BE49-F238E27FC236}">
                <a16:creationId xmlns:a16="http://schemas.microsoft.com/office/drawing/2014/main" id="{81F7C1F7-A3E1-50E9-490A-0BD445A200BA}"/>
              </a:ext>
            </a:extLst>
          </p:cNvPr>
          <p:cNvSpPr/>
          <p:nvPr/>
        </p:nvSpPr>
        <p:spPr>
          <a:xfrm>
            <a:off x="2449213" y="2073632"/>
            <a:ext cx="1690485" cy="6930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Stone Quarry </a:t>
            </a:r>
          </a:p>
        </p:txBody>
      </p:sp>
      <p:sp>
        <p:nvSpPr>
          <p:cNvPr id="38" name="Arrow: Right 37">
            <a:extLst>
              <a:ext uri="{FF2B5EF4-FFF2-40B4-BE49-F238E27FC236}">
                <a16:creationId xmlns:a16="http://schemas.microsoft.com/office/drawing/2014/main" id="{21471212-064D-A9E8-0A64-B84AADC5C7E8}"/>
              </a:ext>
            </a:extLst>
          </p:cNvPr>
          <p:cNvSpPr/>
          <p:nvPr/>
        </p:nvSpPr>
        <p:spPr>
          <a:xfrm rot="19846164">
            <a:off x="4374903" y="3042671"/>
            <a:ext cx="813925" cy="6930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Flo’s</a:t>
            </a:r>
          </a:p>
        </p:txBody>
      </p:sp>
      <p:sp>
        <p:nvSpPr>
          <p:cNvPr id="39" name="Arrow: Right 38">
            <a:extLst>
              <a:ext uri="{FF2B5EF4-FFF2-40B4-BE49-F238E27FC236}">
                <a16:creationId xmlns:a16="http://schemas.microsoft.com/office/drawing/2014/main" id="{53EB9817-4E69-C118-313F-4191E0C95463}"/>
              </a:ext>
            </a:extLst>
          </p:cNvPr>
          <p:cNvSpPr/>
          <p:nvPr/>
        </p:nvSpPr>
        <p:spPr>
          <a:xfrm rot="20964536">
            <a:off x="6303465" y="4129203"/>
            <a:ext cx="1456087" cy="6930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Creek Turn</a:t>
            </a:r>
          </a:p>
        </p:txBody>
      </p:sp>
      <p:sp>
        <p:nvSpPr>
          <p:cNvPr id="41" name="Arrow: Left 40">
            <a:extLst>
              <a:ext uri="{FF2B5EF4-FFF2-40B4-BE49-F238E27FC236}">
                <a16:creationId xmlns:a16="http://schemas.microsoft.com/office/drawing/2014/main" id="{68C15F8F-2BB3-D967-C2B6-D270E896FD71}"/>
              </a:ext>
            </a:extLst>
          </p:cNvPr>
          <p:cNvSpPr/>
          <p:nvPr/>
        </p:nvSpPr>
        <p:spPr>
          <a:xfrm>
            <a:off x="10706470" y="6187953"/>
            <a:ext cx="1154097" cy="54135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Atsion</a:t>
            </a:r>
            <a:endParaRPr lang="en-US" dirty="0"/>
          </a:p>
        </p:txBody>
      </p:sp>
      <p:sp>
        <p:nvSpPr>
          <p:cNvPr id="42" name="Oval 41">
            <a:extLst>
              <a:ext uri="{FF2B5EF4-FFF2-40B4-BE49-F238E27FC236}">
                <a16:creationId xmlns:a16="http://schemas.microsoft.com/office/drawing/2014/main" id="{4985137C-AF1B-F701-11AA-B9632881809C}"/>
              </a:ext>
            </a:extLst>
          </p:cNvPr>
          <p:cNvSpPr/>
          <p:nvPr/>
        </p:nvSpPr>
        <p:spPr>
          <a:xfrm>
            <a:off x="7375531" y="3314667"/>
            <a:ext cx="156531" cy="14905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Arrow: Left 42">
            <a:extLst>
              <a:ext uri="{FF2B5EF4-FFF2-40B4-BE49-F238E27FC236}">
                <a16:creationId xmlns:a16="http://schemas.microsoft.com/office/drawing/2014/main" id="{09EEFB3D-51A7-6053-0A72-A66A6131FF0C}"/>
              </a:ext>
            </a:extLst>
          </p:cNvPr>
          <p:cNvSpPr/>
          <p:nvPr/>
        </p:nvSpPr>
        <p:spPr>
          <a:xfrm rot="19877064">
            <a:off x="6868810" y="2592016"/>
            <a:ext cx="1154097" cy="54135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Foundry</a:t>
            </a:r>
          </a:p>
        </p:txBody>
      </p:sp>
      <p:sp>
        <p:nvSpPr>
          <p:cNvPr id="44" name="Arrow: Left 43">
            <a:extLst>
              <a:ext uri="{FF2B5EF4-FFF2-40B4-BE49-F238E27FC236}">
                <a16:creationId xmlns:a16="http://schemas.microsoft.com/office/drawing/2014/main" id="{95F18B72-5232-E149-168F-AF114C216837}"/>
              </a:ext>
            </a:extLst>
          </p:cNvPr>
          <p:cNvSpPr/>
          <p:nvPr/>
        </p:nvSpPr>
        <p:spPr>
          <a:xfrm rot="20996849">
            <a:off x="7678334" y="3082812"/>
            <a:ext cx="1154097" cy="54135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Haines</a:t>
            </a:r>
          </a:p>
        </p:txBody>
      </p:sp>
      <p:sp>
        <p:nvSpPr>
          <p:cNvPr id="45" name="Oval 44">
            <a:extLst>
              <a:ext uri="{FF2B5EF4-FFF2-40B4-BE49-F238E27FC236}">
                <a16:creationId xmlns:a16="http://schemas.microsoft.com/office/drawing/2014/main" id="{F565CDE2-28F5-4C09-2C4A-53802CF68A43}"/>
              </a:ext>
            </a:extLst>
          </p:cNvPr>
          <p:cNvSpPr/>
          <p:nvPr/>
        </p:nvSpPr>
        <p:spPr>
          <a:xfrm flipH="1" flipV="1">
            <a:off x="9958925" y="1167998"/>
            <a:ext cx="156530" cy="12568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1BCFD73F-3753-2C34-8B1A-03FD326DD804}"/>
              </a:ext>
            </a:extLst>
          </p:cNvPr>
          <p:cNvSpPr/>
          <p:nvPr/>
        </p:nvSpPr>
        <p:spPr>
          <a:xfrm flipH="1" flipV="1">
            <a:off x="3565463" y="1122977"/>
            <a:ext cx="156530" cy="12568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727D29B2-F9C1-E9ED-8082-089226AABBB5}"/>
              </a:ext>
            </a:extLst>
          </p:cNvPr>
          <p:cNvSpPr/>
          <p:nvPr/>
        </p:nvSpPr>
        <p:spPr>
          <a:xfrm flipH="1" flipV="1">
            <a:off x="5335524" y="904891"/>
            <a:ext cx="156530" cy="12568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9CD96616-13D9-A1D6-094F-32504693A4E1}"/>
              </a:ext>
            </a:extLst>
          </p:cNvPr>
          <p:cNvSpPr txBox="1"/>
          <p:nvPr/>
        </p:nvSpPr>
        <p:spPr>
          <a:xfrm>
            <a:off x="2959353" y="571083"/>
            <a:ext cx="762640" cy="369332"/>
          </a:xfrm>
          <a:prstGeom prst="rect">
            <a:avLst/>
          </a:prstGeom>
          <a:solidFill>
            <a:srgbClr val="4472C4"/>
          </a:solidFill>
        </p:spPr>
        <p:txBody>
          <a:bodyPr wrap="square" rtlCol="0">
            <a:spAutoFit/>
          </a:bodyPr>
          <a:lstStyle/>
          <a:p>
            <a:r>
              <a:rPr lang="en-US" dirty="0">
                <a:solidFill>
                  <a:schemeClr val="bg1"/>
                </a:solidFill>
              </a:rPr>
              <a:t>Leeds</a:t>
            </a:r>
          </a:p>
        </p:txBody>
      </p:sp>
      <p:sp>
        <p:nvSpPr>
          <p:cNvPr id="49" name="TextBox 48">
            <a:extLst>
              <a:ext uri="{FF2B5EF4-FFF2-40B4-BE49-F238E27FC236}">
                <a16:creationId xmlns:a16="http://schemas.microsoft.com/office/drawing/2014/main" id="{0D8D824E-4B09-A67E-07B2-579491F9E29C}"/>
              </a:ext>
            </a:extLst>
          </p:cNvPr>
          <p:cNvSpPr txBox="1"/>
          <p:nvPr/>
        </p:nvSpPr>
        <p:spPr>
          <a:xfrm>
            <a:off x="4610998" y="429954"/>
            <a:ext cx="995114" cy="369332"/>
          </a:xfrm>
          <a:prstGeom prst="rect">
            <a:avLst/>
          </a:prstGeom>
          <a:solidFill>
            <a:srgbClr val="4472C4"/>
          </a:solidFill>
        </p:spPr>
        <p:txBody>
          <a:bodyPr wrap="square" rtlCol="0">
            <a:spAutoFit/>
          </a:bodyPr>
          <a:lstStyle/>
          <a:p>
            <a:r>
              <a:rPr lang="en-US" dirty="0" err="1">
                <a:solidFill>
                  <a:schemeClr val="bg1"/>
                </a:solidFill>
              </a:rPr>
              <a:t>Melpine</a:t>
            </a:r>
            <a:endParaRPr lang="en-US" dirty="0">
              <a:solidFill>
                <a:schemeClr val="bg1"/>
              </a:solidFill>
            </a:endParaRPr>
          </a:p>
        </p:txBody>
      </p:sp>
      <p:sp>
        <p:nvSpPr>
          <p:cNvPr id="50" name="Oval 49">
            <a:extLst>
              <a:ext uri="{FF2B5EF4-FFF2-40B4-BE49-F238E27FC236}">
                <a16:creationId xmlns:a16="http://schemas.microsoft.com/office/drawing/2014/main" id="{57820B10-4076-3F7D-4570-2736D89B4350}"/>
              </a:ext>
            </a:extLst>
          </p:cNvPr>
          <p:cNvSpPr/>
          <p:nvPr/>
        </p:nvSpPr>
        <p:spPr>
          <a:xfrm flipH="1" flipV="1">
            <a:off x="5671983" y="1277823"/>
            <a:ext cx="156530" cy="12568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a:extLst>
              <a:ext uri="{FF2B5EF4-FFF2-40B4-BE49-F238E27FC236}">
                <a16:creationId xmlns:a16="http://schemas.microsoft.com/office/drawing/2014/main" id="{1982BE4F-DD82-E362-1C45-F8A30FDF6879}"/>
              </a:ext>
            </a:extLst>
          </p:cNvPr>
          <p:cNvSpPr txBox="1"/>
          <p:nvPr/>
        </p:nvSpPr>
        <p:spPr>
          <a:xfrm>
            <a:off x="9454132" y="638104"/>
            <a:ext cx="1298608" cy="369332"/>
          </a:xfrm>
          <a:prstGeom prst="rect">
            <a:avLst/>
          </a:prstGeom>
          <a:solidFill>
            <a:srgbClr val="4472C4"/>
          </a:solidFill>
        </p:spPr>
        <p:txBody>
          <a:bodyPr wrap="square" rtlCol="0">
            <a:spAutoFit/>
          </a:bodyPr>
          <a:lstStyle/>
          <a:p>
            <a:r>
              <a:rPr lang="en-US" dirty="0">
                <a:solidFill>
                  <a:schemeClr val="bg1"/>
                </a:solidFill>
              </a:rPr>
              <a:t>Timbuctoo</a:t>
            </a:r>
          </a:p>
        </p:txBody>
      </p:sp>
      <p:sp>
        <p:nvSpPr>
          <p:cNvPr id="52" name="Oval 51">
            <a:extLst>
              <a:ext uri="{FF2B5EF4-FFF2-40B4-BE49-F238E27FC236}">
                <a16:creationId xmlns:a16="http://schemas.microsoft.com/office/drawing/2014/main" id="{31D80A3B-9C2B-85BD-AAC5-4975A333D38D}"/>
              </a:ext>
            </a:extLst>
          </p:cNvPr>
          <p:cNvSpPr/>
          <p:nvPr/>
        </p:nvSpPr>
        <p:spPr>
          <a:xfrm flipH="1" flipV="1">
            <a:off x="7924785" y="1430938"/>
            <a:ext cx="156530" cy="12568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B26D14E1-2574-CA4C-5134-062D44AE70D2}"/>
              </a:ext>
            </a:extLst>
          </p:cNvPr>
          <p:cNvSpPr/>
          <p:nvPr/>
        </p:nvSpPr>
        <p:spPr>
          <a:xfrm flipH="1" flipV="1">
            <a:off x="8619068" y="1248659"/>
            <a:ext cx="156530" cy="12568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Arrow: Right 53">
            <a:extLst>
              <a:ext uri="{FF2B5EF4-FFF2-40B4-BE49-F238E27FC236}">
                <a16:creationId xmlns:a16="http://schemas.microsoft.com/office/drawing/2014/main" id="{D6E5690E-D0A7-0D24-9277-9618D3F7C499}"/>
              </a:ext>
            </a:extLst>
          </p:cNvPr>
          <p:cNvSpPr/>
          <p:nvPr/>
        </p:nvSpPr>
        <p:spPr>
          <a:xfrm rot="20964536">
            <a:off x="1132262" y="1518760"/>
            <a:ext cx="920219" cy="4354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Texas</a:t>
            </a:r>
          </a:p>
        </p:txBody>
      </p:sp>
    </p:spTree>
    <p:extLst>
      <p:ext uri="{BB962C8B-B14F-4D97-AF65-F5344CB8AC3E}">
        <p14:creationId xmlns:p14="http://schemas.microsoft.com/office/powerpoint/2010/main" val="4147411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7E68-18C7-A05A-BD85-3D97361A344C}"/>
              </a:ext>
            </a:extLst>
          </p:cNvPr>
          <p:cNvSpPr>
            <a:spLocks noGrp="1"/>
          </p:cNvSpPr>
          <p:nvPr>
            <p:ph type="title"/>
          </p:nvPr>
        </p:nvSpPr>
        <p:spPr>
          <a:xfrm>
            <a:off x="5269897" y="-33319"/>
            <a:ext cx="6811617" cy="1325563"/>
          </a:xfrm>
        </p:spPr>
        <p:txBody>
          <a:bodyPr>
            <a:normAutofit/>
          </a:bodyPr>
          <a:lstStyle/>
          <a:p>
            <a:pPr algn="r"/>
            <a:r>
              <a:rPr lang="en-US" sz="2400" b="1" dirty="0">
                <a:solidFill>
                  <a:srgbClr val="FFFF00"/>
                </a:solidFill>
              </a:rPr>
              <a:t>Bruce Inspecting Intact Phosphorus Retort </a:t>
            </a:r>
            <a:br>
              <a:rPr lang="en-US" sz="2400" b="1" dirty="0">
                <a:solidFill>
                  <a:srgbClr val="FFFF00"/>
                </a:solidFill>
              </a:rPr>
            </a:br>
            <a:r>
              <a:rPr lang="en-US" sz="2400" b="1" dirty="0">
                <a:solidFill>
                  <a:srgbClr val="FFFF00"/>
                </a:solidFill>
              </a:rPr>
              <a:t>Texas Site   Main Stem Rancocas Creek</a:t>
            </a:r>
          </a:p>
        </p:txBody>
      </p:sp>
      <p:pic>
        <p:nvPicPr>
          <p:cNvPr id="7" name="Content Placeholder 6" descr="A person and person in a river&#10;&#10;Description automatically generated">
            <a:extLst>
              <a:ext uri="{FF2B5EF4-FFF2-40B4-BE49-F238E27FC236}">
                <a16:creationId xmlns:a16="http://schemas.microsoft.com/office/drawing/2014/main" id="{CAABF483-7764-DD47-225C-3A15A1A0BF8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16200000">
            <a:off x="-331215" y="962797"/>
            <a:ext cx="6217064" cy="4742313"/>
          </a:xfrm>
        </p:spPr>
      </p:pic>
      <p:sp>
        <p:nvSpPr>
          <p:cNvPr id="4" name="Footer Placeholder 3">
            <a:extLst>
              <a:ext uri="{FF2B5EF4-FFF2-40B4-BE49-F238E27FC236}">
                <a16:creationId xmlns:a16="http://schemas.microsoft.com/office/drawing/2014/main" id="{B929D8D4-D0CE-6C15-4C6D-F58376435DC4}"/>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0DE867F9-44BB-A316-C9DC-B3B652EB67B8}"/>
              </a:ext>
            </a:extLst>
          </p:cNvPr>
          <p:cNvSpPr>
            <a:spLocks noGrp="1"/>
          </p:cNvSpPr>
          <p:nvPr>
            <p:ph type="sldNum" sz="quarter" idx="12"/>
          </p:nvPr>
        </p:nvSpPr>
        <p:spPr/>
        <p:txBody>
          <a:bodyPr/>
          <a:lstStyle/>
          <a:p>
            <a:fld id="{9FE50656-3D72-472C-A1BA-41E5F5C3B905}" type="slidenum">
              <a:rPr lang="en-US" smtClean="0"/>
              <a:t>10</a:t>
            </a:fld>
            <a:endParaRPr lang="en-US" dirty="0"/>
          </a:p>
        </p:txBody>
      </p:sp>
      <p:pic>
        <p:nvPicPr>
          <p:cNvPr id="9" name="Picture 8" descr="A bird standing in the water&#10;&#10;Description automatically generated">
            <a:extLst>
              <a:ext uri="{FF2B5EF4-FFF2-40B4-BE49-F238E27FC236}">
                <a16:creationId xmlns:a16="http://schemas.microsoft.com/office/drawing/2014/main" id="{748F84AB-5228-C8E0-8295-C9DA0FFAAA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5589" y="1247639"/>
            <a:ext cx="6811617" cy="5108713"/>
          </a:xfrm>
          <a:prstGeom prst="rect">
            <a:avLst/>
          </a:prstGeom>
        </p:spPr>
      </p:pic>
      <p:pic>
        <p:nvPicPr>
          <p:cNvPr id="6" name="Picture 5" descr="A close up of a sign&#10;&#10;Description generated with high confidence">
            <a:extLst>
              <a:ext uri="{FF2B5EF4-FFF2-40B4-BE49-F238E27FC236}">
                <a16:creationId xmlns:a16="http://schemas.microsoft.com/office/drawing/2014/main" id="{EF132836-81C9-A43F-DA37-1E40F8C5905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89900" y="217495"/>
            <a:ext cx="812200" cy="823934"/>
          </a:xfrm>
          <a:prstGeom prst="rect">
            <a:avLst/>
          </a:prstGeom>
        </p:spPr>
      </p:pic>
      <p:sp>
        <p:nvSpPr>
          <p:cNvPr id="8" name="Speech Bubble: Rectangle 7">
            <a:extLst>
              <a:ext uri="{FF2B5EF4-FFF2-40B4-BE49-F238E27FC236}">
                <a16:creationId xmlns:a16="http://schemas.microsoft.com/office/drawing/2014/main" id="{5C12A042-9C99-B3AD-D0E1-7CE53FAF7ADB}"/>
              </a:ext>
            </a:extLst>
          </p:cNvPr>
          <p:cNvSpPr/>
          <p:nvPr/>
        </p:nvSpPr>
        <p:spPr>
          <a:xfrm>
            <a:off x="5558589" y="1604211"/>
            <a:ext cx="2197769" cy="1251284"/>
          </a:xfrm>
          <a:prstGeom prst="wedgeRectCallout">
            <a:avLst>
              <a:gd name="adj1" fmla="val 66028"/>
              <a:gd name="adj2" fmla="val 2788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i="1" dirty="0">
                <a:solidFill>
                  <a:schemeClr val="tx1"/>
                </a:solidFill>
              </a:rPr>
              <a:t>I say there, that ain’t my egg !</a:t>
            </a:r>
          </a:p>
        </p:txBody>
      </p:sp>
      <p:sp>
        <p:nvSpPr>
          <p:cNvPr id="10" name="TextBox 9">
            <a:extLst>
              <a:ext uri="{FF2B5EF4-FFF2-40B4-BE49-F238E27FC236}">
                <a16:creationId xmlns:a16="http://schemas.microsoft.com/office/drawing/2014/main" id="{68CB8AFC-FF9A-772C-4F98-365A7F753B71}"/>
              </a:ext>
            </a:extLst>
          </p:cNvPr>
          <p:cNvSpPr txBox="1"/>
          <p:nvPr/>
        </p:nvSpPr>
        <p:spPr>
          <a:xfrm>
            <a:off x="7251032" y="6144126"/>
            <a:ext cx="2638926" cy="307777"/>
          </a:xfrm>
          <a:prstGeom prst="rect">
            <a:avLst/>
          </a:prstGeom>
          <a:solidFill>
            <a:schemeClr val="tx1"/>
          </a:solidFill>
        </p:spPr>
        <p:txBody>
          <a:bodyPr wrap="square" rtlCol="0">
            <a:spAutoFit/>
          </a:bodyPr>
          <a:lstStyle/>
          <a:p>
            <a:pPr algn="ctr"/>
            <a:r>
              <a:rPr lang="en-US" sz="1400" dirty="0">
                <a:solidFill>
                  <a:schemeClr val="bg1"/>
                </a:solidFill>
              </a:rPr>
              <a:t>American Egret, Confluence </a:t>
            </a:r>
          </a:p>
        </p:txBody>
      </p:sp>
    </p:spTree>
    <p:extLst>
      <p:ext uri="{BB962C8B-B14F-4D97-AF65-F5344CB8AC3E}">
        <p14:creationId xmlns:p14="http://schemas.microsoft.com/office/powerpoint/2010/main" val="2011536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1F6D5EC-924D-D0FB-415B-3B5928570876}"/>
              </a:ext>
            </a:extLst>
          </p:cNvPr>
          <p:cNvSpPr txBox="1"/>
          <p:nvPr/>
        </p:nvSpPr>
        <p:spPr>
          <a:xfrm>
            <a:off x="224589" y="409074"/>
            <a:ext cx="11742822" cy="6281848"/>
          </a:xfrm>
          <a:prstGeom prst="rect">
            <a:avLst/>
          </a:prstGeom>
          <a:noFill/>
        </p:spPr>
        <p:txBody>
          <a:bodyPr wrap="square" rtlCol="0">
            <a:spAutoFit/>
          </a:bodyPr>
          <a:lstStyle/>
          <a:p>
            <a:pPr>
              <a:lnSpc>
                <a:spcPct val="150000"/>
              </a:lnSpc>
            </a:pPr>
            <a:r>
              <a:rPr lang="en-US" dirty="0"/>
              <a:t>What is a 1876 Phosphorus “retort”?   </a:t>
            </a:r>
          </a:p>
          <a:p>
            <a:pPr>
              <a:lnSpc>
                <a:spcPct val="150000"/>
              </a:lnSpc>
            </a:pPr>
            <a:endParaRPr lang="en-US" dirty="0"/>
          </a:p>
          <a:p>
            <a:pPr>
              <a:lnSpc>
                <a:spcPct val="150000"/>
              </a:lnSpc>
            </a:pPr>
            <a:r>
              <a:rPr lang="en-US" dirty="0"/>
              <a:t>Clay vessel weighs 70 pounds when empty.   Sulfuric and hydrochloric acid mixed and cooked inside retorts with bone black to manufacture raw phosphorus and fertilizer.</a:t>
            </a:r>
          </a:p>
          <a:p>
            <a:pPr>
              <a:lnSpc>
                <a:spcPct val="150000"/>
              </a:lnSpc>
            </a:pPr>
            <a:endParaRPr lang="en-US" dirty="0"/>
          </a:p>
          <a:p>
            <a:pPr>
              <a:lnSpc>
                <a:spcPct val="150000"/>
              </a:lnSpc>
            </a:pPr>
            <a:r>
              <a:rPr lang="en-US" dirty="0"/>
              <a:t>How is this retort related to Hainesport?</a:t>
            </a:r>
          </a:p>
          <a:p>
            <a:pPr>
              <a:lnSpc>
                <a:spcPct val="150000"/>
              </a:lnSpc>
            </a:pPr>
            <a:endParaRPr lang="en-US" dirty="0"/>
          </a:p>
          <a:p>
            <a:pPr>
              <a:lnSpc>
                <a:spcPct val="150000"/>
              </a:lnSpc>
            </a:pPr>
            <a:r>
              <a:rPr lang="en-US" dirty="0"/>
              <a:t>Retorts cooked raw material into phosphorus at Rancocas Creek’s Centerton “Texas” chemical works.  Once acid was offloaded barges and tugboats would traverse the South Branch and load at Hainesport Sand Mines (6 creek front landings) or at Hainesport Foundry (2 creek side landings) before heading, fully loaded, back down the Rancocas Creek to the Delaware River Port of Philadelphia.  Hainesport resident Barclay Haines had a robust business in Rancocas Creek barges, tugboats and steam ships.  Barges and Tugboats from the Phosphorus Works also plied their trade into Lumberton up the South Branch and on the North Branch up to Mount Holly. </a:t>
            </a:r>
          </a:p>
          <a:p>
            <a:pPr>
              <a:lnSpc>
                <a:spcPct val="150000"/>
              </a:lnSpc>
            </a:pPr>
            <a:endParaRPr lang="en-US" dirty="0"/>
          </a:p>
          <a:p>
            <a:pPr>
              <a:lnSpc>
                <a:spcPct val="150000"/>
              </a:lnSpc>
            </a:pPr>
            <a:r>
              <a:rPr lang="en-US" dirty="0"/>
              <a:t>. </a:t>
            </a:r>
          </a:p>
        </p:txBody>
      </p:sp>
    </p:spTree>
    <p:extLst>
      <p:ext uri="{BB962C8B-B14F-4D97-AF65-F5344CB8AC3E}">
        <p14:creationId xmlns:p14="http://schemas.microsoft.com/office/powerpoint/2010/main" val="2953906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49F6C062-6B68-5E65-DFFD-AF834252C121}"/>
                  </a:ext>
                </a:extLst>
              </p14:cNvPr>
              <p14:cNvContentPartPr/>
              <p14:nvPr/>
            </p14:nvContentPartPr>
            <p14:xfrm>
              <a:off x="15733" y="-9278"/>
              <a:ext cx="3756960" cy="4661640"/>
            </p14:xfrm>
          </p:contentPart>
        </mc:Choice>
        <mc:Fallback xmlns="">
          <p:pic>
            <p:nvPicPr>
              <p:cNvPr id="4" name="Ink 3">
                <a:extLst>
                  <a:ext uri="{FF2B5EF4-FFF2-40B4-BE49-F238E27FC236}">
                    <a16:creationId xmlns:a16="http://schemas.microsoft.com/office/drawing/2014/main" id="{49F6C062-6B68-5E65-DFFD-AF834252C121}"/>
                  </a:ext>
                </a:extLst>
              </p:cNvPr>
              <p:cNvPicPr/>
              <p:nvPr/>
            </p:nvPicPr>
            <p:blipFill>
              <a:blip r:embed="rId4"/>
              <a:stretch>
                <a:fillRect/>
              </a:stretch>
            </p:blipFill>
            <p:spPr>
              <a:xfrm>
                <a:off x="6733" y="-18278"/>
                <a:ext cx="3774600" cy="46792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5B885D61-3B37-AF23-638A-2E74F90DDAD8}"/>
                  </a:ext>
                </a:extLst>
              </p14:cNvPr>
              <p14:cNvContentPartPr/>
              <p14:nvPr/>
            </p14:nvContentPartPr>
            <p14:xfrm>
              <a:off x="1619893" y="1475160"/>
              <a:ext cx="9882720" cy="1604880"/>
            </p14:xfrm>
          </p:contentPart>
        </mc:Choice>
        <mc:Fallback xmlns="">
          <p:pic>
            <p:nvPicPr>
              <p:cNvPr id="5" name="Ink 4">
                <a:extLst>
                  <a:ext uri="{FF2B5EF4-FFF2-40B4-BE49-F238E27FC236}">
                    <a16:creationId xmlns:a16="http://schemas.microsoft.com/office/drawing/2014/main" id="{5B885D61-3B37-AF23-638A-2E74F90DDAD8}"/>
                  </a:ext>
                </a:extLst>
              </p:cNvPr>
              <p:cNvPicPr/>
              <p:nvPr/>
            </p:nvPicPr>
            <p:blipFill>
              <a:blip r:embed="rId6"/>
              <a:stretch>
                <a:fillRect/>
              </a:stretch>
            </p:blipFill>
            <p:spPr>
              <a:xfrm>
                <a:off x="1611253" y="1466160"/>
                <a:ext cx="9900360" cy="1622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F624981C-5B0F-3266-279B-D9FF7AACBC6E}"/>
                  </a:ext>
                </a:extLst>
              </p14:cNvPr>
              <p14:cNvContentPartPr/>
              <p14:nvPr/>
            </p14:nvContentPartPr>
            <p14:xfrm>
              <a:off x="5846653" y="2911200"/>
              <a:ext cx="5076000" cy="3135240"/>
            </p14:xfrm>
          </p:contentPart>
        </mc:Choice>
        <mc:Fallback xmlns="">
          <p:pic>
            <p:nvPicPr>
              <p:cNvPr id="6" name="Ink 5">
                <a:extLst>
                  <a:ext uri="{FF2B5EF4-FFF2-40B4-BE49-F238E27FC236}">
                    <a16:creationId xmlns:a16="http://schemas.microsoft.com/office/drawing/2014/main" id="{F624981C-5B0F-3266-279B-D9FF7AACBC6E}"/>
                  </a:ext>
                </a:extLst>
              </p:cNvPr>
              <p:cNvPicPr/>
              <p:nvPr/>
            </p:nvPicPr>
            <p:blipFill>
              <a:blip r:embed="rId8"/>
              <a:stretch>
                <a:fillRect/>
              </a:stretch>
            </p:blipFill>
            <p:spPr>
              <a:xfrm>
                <a:off x="5837653" y="2902560"/>
                <a:ext cx="5093640" cy="3152880"/>
              </a:xfrm>
              <a:prstGeom prst="rect">
                <a:avLst/>
              </a:prstGeom>
            </p:spPr>
          </p:pic>
        </mc:Fallback>
      </mc:AlternateContent>
      <p:sp>
        <p:nvSpPr>
          <p:cNvPr id="7" name="Flowchart: Connector 6">
            <a:extLst>
              <a:ext uri="{FF2B5EF4-FFF2-40B4-BE49-F238E27FC236}">
                <a16:creationId xmlns:a16="http://schemas.microsoft.com/office/drawing/2014/main" id="{921EA43A-CAB2-8F37-BD60-7768C9F896F0}"/>
              </a:ext>
            </a:extLst>
          </p:cNvPr>
          <p:cNvSpPr/>
          <p:nvPr/>
        </p:nvSpPr>
        <p:spPr>
          <a:xfrm>
            <a:off x="1291752" y="3000241"/>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lowchart: Connector 7">
            <a:extLst>
              <a:ext uri="{FF2B5EF4-FFF2-40B4-BE49-F238E27FC236}">
                <a16:creationId xmlns:a16="http://schemas.microsoft.com/office/drawing/2014/main" id="{077BB2C7-F132-A225-9744-FF4833EE3CE4}"/>
              </a:ext>
            </a:extLst>
          </p:cNvPr>
          <p:cNvSpPr/>
          <p:nvPr/>
        </p:nvSpPr>
        <p:spPr>
          <a:xfrm>
            <a:off x="5350510" y="2922966"/>
            <a:ext cx="178484" cy="104716"/>
          </a:xfrm>
          <a:prstGeom prst="flowChartConnector">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lowchart: Connector 9">
            <a:extLst>
              <a:ext uri="{FF2B5EF4-FFF2-40B4-BE49-F238E27FC236}">
                <a16:creationId xmlns:a16="http://schemas.microsoft.com/office/drawing/2014/main" id="{3254357A-7FF7-9A88-7523-FD2244D1D85C}"/>
              </a:ext>
            </a:extLst>
          </p:cNvPr>
          <p:cNvSpPr/>
          <p:nvPr/>
        </p:nvSpPr>
        <p:spPr>
          <a:xfrm>
            <a:off x="7224701" y="3585231"/>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lowchart: Connector 10">
            <a:extLst>
              <a:ext uri="{FF2B5EF4-FFF2-40B4-BE49-F238E27FC236}">
                <a16:creationId xmlns:a16="http://schemas.microsoft.com/office/drawing/2014/main" id="{67AEA4B4-2581-54D5-D5EE-4EE8344D0D3C}"/>
              </a:ext>
            </a:extLst>
          </p:cNvPr>
          <p:cNvSpPr/>
          <p:nvPr/>
        </p:nvSpPr>
        <p:spPr>
          <a:xfrm>
            <a:off x="7678270" y="3672010"/>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lowchart: Connector 11">
            <a:extLst>
              <a:ext uri="{FF2B5EF4-FFF2-40B4-BE49-F238E27FC236}">
                <a16:creationId xmlns:a16="http://schemas.microsoft.com/office/drawing/2014/main" id="{AEC75D82-5AC8-4C3B-E144-0E3FAE53EBF2}"/>
              </a:ext>
            </a:extLst>
          </p:cNvPr>
          <p:cNvSpPr/>
          <p:nvPr/>
        </p:nvSpPr>
        <p:spPr>
          <a:xfrm>
            <a:off x="8944089" y="5125841"/>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lowchart: Connector 12">
            <a:extLst>
              <a:ext uri="{FF2B5EF4-FFF2-40B4-BE49-F238E27FC236}">
                <a16:creationId xmlns:a16="http://schemas.microsoft.com/office/drawing/2014/main" id="{EBB141CD-59B7-17F0-A4B7-79ACF31926C7}"/>
              </a:ext>
            </a:extLst>
          </p:cNvPr>
          <p:cNvSpPr/>
          <p:nvPr/>
        </p:nvSpPr>
        <p:spPr>
          <a:xfrm>
            <a:off x="10061148" y="1699579"/>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lowchart: Connector 13">
            <a:extLst>
              <a:ext uri="{FF2B5EF4-FFF2-40B4-BE49-F238E27FC236}">
                <a16:creationId xmlns:a16="http://schemas.microsoft.com/office/drawing/2014/main" id="{C0B6F1AD-5F62-ACDD-4B40-31602FCE0920}"/>
              </a:ext>
            </a:extLst>
          </p:cNvPr>
          <p:cNvSpPr/>
          <p:nvPr/>
        </p:nvSpPr>
        <p:spPr>
          <a:xfrm>
            <a:off x="3243253" y="440273"/>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3B235570-DD14-7A17-36ED-180DA6BFF387}"/>
              </a:ext>
            </a:extLst>
          </p:cNvPr>
          <p:cNvSpPr txBox="1"/>
          <p:nvPr/>
        </p:nvSpPr>
        <p:spPr>
          <a:xfrm>
            <a:off x="3421737" y="360323"/>
            <a:ext cx="1692442" cy="369332"/>
          </a:xfrm>
          <a:prstGeom prst="rect">
            <a:avLst/>
          </a:prstGeom>
          <a:noFill/>
        </p:spPr>
        <p:txBody>
          <a:bodyPr wrap="square" rtlCol="0">
            <a:spAutoFit/>
          </a:bodyPr>
          <a:lstStyle/>
          <a:p>
            <a:r>
              <a:rPr lang="en-US" dirty="0"/>
              <a:t>Burlington</a:t>
            </a:r>
          </a:p>
        </p:txBody>
      </p:sp>
      <p:sp>
        <p:nvSpPr>
          <p:cNvPr id="16" name="TextBox 15">
            <a:extLst>
              <a:ext uri="{FF2B5EF4-FFF2-40B4-BE49-F238E27FC236}">
                <a16:creationId xmlns:a16="http://schemas.microsoft.com/office/drawing/2014/main" id="{6DF355BB-1FE4-2A2E-2437-A52677862D44}"/>
              </a:ext>
            </a:extLst>
          </p:cNvPr>
          <p:cNvSpPr txBox="1"/>
          <p:nvPr/>
        </p:nvSpPr>
        <p:spPr>
          <a:xfrm>
            <a:off x="9304169" y="1805119"/>
            <a:ext cx="1692442" cy="646331"/>
          </a:xfrm>
          <a:prstGeom prst="rect">
            <a:avLst/>
          </a:prstGeom>
          <a:noFill/>
        </p:spPr>
        <p:txBody>
          <a:bodyPr wrap="square" rtlCol="0">
            <a:spAutoFit/>
          </a:bodyPr>
          <a:lstStyle/>
          <a:p>
            <a:pPr algn="ctr"/>
            <a:r>
              <a:rPr lang="en-US" dirty="0"/>
              <a:t>Mount  </a:t>
            </a:r>
          </a:p>
          <a:p>
            <a:pPr algn="ctr"/>
            <a:r>
              <a:rPr lang="en-US" dirty="0"/>
              <a:t>Holly</a:t>
            </a:r>
          </a:p>
        </p:txBody>
      </p:sp>
      <p:sp>
        <p:nvSpPr>
          <p:cNvPr id="17" name="TextBox 16">
            <a:extLst>
              <a:ext uri="{FF2B5EF4-FFF2-40B4-BE49-F238E27FC236}">
                <a16:creationId xmlns:a16="http://schemas.microsoft.com/office/drawing/2014/main" id="{F5A07942-ACB4-3787-5588-FBA56095E5AC}"/>
              </a:ext>
            </a:extLst>
          </p:cNvPr>
          <p:cNvSpPr txBox="1"/>
          <p:nvPr/>
        </p:nvSpPr>
        <p:spPr>
          <a:xfrm>
            <a:off x="8854438" y="4851157"/>
            <a:ext cx="1692442" cy="369332"/>
          </a:xfrm>
          <a:prstGeom prst="rect">
            <a:avLst/>
          </a:prstGeom>
          <a:noFill/>
        </p:spPr>
        <p:txBody>
          <a:bodyPr wrap="square" rtlCol="0">
            <a:spAutoFit/>
          </a:bodyPr>
          <a:lstStyle/>
          <a:p>
            <a:pPr algn="ctr"/>
            <a:r>
              <a:rPr lang="en-US" dirty="0"/>
              <a:t>Lumberton</a:t>
            </a:r>
          </a:p>
        </p:txBody>
      </p:sp>
      <p:sp>
        <p:nvSpPr>
          <p:cNvPr id="18" name="TextBox 17">
            <a:extLst>
              <a:ext uri="{FF2B5EF4-FFF2-40B4-BE49-F238E27FC236}">
                <a16:creationId xmlns:a16="http://schemas.microsoft.com/office/drawing/2014/main" id="{E6B02F06-EF7A-7464-2ED9-5E2F6D718C78}"/>
              </a:ext>
            </a:extLst>
          </p:cNvPr>
          <p:cNvSpPr txBox="1"/>
          <p:nvPr/>
        </p:nvSpPr>
        <p:spPr>
          <a:xfrm>
            <a:off x="7505814" y="3381671"/>
            <a:ext cx="1692442" cy="369332"/>
          </a:xfrm>
          <a:prstGeom prst="rect">
            <a:avLst/>
          </a:prstGeom>
          <a:noFill/>
        </p:spPr>
        <p:txBody>
          <a:bodyPr wrap="square" rtlCol="0">
            <a:spAutoFit/>
          </a:bodyPr>
          <a:lstStyle/>
          <a:p>
            <a:pPr algn="ctr"/>
            <a:r>
              <a:rPr lang="en-US" dirty="0"/>
              <a:t>Hainesport</a:t>
            </a:r>
          </a:p>
        </p:txBody>
      </p:sp>
      <p:sp>
        <p:nvSpPr>
          <p:cNvPr id="19" name="TextBox 18">
            <a:extLst>
              <a:ext uri="{FF2B5EF4-FFF2-40B4-BE49-F238E27FC236}">
                <a16:creationId xmlns:a16="http://schemas.microsoft.com/office/drawing/2014/main" id="{47AED1F7-24D6-E079-891F-5491DBC009B1}"/>
              </a:ext>
            </a:extLst>
          </p:cNvPr>
          <p:cNvSpPr txBox="1"/>
          <p:nvPr/>
        </p:nvSpPr>
        <p:spPr>
          <a:xfrm>
            <a:off x="5906782" y="3578776"/>
            <a:ext cx="1692442" cy="646331"/>
          </a:xfrm>
          <a:prstGeom prst="rect">
            <a:avLst/>
          </a:prstGeom>
          <a:noFill/>
        </p:spPr>
        <p:txBody>
          <a:bodyPr wrap="square" rtlCol="0">
            <a:spAutoFit/>
          </a:bodyPr>
          <a:lstStyle/>
          <a:p>
            <a:pPr algn="ctr"/>
            <a:r>
              <a:rPr lang="en-US" dirty="0"/>
              <a:t>Hainesport   Foundry</a:t>
            </a:r>
          </a:p>
        </p:txBody>
      </p:sp>
      <p:sp>
        <p:nvSpPr>
          <p:cNvPr id="20" name="TextBox 19">
            <a:extLst>
              <a:ext uri="{FF2B5EF4-FFF2-40B4-BE49-F238E27FC236}">
                <a16:creationId xmlns:a16="http://schemas.microsoft.com/office/drawing/2014/main" id="{DABD9F10-0C41-1902-BE8B-692759426374}"/>
              </a:ext>
            </a:extLst>
          </p:cNvPr>
          <p:cNvSpPr txBox="1"/>
          <p:nvPr/>
        </p:nvSpPr>
        <p:spPr>
          <a:xfrm>
            <a:off x="-64263" y="2378623"/>
            <a:ext cx="1692442" cy="923330"/>
          </a:xfrm>
          <a:prstGeom prst="rect">
            <a:avLst/>
          </a:prstGeom>
          <a:noFill/>
        </p:spPr>
        <p:txBody>
          <a:bodyPr wrap="square" rtlCol="0">
            <a:spAutoFit/>
          </a:bodyPr>
          <a:lstStyle/>
          <a:p>
            <a:pPr algn="ctr"/>
            <a:r>
              <a:rPr lang="en-US" dirty="0" err="1"/>
              <a:t>Torresdale</a:t>
            </a:r>
            <a:r>
              <a:rPr lang="en-US" dirty="0"/>
              <a:t> </a:t>
            </a:r>
          </a:p>
          <a:p>
            <a:pPr algn="ctr"/>
            <a:r>
              <a:rPr lang="en-US" dirty="0"/>
              <a:t>Sulfuric Acid</a:t>
            </a:r>
          </a:p>
          <a:p>
            <a:pPr algn="ctr"/>
            <a:r>
              <a:rPr lang="en-US" dirty="0"/>
              <a:t>Works</a:t>
            </a:r>
          </a:p>
        </p:txBody>
      </p:sp>
      <p:sp>
        <p:nvSpPr>
          <p:cNvPr id="21" name="TextBox 20">
            <a:extLst>
              <a:ext uri="{FF2B5EF4-FFF2-40B4-BE49-F238E27FC236}">
                <a16:creationId xmlns:a16="http://schemas.microsoft.com/office/drawing/2014/main" id="{E4ACFB3C-CC39-2318-E54E-00212279FFF3}"/>
              </a:ext>
            </a:extLst>
          </p:cNvPr>
          <p:cNvSpPr txBox="1"/>
          <p:nvPr/>
        </p:nvSpPr>
        <p:spPr>
          <a:xfrm>
            <a:off x="15733" y="4525860"/>
            <a:ext cx="1692442" cy="923330"/>
          </a:xfrm>
          <a:prstGeom prst="rect">
            <a:avLst/>
          </a:prstGeom>
          <a:noFill/>
        </p:spPr>
        <p:txBody>
          <a:bodyPr wrap="square" rtlCol="0">
            <a:spAutoFit/>
          </a:bodyPr>
          <a:lstStyle/>
          <a:p>
            <a:pPr algn="ctr"/>
            <a:r>
              <a:rPr lang="en-US" dirty="0"/>
              <a:t>Ports of Camden and Philadelphia</a:t>
            </a:r>
          </a:p>
        </p:txBody>
      </p:sp>
      <p:pic>
        <p:nvPicPr>
          <p:cNvPr id="22" name="Picture 21">
            <a:extLst>
              <a:ext uri="{FF2B5EF4-FFF2-40B4-BE49-F238E27FC236}">
                <a16:creationId xmlns:a16="http://schemas.microsoft.com/office/drawing/2014/main" id="{1D93285D-D857-EA77-BC3E-F82EA36A9B4C}"/>
              </a:ext>
            </a:extLst>
          </p:cNvPr>
          <p:cNvPicPr>
            <a:picLocks noChangeAspect="1"/>
          </p:cNvPicPr>
          <p:nvPr/>
        </p:nvPicPr>
        <p:blipFill>
          <a:blip r:embed="rId9"/>
          <a:stretch>
            <a:fillRect/>
          </a:stretch>
        </p:blipFill>
        <p:spPr>
          <a:xfrm>
            <a:off x="23754" y="4464894"/>
            <a:ext cx="188992" cy="121931"/>
          </a:xfrm>
          <a:prstGeom prst="rect">
            <a:avLst/>
          </a:prstGeom>
        </p:spPr>
      </p:pic>
      <p:sp>
        <p:nvSpPr>
          <p:cNvPr id="23" name="Flowchart: Connector 22">
            <a:extLst>
              <a:ext uri="{FF2B5EF4-FFF2-40B4-BE49-F238E27FC236}">
                <a16:creationId xmlns:a16="http://schemas.microsoft.com/office/drawing/2014/main" id="{73A30DEC-AB4F-FC1B-81CE-1745E57E9545}"/>
              </a:ext>
            </a:extLst>
          </p:cNvPr>
          <p:cNvSpPr/>
          <p:nvPr/>
        </p:nvSpPr>
        <p:spPr>
          <a:xfrm>
            <a:off x="2799815" y="2734702"/>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83938C9D-2EBD-D5D0-6ACD-0197358A6622}"/>
              </a:ext>
            </a:extLst>
          </p:cNvPr>
          <p:cNvSpPr txBox="1"/>
          <p:nvPr/>
        </p:nvSpPr>
        <p:spPr>
          <a:xfrm>
            <a:off x="2037688" y="2867933"/>
            <a:ext cx="1692442" cy="369332"/>
          </a:xfrm>
          <a:prstGeom prst="rect">
            <a:avLst/>
          </a:prstGeom>
          <a:noFill/>
        </p:spPr>
        <p:txBody>
          <a:bodyPr wrap="square" rtlCol="0">
            <a:spAutoFit/>
          </a:bodyPr>
          <a:lstStyle/>
          <a:p>
            <a:pPr algn="ctr"/>
            <a:r>
              <a:rPr lang="en-US" sz="900" dirty="0"/>
              <a:t>Coates </a:t>
            </a:r>
          </a:p>
          <a:p>
            <a:pPr algn="ctr"/>
            <a:r>
              <a:rPr lang="en-US" sz="900" dirty="0"/>
              <a:t>Bar</a:t>
            </a:r>
          </a:p>
        </p:txBody>
      </p:sp>
      <p:sp>
        <p:nvSpPr>
          <p:cNvPr id="25" name="TextBox 24">
            <a:extLst>
              <a:ext uri="{FF2B5EF4-FFF2-40B4-BE49-F238E27FC236}">
                <a16:creationId xmlns:a16="http://schemas.microsoft.com/office/drawing/2014/main" id="{F86D0715-5CE2-16A7-F76A-FF79010B11AA}"/>
              </a:ext>
            </a:extLst>
          </p:cNvPr>
          <p:cNvSpPr txBox="1"/>
          <p:nvPr/>
        </p:nvSpPr>
        <p:spPr>
          <a:xfrm>
            <a:off x="4655994" y="2984484"/>
            <a:ext cx="1692442" cy="646331"/>
          </a:xfrm>
          <a:prstGeom prst="rect">
            <a:avLst/>
          </a:prstGeom>
          <a:noFill/>
        </p:spPr>
        <p:txBody>
          <a:bodyPr wrap="square" rtlCol="0">
            <a:spAutoFit/>
          </a:bodyPr>
          <a:lstStyle/>
          <a:p>
            <a:pPr algn="ctr"/>
            <a:r>
              <a:rPr lang="en-US" dirty="0"/>
              <a:t>Texas </a:t>
            </a:r>
          </a:p>
          <a:p>
            <a:pPr algn="ctr"/>
            <a:r>
              <a:rPr lang="en-US" dirty="0"/>
              <a:t>Plant</a:t>
            </a:r>
          </a:p>
        </p:txBody>
      </p:sp>
      <p:sp>
        <p:nvSpPr>
          <p:cNvPr id="26" name="TextBox 25">
            <a:extLst>
              <a:ext uri="{FF2B5EF4-FFF2-40B4-BE49-F238E27FC236}">
                <a16:creationId xmlns:a16="http://schemas.microsoft.com/office/drawing/2014/main" id="{4B65F346-69A3-FF67-77C1-9BB7CF4287B9}"/>
              </a:ext>
            </a:extLst>
          </p:cNvPr>
          <p:cNvSpPr txBox="1"/>
          <p:nvPr/>
        </p:nvSpPr>
        <p:spPr>
          <a:xfrm>
            <a:off x="3593971" y="3022285"/>
            <a:ext cx="1692442" cy="369332"/>
          </a:xfrm>
          <a:prstGeom prst="rect">
            <a:avLst/>
          </a:prstGeom>
          <a:noFill/>
        </p:spPr>
        <p:txBody>
          <a:bodyPr wrap="square" rtlCol="0">
            <a:spAutoFit/>
          </a:bodyPr>
          <a:lstStyle/>
          <a:p>
            <a:pPr algn="ctr"/>
            <a:r>
              <a:rPr lang="en-US" dirty="0"/>
              <a:t>Rancocas</a:t>
            </a:r>
          </a:p>
        </p:txBody>
      </p:sp>
      <p:sp>
        <p:nvSpPr>
          <p:cNvPr id="27" name="Flowchart: Connector 26">
            <a:extLst>
              <a:ext uri="{FF2B5EF4-FFF2-40B4-BE49-F238E27FC236}">
                <a16:creationId xmlns:a16="http://schemas.microsoft.com/office/drawing/2014/main" id="{D6A52C91-C9D1-BB56-E478-8EBD37C30CD3}"/>
              </a:ext>
            </a:extLst>
          </p:cNvPr>
          <p:cNvSpPr/>
          <p:nvPr/>
        </p:nvSpPr>
        <p:spPr>
          <a:xfrm>
            <a:off x="4804845" y="2981958"/>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lowchart: Connector 27">
            <a:extLst>
              <a:ext uri="{FF2B5EF4-FFF2-40B4-BE49-F238E27FC236}">
                <a16:creationId xmlns:a16="http://schemas.microsoft.com/office/drawing/2014/main" id="{5F18472E-7AF5-ECEF-3D58-DB6C3EF4B021}"/>
              </a:ext>
            </a:extLst>
          </p:cNvPr>
          <p:cNvSpPr/>
          <p:nvPr/>
        </p:nvSpPr>
        <p:spPr>
          <a:xfrm>
            <a:off x="9294885" y="1864243"/>
            <a:ext cx="178484" cy="10471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2CE7B77C-FB73-5B41-39EB-4589EA59DCFD}"/>
              </a:ext>
            </a:extLst>
          </p:cNvPr>
          <p:cNvSpPr txBox="1"/>
          <p:nvPr/>
        </p:nvSpPr>
        <p:spPr>
          <a:xfrm>
            <a:off x="8492503" y="1460069"/>
            <a:ext cx="1692442" cy="369332"/>
          </a:xfrm>
          <a:prstGeom prst="rect">
            <a:avLst/>
          </a:prstGeom>
          <a:noFill/>
        </p:spPr>
        <p:txBody>
          <a:bodyPr wrap="square" rtlCol="0">
            <a:spAutoFit/>
          </a:bodyPr>
          <a:lstStyle/>
          <a:p>
            <a:r>
              <a:rPr lang="en-US" dirty="0"/>
              <a:t>Timbuctoo</a:t>
            </a:r>
          </a:p>
        </p:txBody>
      </p:sp>
      <p:sp>
        <p:nvSpPr>
          <p:cNvPr id="32" name="TextBox 31">
            <a:extLst>
              <a:ext uri="{FF2B5EF4-FFF2-40B4-BE49-F238E27FC236}">
                <a16:creationId xmlns:a16="http://schemas.microsoft.com/office/drawing/2014/main" id="{F7732A82-0914-00C3-9417-4EF644804820}"/>
              </a:ext>
            </a:extLst>
          </p:cNvPr>
          <p:cNvSpPr txBox="1"/>
          <p:nvPr/>
        </p:nvSpPr>
        <p:spPr>
          <a:xfrm>
            <a:off x="7103611" y="4184085"/>
            <a:ext cx="963047" cy="830997"/>
          </a:xfrm>
          <a:prstGeom prst="rect">
            <a:avLst/>
          </a:prstGeom>
          <a:noFill/>
        </p:spPr>
        <p:txBody>
          <a:bodyPr wrap="square" rtlCol="0">
            <a:spAutoFit/>
          </a:bodyPr>
          <a:lstStyle/>
          <a:p>
            <a:pPr algn="ctr"/>
            <a:r>
              <a:rPr lang="en-US" sz="1200" i="1" dirty="0"/>
              <a:t>South Branch Rancocas Creek</a:t>
            </a:r>
          </a:p>
        </p:txBody>
      </p:sp>
      <p:sp>
        <p:nvSpPr>
          <p:cNvPr id="33" name="TextBox 32">
            <a:extLst>
              <a:ext uri="{FF2B5EF4-FFF2-40B4-BE49-F238E27FC236}">
                <a16:creationId xmlns:a16="http://schemas.microsoft.com/office/drawing/2014/main" id="{2DE98878-B26B-7BD7-69CC-F11833BFD38B}"/>
              </a:ext>
            </a:extLst>
          </p:cNvPr>
          <p:cNvSpPr txBox="1"/>
          <p:nvPr/>
        </p:nvSpPr>
        <p:spPr>
          <a:xfrm>
            <a:off x="7170745" y="1478312"/>
            <a:ext cx="1272646" cy="461665"/>
          </a:xfrm>
          <a:prstGeom prst="rect">
            <a:avLst/>
          </a:prstGeom>
          <a:noFill/>
        </p:spPr>
        <p:txBody>
          <a:bodyPr wrap="square" rtlCol="0">
            <a:spAutoFit/>
          </a:bodyPr>
          <a:lstStyle/>
          <a:p>
            <a:pPr algn="ctr"/>
            <a:r>
              <a:rPr lang="en-US" sz="1200" i="1" dirty="0"/>
              <a:t>North Branch Rancocas Creek</a:t>
            </a:r>
          </a:p>
        </p:txBody>
      </p:sp>
      <p:cxnSp>
        <p:nvCxnSpPr>
          <p:cNvPr id="37" name="Straight Arrow Connector 36">
            <a:extLst>
              <a:ext uri="{FF2B5EF4-FFF2-40B4-BE49-F238E27FC236}">
                <a16:creationId xmlns:a16="http://schemas.microsoft.com/office/drawing/2014/main" id="{2AA81837-4867-4791-B712-652F68EDDA96}"/>
              </a:ext>
            </a:extLst>
          </p:cNvPr>
          <p:cNvCxnSpPr>
            <a:cxnSpLocks/>
          </p:cNvCxnSpPr>
          <p:nvPr/>
        </p:nvCxnSpPr>
        <p:spPr>
          <a:xfrm>
            <a:off x="5524264" y="1609777"/>
            <a:ext cx="331705" cy="11772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15789225-4070-9E89-C421-2D773356D440}"/>
              </a:ext>
            </a:extLst>
          </p:cNvPr>
          <p:cNvSpPr txBox="1"/>
          <p:nvPr/>
        </p:nvSpPr>
        <p:spPr>
          <a:xfrm>
            <a:off x="5019823" y="1257048"/>
            <a:ext cx="1692442" cy="369332"/>
          </a:xfrm>
          <a:prstGeom prst="rect">
            <a:avLst/>
          </a:prstGeom>
          <a:noFill/>
        </p:spPr>
        <p:txBody>
          <a:bodyPr wrap="square" rtlCol="0">
            <a:spAutoFit/>
          </a:bodyPr>
          <a:lstStyle/>
          <a:p>
            <a:r>
              <a:rPr lang="en-US" dirty="0"/>
              <a:t>Confluence </a:t>
            </a:r>
          </a:p>
        </p:txBody>
      </p:sp>
      <p:sp>
        <p:nvSpPr>
          <p:cNvPr id="41" name="Flowchart: Connector 40">
            <a:extLst>
              <a:ext uri="{FF2B5EF4-FFF2-40B4-BE49-F238E27FC236}">
                <a16:creationId xmlns:a16="http://schemas.microsoft.com/office/drawing/2014/main" id="{747B435C-794E-1119-74B9-6E1D606088F8}"/>
              </a:ext>
            </a:extLst>
          </p:cNvPr>
          <p:cNvSpPr/>
          <p:nvPr/>
        </p:nvSpPr>
        <p:spPr>
          <a:xfrm>
            <a:off x="6528917" y="3194591"/>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lowchart: Connector 42">
            <a:extLst>
              <a:ext uri="{FF2B5EF4-FFF2-40B4-BE49-F238E27FC236}">
                <a16:creationId xmlns:a16="http://schemas.microsoft.com/office/drawing/2014/main" id="{D139EB72-4E12-10BA-FA61-E9ABBD53BA0B}"/>
              </a:ext>
            </a:extLst>
          </p:cNvPr>
          <p:cNvSpPr/>
          <p:nvPr/>
        </p:nvSpPr>
        <p:spPr>
          <a:xfrm>
            <a:off x="6680897" y="3324284"/>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lowchart: Connector 43">
            <a:extLst>
              <a:ext uri="{FF2B5EF4-FFF2-40B4-BE49-F238E27FC236}">
                <a16:creationId xmlns:a16="http://schemas.microsoft.com/office/drawing/2014/main" id="{81DA696A-BD57-BA9A-1A84-D6A0E034CF81}"/>
              </a:ext>
            </a:extLst>
          </p:cNvPr>
          <p:cNvSpPr/>
          <p:nvPr/>
        </p:nvSpPr>
        <p:spPr>
          <a:xfrm>
            <a:off x="6859381" y="2682344"/>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lowchart: Connector 44">
            <a:extLst>
              <a:ext uri="{FF2B5EF4-FFF2-40B4-BE49-F238E27FC236}">
                <a16:creationId xmlns:a16="http://schemas.microsoft.com/office/drawing/2014/main" id="{0EE04411-98C5-5859-A457-65E9ECD15879}"/>
              </a:ext>
            </a:extLst>
          </p:cNvPr>
          <p:cNvSpPr/>
          <p:nvPr/>
        </p:nvSpPr>
        <p:spPr>
          <a:xfrm>
            <a:off x="6579860" y="2714386"/>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lowchart: Connector 45">
            <a:extLst>
              <a:ext uri="{FF2B5EF4-FFF2-40B4-BE49-F238E27FC236}">
                <a16:creationId xmlns:a16="http://schemas.microsoft.com/office/drawing/2014/main" id="{00F1142C-3F3F-E4A0-D65C-35A165196C73}"/>
              </a:ext>
            </a:extLst>
          </p:cNvPr>
          <p:cNvSpPr/>
          <p:nvPr/>
        </p:nvSpPr>
        <p:spPr>
          <a:xfrm>
            <a:off x="2560095" y="2710831"/>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a:extLst>
              <a:ext uri="{FF2B5EF4-FFF2-40B4-BE49-F238E27FC236}">
                <a16:creationId xmlns:a16="http://schemas.microsoft.com/office/drawing/2014/main" id="{5A734E2B-E5B4-7613-22F1-B22B541DD7AA}"/>
              </a:ext>
            </a:extLst>
          </p:cNvPr>
          <p:cNvSpPr txBox="1"/>
          <p:nvPr/>
        </p:nvSpPr>
        <p:spPr>
          <a:xfrm>
            <a:off x="6748385" y="2839178"/>
            <a:ext cx="1692442" cy="369332"/>
          </a:xfrm>
          <a:prstGeom prst="rect">
            <a:avLst/>
          </a:prstGeom>
          <a:noFill/>
        </p:spPr>
        <p:txBody>
          <a:bodyPr wrap="square" rtlCol="0">
            <a:spAutoFit/>
          </a:bodyPr>
          <a:lstStyle/>
          <a:p>
            <a:r>
              <a:rPr lang="en-US" b="1" dirty="0">
                <a:solidFill>
                  <a:srgbClr val="00B050"/>
                </a:solidFill>
              </a:rPr>
              <a:t>Sand Mines</a:t>
            </a:r>
          </a:p>
        </p:txBody>
      </p:sp>
      <p:sp>
        <p:nvSpPr>
          <p:cNvPr id="48" name="Flowchart: Connector 47">
            <a:extLst>
              <a:ext uri="{FF2B5EF4-FFF2-40B4-BE49-F238E27FC236}">
                <a16:creationId xmlns:a16="http://schemas.microsoft.com/office/drawing/2014/main" id="{2D919379-649D-39F0-7077-8BF04145498F}"/>
              </a:ext>
            </a:extLst>
          </p:cNvPr>
          <p:cNvSpPr/>
          <p:nvPr/>
        </p:nvSpPr>
        <p:spPr>
          <a:xfrm>
            <a:off x="7030071" y="3514306"/>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lowchart: Connector 49">
            <a:extLst>
              <a:ext uri="{FF2B5EF4-FFF2-40B4-BE49-F238E27FC236}">
                <a16:creationId xmlns:a16="http://schemas.microsoft.com/office/drawing/2014/main" id="{DF858E01-EC1A-E273-A280-E99A72F0B97A}"/>
              </a:ext>
            </a:extLst>
          </p:cNvPr>
          <p:cNvSpPr/>
          <p:nvPr/>
        </p:nvSpPr>
        <p:spPr>
          <a:xfrm>
            <a:off x="8092727" y="3988114"/>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FC61672C-CB0E-BA30-9DE5-4A3BE3E349CA}"/>
              </a:ext>
            </a:extLst>
          </p:cNvPr>
          <p:cNvPicPr>
            <a:picLocks noChangeAspect="1"/>
          </p:cNvPicPr>
          <p:nvPr/>
        </p:nvPicPr>
        <p:blipFill>
          <a:blip r:embed="rId10"/>
          <a:stretch>
            <a:fillRect/>
          </a:stretch>
        </p:blipFill>
        <p:spPr>
          <a:xfrm>
            <a:off x="7594606" y="2178053"/>
            <a:ext cx="188992" cy="115834"/>
          </a:xfrm>
          <a:prstGeom prst="rect">
            <a:avLst/>
          </a:prstGeom>
          <a:solidFill>
            <a:srgbClr val="00B050"/>
          </a:solidFill>
        </p:spPr>
      </p:pic>
      <p:sp>
        <p:nvSpPr>
          <p:cNvPr id="53" name="Flowchart: Connector 52">
            <a:extLst>
              <a:ext uri="{FF2B5EF4-FFF2-40B4-BE49-F238E27FC236}">
                <a16:creationId xmlns:a16="http://schemas.microsoft.com/office/drawing/2014/main" id="{265FC7FE-3B71-BE74-C767-39074547CB9F}"/>
              </a:ext>
            </a:extLst>
          </p:cNvPr>
          <p:cNvSpPr/>
          <p:nvPr/>
        </p:nvSpPr>
        <p:spPr>
          <a:xfrm>
            <a:off x="2216149" y="2658473"/>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TextBox 53">
            <a:extLst>
              <a:ext uri="{FF2B5EF4-FFF2-40B4-BE49-F238E27FC236}">
                <a16:creationId xmlns:a16="http://schemas.microsoft.com/office/drawing/2014/main" id="{684C46D7-5063-62A1-82C2-EE367922FB94}"/>
              </a:ext>
            </a:extLst>
          </p:cNvPr>
          <p:cNvSpPr txBox="1"/>
          <p:nvPr/>
        </p:nvSpPr>
        <p:spPr>
          <a:xfrm>
            <a:off x="2756884" y="2380742"/>
            <a:ext cx="1692442" cy="369332"/>
          </a:xfrm>
          <a:prstGeom prst="rect">
            <a:avLst/>
          </a:prstGeom>
          <a:noFill/>
        </p:spPr>
        <p:txBody>
          <a:bodyPr wrap="square" rtlCol="0">
            <a:spAutoFit/>
          </a:bodyPr>
          <a:lstStyle/>
          <a:p>
            <a:pPr algn="ctr"/>
            <a:r>
              <a:rPr lang="en-US" dirty="0"/>
              <a:t>Willingboro</a:t>
            </a:r>
          </a:p>
        </p:txBody>
      </p:sp>
      <p:sp>
        <p:nvSpPr>
          <p:cNvPr id="55" name="TextBox 54">
            <a:extLst>
              <a:ext uri="{FF2B5EF4-FFF2-40B4-BE49-F238E27FC236}">
                <a16:creationId xmlns:a16="http://schemas.microsoft.com/office/drawing/2014/main" id="{38767734-6419-FD00-126C-4D1737BBC735}"/>
              </a:ext>
            </a:extLst>
          </p:cNvPr>
          <p:cNvSpPr txBox="1"/>
          <p:nvPr/>
        </p:nvSpPr>
        <p:spPr>
          <a:xfrm>
            <a:off x="2005421" y="3383889"/>
            <a:ext cx="3335004" cy="276999"/>
          </a:xfrm>
          <a:prstGeom prst="rect">
            <a:avLst/>
          </a:prstGeom>
          <a:noFill/>
        </p:spPr>
        <p:txBody>
          <a:bodyPr wrap="square" rtlCol="0">
            <a:spAutoFit/>
          </a:bodyPr>
          <a:lstStyle/>
          <a:p>
            <a:pPr algn="ctr"/>
            <a:r>
              <a:rPr lang="en-US" sz="1200" i="1" dirty="0"/>
              <a:t>Rancocas Creek</a:t>
            </a:r>
          </a:p>
        </p:txBody>
      </p:sp>
      <p:cxnSp>
        <p:nvCxnSpPr>
          <p:cNvPr id="57" name="Straight Arrow Connector 56">
            <a:extLst>
              <a:ext uri="{FF2B5EF4-FFF2-40B4-BE49-F238E27FC236}">
                <a16:creationId xmlns:a16="http://schemas.microsoft.com/office/drawing/2014/main" id="{591CD2CA-04B2-5671-3301-260EB4538CBF}"/>
              </a:ext>
            </a:extLst>
          </p:cNvPr>
          <p:cNvCxnSpPr>
            <a:cxnSpLocks/>
          </p:cNvCxnSpPr>
          <p:nvPr/>
        </p:nvCxnSpPr>
        <p:spPr>
          <a:xfrm>
            <a:off x="1601588" y="2889395"/>
            <a:ext cx="3730617" cy="0"/>
          </a:xfrm>
          <a:prstGeom prst="straightConnector1">
            <a:avLst/>
          </a:prstGeom>
          <a:ln w="158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C10E6FF1-72AD-FD50-514B-5A8A8A636118}"/>
              </a:ext>
            </a:extLst>
          </p:cNvPr>
          <p:cNvSpPr txBox="1"/>
          <p:nvPr/>
        </p:nvSpPr>
        <p:spPr>
          <a:xfrm>
            <a:off x="1273644" y="2876954"/>
            <a:ext cx="1692442" cy="276999"/>
          </a:xfrm>
          <a:prstGeom prst="rect">
            <a:avLst/>
          </a:prstGeom>
          <a:noFill/>
        </p:spPr>
        <p:txBody>
          <a:bodyPr wrap="square" rtlCol="0">
            <a:spAutoFit/>
          </a:bodyPr>
          <a:lstStyle/>
          <a:p>
            <a:pPr algn="ctr"/>
            <a:r>
              <a:rPr lang="en-US" sz="1200" dirty="0">
                <a:solidFill>
                  <a:srgbClr val="FF0000"/>
                </a:solidFill>
              </a:rPr>
              <a:t>8 Miles</a:t>
            </a:r>
          </a:p>
        </p:txBody>
      </p:sp>
      <p:sp>
        <p:nvSpPr>
          <p:cNvPr id="61" name="TextBox 60">
            <a:extLst>
              <a:ext uri="{FF2B5EF4-FFF2-40B4-BE49-F238E27FC236}">
                <a16:creationId xmlns:a16="http://schemas.microsoft.com/office/drawing/2014/main" id="{15EF0A70-5303-29B9-0D20-83635964976B}"/>
              </a:ext>
            </a:extLst>
          </p:cNvPr>
          <p:cNvSpPr txBox="1"/>
          <p:nvPr/>
        </p:nvSpPr>
        <p:spPr>
          <a:xfrm>
            <a:off x="1285857" y="729655"/>
            <a:ext cx="1692442" cy="646331"/>
          </a:xfrm>
          <a:prstGeom prst="rect">
            <a:avLst/>
          </a:prstGeom>
          <a:noFill/>
        </p:spPr>
        <p:txBody>
          <a:bodyPr wrap="square" rtlCol="0">
            <a:spAutoFit/>
          </a:bodyPr>
          <a:lstStyle/>
          <a:p>
            <a:pPr algn="ctr"/>
            <a:r>
              <a:rPr lang="en-US" i="1" dirty="0"/>
              <a:t>Delaware </a:t>
            </a:r>
          </a:p>
          <a:p>
            <a:pPr algn="ctr"/>
            <a:r>
              <a:rPr lang="en-US" i="1" dirty="0"/>
              <a:t>River</a:t>
            </a:r>
          </a:p>
        </p:txBody>
      </p:sp>
      <p:sp>
        <p:nvSpPr>
          <p:cNvPr id="62" name="TextBox 61">
            <a:extLst>
              <a:ext uri="{FF2B5EF4-FFF2-40B4-BE49-F238E27FC236}">
                <a16:creationId xmlns:a16="http://schemas.microsoft.com/office/drawing/2014/main" id="{17B0C658-7FAF-AE61-8B5C-28EF8EA644AB}"/>
              </a:ext>
            </a:extLst>
          </p:cNvPr>
          <p:cNvSpPr txBox="1"/>
          <p:nvPr/>
        </p:nvSpPr>
        <p:spPr>
          <a:xfrm>
            <a:off x="108435" y="3753026"/>
            <a:ext cx="1692442" cy="646331"/>
          </a:xfrm>
          <a:prstGeom prst="rect">
            <a:avLst/>
          </a:prstGeom>
          <a:noFill/>
        </p:spPr>
        <p:txBody>
          <a:bodyPr wrap="square" rtlCol="0">
            <a:spAutoFit/>
          </a:bodyPr>
          <a:lstStyle/>
          <a:p>
            <a:pPr algn="ctr"/>
            <a:r>
              <a:rPr lang="en-US" i="1" dirty="0"/>
              <a:t>Delaware </a:t>
            </a:r>
          </a:p>
          <a:p>
            <a:pPr algn="ctr"/>
            <a:r>
              <a:rPr lang="en-US" i="1" dirty="0"/>
              <a:t>River</a:t>
            </a:r>
          </a:p>
        </p:txBody>
      </p:sp>
      <p:sp>
        <p:nvSpPr>
          <p:cNvPr id="65" name="Flowchart: Connector 64">
            <a:extLst>
              <a:ext uri="{FF2B5EF4-FFF2-40B4-BE49-F238E27FC236}">
                <a16:creationId xmlns:a16="http://schemas.microsoft.com/office/drawing/2014/main" id="{AEB131BE-C722-5055-E14D-0397AA0875A1}"/>
              </a:ext>
            </a:extLst>
          </p:cNvPr>
          <p:cNvSpPr/>
          <p:nvPr/>
        </p:nvSpPr>
        <p:spPr>
          <a:xfrm>
            <a:off x="8675954" y="1974522"/>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lowchart: Connector 65">
            <a:extLst>
              <a:ext uri="{FF2B5EF4-FFF2-40B4-BE49-F238E27FC236}">
                <a16:creationId xmlns:a16="http://schemas.microsoft.com/office/drawing/2014/main" id="{372228ED-1395-14CD-2DED-A054520BBC98}"/>
              </a:ext>
            </a:extLst>
          </p:cNvPr>
          <p:cNvSpPr/>
          <p:nvPr/>
        </p:nvSpPr>
        <p:spPr>
          <a:xfrm>
            <a:off x="7604623" y="2183612"/>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lowchart: Connector 66">
            <a:extLst>
              <a:ext uri="{FF2B5EF4-FFF2-40B4-BE49-F238E27FC236}">
                <a16:creationId xmlns:a16="http://schemas.microsoft.com/office/drawing/2014/main" id="{6528FA9B-9AEE-B001-5180-595D39DD9035}"/>
              </a:ext>
            </a:extLst>
          </p:cNvPr>
          <p:cNvSpPr/>
          <p:nvPr/>
        </p:nvSpPr>
        <p:spPr>
          <a:xfrm>
            <a:off x="9555928" y="1805119"/>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lowchart: Connector 67">
            <a:extLst>
              <a:ext uri="{FF2B5EF4-FFF2-40B4-BE49-F238E27FC236}">
                <a16:creationId xmlns:a16="http://schemas.microsoft.com/office/drawing/2014/main" id="{6E8391DC-7A15-7CE7-83C4-26D727FF0160}"/>
              </a:ext>
            </a:extLst>
          </p:cNvPr>
          <p:cNvSpPr/>
          <p:nvPr/>
        </p:nvSpPr>
        <p:spPr>
          <a:xfrm>
            <a:off x="1583958" y="2676399"/>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TextBox 68">
            <a:extLst>
              <a:ext uri="{FF2B5EF4-FFF2-40B4-BE49-F238E27FC236}">
                <a16:creationId xmlns:a16="http://schemas.microsoft.com/office/drawing/2014/main" id="{33B6046C-F04A-3102-A52F-32E4FD95A31B}"/>
              </a:ext>
            </a:extLst>
          </p:cNvPr>
          <p:cNvSpPr txBox="1"/>
          <p:nvPr/>
        </p:nvSpPr>
        <p:spPr>
          <a:xfrm>
            <a:off x="4057352" y="2594690"/>
            <a:ext cx="1692442" cy="276999"/>
          </a:xfrm>
          <a:prstGeom prst="rect">
            <a:avLst/>
          </a:prstGeom>
          <a:noFill/>
        </p:spPr>
        <p:txBody>
          <a:bodyPr wrap="square" rtlCol="0">
            <a:spAutoFit/>
          </a:bodyPr>
          <a:lstStyle/>
          <a:p>
            <a:pPr algn="ctr"/>
            <a:r>
              <a:rPr lang="en-US" sz="1200" dirty="0">
                <a:solidFill>
                  <a:srgbClr val="FF0000"/>
                </a:solidFill>
              </a:rPr>
              <a:t>8 Miles</a:t>
            </a:r>
          </a:p>
        </p:txBody>
      </p:sp>
      <p:sp>
        <p:nvSpPr>
          <p:cNvPr id="70" name="TextBox 69">
            <a:extLst>
              <a:ext uri="{FF2B5EF4-FFF2-40B4-BE49-F238E27FC236}">
                <a16:creationId xmlns:a16="http://schemas.microsoft.com/office/drawing/2014/main" id="{2BE62C3E-C50B-DA04-A217-7DDBDA4A68EC}"/>
              </a:ext>
            </a:extLst>
          </p:cNvPr>
          <p:cNvSpPr txBox="1"/>
          <p:nvPr/>
        </p:nvSpPr>
        <p:spPr>
          <a:xfrm>
            <a:off x="4733853" y="207186"/>
            <a:ext cx="4739516" cy="523220"/>
          </a:xfrm>
          <a:prstGeom prst="rect">
            <a:avLst/>
          </a:prstGeom>
          <a:noFill/>
          <a:ln w="34925">
            <a:solidFill>
              <a:schemeClr val="tx1"/>
            </a:solidFill>
          </a:ln>
        </p:spPr>
        <p:txBody>
          <a:bodyPr wrap="square" rtlCol="0">
            <a:spAutoFit/>
          </a:bodyPr>
          <a:lstStyle/>
          <a:p>
            <a:pPr algn="ctr"/>
            <a:r>
              <a:rPr lang="en-US" sz="2800" dirty="0"/>
              <a:t>Rancocas Creek Around 1880</a:t>
            </a:r>
          </a:p>
        </p:txBody>
      </p:sp>
      <p:sp>
        <p:nvSpPr>
          <p:cNvPr id="72" name="Flowchart: Connector 71">
            <a:extLst>
              <a:ext uri="{FF2B5EF4-FFF2-40B4-BE49-F238E27FC236}">
                <a16:creationId xmlns:a16="http://schemas.microsoft.com/office/drawing/2014/main" id="{1768CD99-24FA-A7BF-A191-18EB19F4F018}"/>
              </a:ext>
            </a:extLst>
          </p:cNvPr>
          <p:cNvSpPr/>
          <p:nvPr/>
        </p:nvSpPr>
        <p:spPr>
          <a:xfrm>
            <a:off x="9249482" y="5323821"/>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lowchart: Connector 72">
            <a:extLst>
              <a:ext uri="{FF2B5EF4-FFF2-40B4-BE49-F238E27FC236}">
                <a16:creationId xmlns:a16="http://schemas.microsoft.com/office/drawing/2014/main" id="{D91825EA-53BB-06CD-8F8F-8CA0EB1AEA29}"/>
              </a:ext>
            </a:extLst>
          </p:cNvPr>
          <p:cNvSpPr/>
          <p:nvPr/>
        </p:nvSpPr>
        <p:spPr>
          <a:xfrm>
            <a:off x="8492503" y="4662517"/>
            <a:ext cx="178484" cy="104716"/>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320D8051-8743-F257-894D-E0F111B3BB14}"/>
              </a:ext>
            </a:extLst>
          </p:cNvPr>
          <p:cNvSpPr txBox="1"/>
          <p:nvPr/>
        </p:nvSpPr>
        <p:spPr>
          <a:xfrm>
            <a:off x="-79640" y="5362106"/>
            <a:ext cx="2772893" cy="369332"/>
          </a:xfrm>
          <a:prstGeom prst="rect">
            <a:avLst/>
          </a:prstGeom>
          <a:noFill/>
        </p:spPr>
        <p:txBody>
          <a:bodyPr wrap="square" rtlCol="0">
            <a:spAutoFit/>
          </a:bodyPr>
          <a:lstStyle/>
          <a:p>
            <a:pPr algn="ctr"/>
            <a:r>
              <a:rPr lang="en-US" dirty="0">
                <a:solidFill>
                  <a:srgbClr val="FF0000"/>
                </a:solidFill>
              </a:rPr>
              <a:t>Sources of Bone Black*</a:t>
            </a:r>
          </a:p>
        </p:txBody>
      </p:sp>
      <p:sp>
        <p:nvSpPr>
          <p:cNvPr id="76" name="TextBox 75">
            <a:extLst>
              <a:ext uri="{FF2B5EF4-FFF2-40B4-BE49-F238E27FC236}">
                <a16:creationId xmlns:a16="http://schemas.microsoft.com/office/drawing/2014/main" id="{56ACFA6F-2ED0-4778-DE03-FB91D4F644ED}"/>
              </a:ext>
            </a:extLst>
          </p:cNvPr>
          <p:cNvSpPr txBox="1"/>
          <p:nvPr/>
        </p:nvSpPr>
        <p:spPr>
          <a:xfrm>
            <a:off x="0" y="5894820"/>
            <a:ext cx="2772893" cy="430887"/>
          </a:xfrm>
          <a:prstGeom prst="rect">
            <a:avLst/>
          </a:prstGeom>
          <a:noFill/>
        </p:spPr>
        <p:txBody>
          <a:bodyPr wrap="square" rtlCol="0">
            <a:spAutoFit/>
          </a:bodyPr>
          <a:lstStyle/>
          <a:p>
            <a:pPr algn="ctr"/>
            <a:r>
              <a:rPr lang="en-US" sz="1100" dirty="0">
                <a:solidFill>
                  <a:srgbClr val="FF0000"/>
                </a:solidFill>
              </a:rPr>
              <a:t>* Bone Black are the remains of bones crushed and fired at a slaughter house</a:t>
            </a:r>
          </a:p>
        </p:txBody>
      </p:sp>
      <p:sp>
        <p:nvSpPr>
          <p:cNvPr id="77" name="Isosceles Triangle 76">
            <a:extLst>
              <a:ext uri="{FF2B5EF4-FFF2-40B4-BE49-F238E27FC236}">
                <a16:creationId xmlns:a16="http://schemas.microsoft.com/office/drawing/2014/main" id="{07B75479-FC11-B561-2D54-5EB7433C86B5}"/>
              </a:ext>
            </a:extLst>
          </p:cNvPr>
          <p:cNvSpPr/>
          <p:nvPr/>
        </p:nvSpPr>
        <p:spPr>
          <a:xfrm rot="2044561">
            <a:off x="250149" y="4087721"/>
            <a:ext cx="124599"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Isosceles Triangle 77">
            <a:extLst>
              <a:ext uri="{FF2B5EF4-FFF2-40B4-BE49-F238E27FC236}">
                <a16:creationId xmlns:a16="http://schemas.microsoft.com/office/drawing/2014/main" id="{E53AF71F-DC31-25EF-63B0-720EF0345BAA}"/>
              </a:ext>
            </a:extLst>
          </p:cNvPr>
          <p:cNvSpPr/>
          <p:nvPr/>
        </p:nvSpPr>
        <p:spPr>
          <a:xfrm rot="3402985">
            <a:off x="590715" y="3564382"/>
            <a:ext cx="125013"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7CF64C07-6717-372D-4979-CADE695097C7}"/>
              </a:ext>
            </a:extLst>
          </p:cNvPr>
          <p:cNvSpPr/>
          <p:nvPr/>
        </p:nvSpPr>
        <p:spPr>
          <a:xfrm rot="6260346">
            <a:off x="1930903" y="2566418"/>
            <a:ext cx="135884"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Isosceles Triangle 81">
            <a:extLst>
              <a:ext uri="{FF2B5EF4-FFF2-40B4-BE49-F238E27FC236}">
                <a16:creationId xmlns:a16="http://schemas.microsoft.com/office/drawing/2014/main" id="{7FD91C30-E89D-0DE6-7F42-EC9786C1F396}"/>
              </a:ext>
            </a:extLst>
          </p:cNvPr>
          <p:cNvSpPr/>
          <p:nvPr/>
        </p:nvSpPr>
        <p:spPr>
          <a:xfrm rot="7227286">
            <a:off x="6320882" y="2995791"/>
            <a:ext cx="105113"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D0850F09-EED7-C846-AA88-B7665937641F}"/>
              </a:ext>
            </a:extLst>
          </p:cNvPr>
          <p:cNvSpPr/>
          <p:nvPr/>
        </p:nvSpPr>
        <p:spPr>
          <a:xfrm rot="8854134">
            <a:off x="8339446" y="4154901"/>
            <a:ext cx="134800"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Isosceles Triangle 83">
            <a:extLst>
              <a:ext uri="{FF2B5EF4-FFF2-40B4-BE49-F238E27FC236}">
                <a16:creationId xmlns:a16="http://schemas.microsoft.com/office/drawing/2014/main" id="{8A69DA4F-2D21-79D9-657F-5862355A57C7}"/>
              </a:ext>
            </a:extLst>
          </p:cNvPr>
          <p:cNvSpPr/>
          <p:nvPr/>
        </p:nvSpPr>
        <p:spPr>
          <a:xfrm rot="2783959">
            <a:off x="7179037" y="2364716"/>
            <a:ext cx="142288"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Isosceles Triangle 84">
            <a:extLst>
              <a:ext uri="{FF2B5EF4-FFF2-40B4-BE49-F238E27FC236}">
                <a16:creationId xmlns:a16="http://schemas.microsoft.com/office/drawing/2014/main" id="{466CA819-792C-BF67-306D-DD88720207C5}"/>
              </a:ext>
            </a:extLst>
          </p:cNvPr>
          <p:cNvSpPr/>
          <p:nvPr/>
        </p:nvSpPr>
        <p:spPr>
          <a:xfrm rot="4842981">
            <a:off x="8186112" y="2046882"/>
            <a:ext cx="120267" cy="194736"/>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Isosceles Triangle 85">
            <a:extLst>
              <a:ext uri="{FF2B5EF4-FFF2-40B4-BE49-F238E27FC236}">
                <a16:creationId xmlns:a16="http://schemas.microsoft.com/office/drawing/2014/main" id="{F5AD0BCD-820D-91DA-1AD0-24573885CCAB}"/>
              </a:ext>
            </a:extLst>
          </p:cNvPr>
          <p:cNvSpPr/>
          <p:nvPr/>
        </p:nvSpPr>
        <p:spPr>
          <a:xfrm rot="4505067">
            <a:off x="9826174" y="1716202"/>
            <a:ext cx="118265" cy="194297"/>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Isosceles Triangle 86">
            <a:extLst>
              <a:ext uri="{FF2B5EF4-FFF2-40B4-BE49-F238E27FC236}">
                <a16:creationId xmlns:a16="http://schemas.microsoft.com/office/drawing/2014/main" id="{606A3ECE-B1B0-7C2E-EAF9-3F43572A2B55}"/>
              </a:ext>
            </a:extLst>
          </p:cNvPr>
          <p:cNvSpPr/>
          <p:nvPr/>
        </p:nvSpPr>
        <p:spPr>
          <a:xfrm rot="5400000">
            <a:off x="3929980" y="5371320"/>
            <a:ext cx="161948"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TextBox 87">
            <a:extLst>
              <a:ext uri="{FF2B5EF4-FFF2-40B4-BE49-F238E27FC236}">
                <a16:creationId xmlns:a16="http://schemas.microsoft.com/office/drawing/2014/main" id="{87936AF8-7142-B0CD-04CE-5A44C345CEFB}"/>
              </a:ext>
            </a:extLst>
          </p:cNvPr>
          <p:cNvSpPr txBox="1"/>
          <p:nvPr/>
        </p:nvSpPr>
        <p:spPr>
          <a:xfrm>
            <a:off x="3672923" y="5345794"/>
            <a:ext cx="2772893" cy="261610"/>
          </a:xfrm>
          <a:prstGeom prst="rect">
            <a:avLst/>
          </a:prstGeom>
          <a:noFill/>
        </p:spPr>
        <p:txBody>
          <a:bodyPr wrap="square" rtlCol="0">
            <a:spAutoFit/>
          </a:bodyPr>
          <a:lstStyle/>
          <a:p>
            <a:pPr algn="ctr"/>
            <a:r>
              <a:rPr lang="en-US" sz="1100" dirty="0"/>
              <a:t>Tugboat and Barge Movement</a:t>
            </a:r>
          </a:p>
        </p:txBody>
      </p:sp>
      <p:sp>
        <p:nvSpPr>
          <p:cNvPr id="89" name="Isosceles Triangle 88">
            <a:extLst>
              <a:ext uri="{FF2B5EF4-FFF2-40B4-BE49-F238E27FC236}">
                <a16:creationId xmlns:a16="http://schemas.microsoft.com/office/drawing/2014/main" id="{5E613F47-49BF-0EC0-5280-B2D8FA327A89}"/>
              </a:ext>
            </a:extLst>
          </p:cNvPr>
          <p:cNvSpPr/>
          <p:nvPr/>
        </p:nvSpPr>
        <p:spPr>
          <a:xfrm rot="4842981">
            <a:off x="6161904" y="2710802"/>
            <a:ext cx="117055" cy="194736"/>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Isosceles Triangle 89">
            <a:extLst>
              <a:ext uri="{FF2B5EF4-FFF2-40B4-BE49-F238E27FC236}">
                <a16:creationId xmlns:a16="http://schemas.microsoft.com/office/drawing/2014/main" id="{C941B997-70A6-FF03-65A8-CD0ED43E494C}"/>
              </a:ext>
            </a:extLst>
          </p:cNvPr>
          <p:cNvSpPr/>
          <p:nvPr/>
        </p:nvSpPr>
        <p:spPr>
          <a:xfrm rot="6215183">
            <a:off x="4042260" y="2896985"/>
            <a:ext cx="100663"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Isosceles Triangle 90">
            <a:extLst>
              <a:ext uri="{FF2B5EF4-FFF2-40B4-BE49-F238E27FC236}">
                <a16:creationId xmlns:a16="http://schemas.microsoft.com/office/drawing/2014/main" id="{3E9FC2D4-E270-0885-991B-3A649DF4DA5B}"/>
              </a:ext>
            </a:extLst>
          </p:cNvPr>
          <p:cNvSpPr/>
          <p:nvPr/>
        </p:nvSpPr>
        <p:spPr>
          <a:xfrm rot="4842981">
            <a:off x="5135407" y="2903297"/>
            <a:ext cx="117055" cy="194736"/>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Isosceles Triangle 92">
            <a:extLst>
              <a:ext uri="{FF2B5EF4-FFF2-40B4-BE49-F238E27FC236}">
                <a16:creationId xmlns:a16="http://schemas.microsoft.com/office/drawing/2014/main" id="{5DDFED62-2A6E-C2ED-A9E9-C508E23DC4FC}"/>
              </a:ext>
            </a:extLst>
          </p:cNvPr>
          <p:cNvSpPr/>
          <p:nvPr/>
        </p:nvSpPr>
        <p:spPr>
          <a:xfrm rot="6128656">
            <a:off x="7476212" y="3568602"/>
            <a:ext cx="117869" cy="194736"/>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Isosceles Triangle 93">
            <a:extLst>
              <a:ext uri="{FF2B5EF4-FFF2-40B4-BE49-F238E27FC236}">
                <a16:creationId xmlns:a16="http://schemas.microsoft.com/office/drawing/2014/main" id="{92BCBA1A-E1C8-2F1C-A3FC-F4D73FB417AD}"/>
              </a:ext>
            </a:extLst>
          </p:cNvPr>
          <p:cNvSpPr/>
          <p:nvPr/>
        </p:nvSpPr>
        <p:spPr>
          <a:xfrm rot="7740524">
            <a:off x="8780672" y="4893945"/>
            <a:ext cx="117869" cy="194736"/>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Isosceles Triangle 94">
            <a:extLst>
              <a:ext uri="{FF2B5EF4-FFF2-40B4-BE49-F238E27FC236}">
                <a16:creationId xmlns:a16="http://schemas.microsoft.com/office/drawing/2014/main" id="{EEE7EA25-CE20-A5D0-ED20-DF800C8AED1B}"/>
              </a:ext>
            </a:extLst>
          </p:cNvPr>
          <p:cNvSpPr/>
          <p:nvPr/>
        </p:nvSpPr>
        <p:spPr>
          <a:xfrm rot="2943285">
            <a:off x="1072600" y="3208869"/>
            <a:ext cx="125013" cy="225928"/>
          </a:xfrm>
          <a:prstGeom prst="triangl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6801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FFD4D-2449-1866-C7CF-D8AFE33F3341}"/>
              </a:ext>
            </a:extLst>
          </p:cNvPr>
          <p:cNvSpPr>
            <a:spLocks noGrp="1"/>
          </p:cNvSpPr>
          <p:nvPr>
            <p:ph type="title"/>
          </p:nvPr>
        </p:nvSpPr>
        <p:spPr/>
        <p:txBody>
          <a:bodyPr/>
          <a:lstStyle/>
          <a:p>
            <a:endParaRPr lang="en-US" dirty="0"/>
          </a:p>
        </p:txBody>
      </p:sp>
      <p:pic>
        <p:nvPicPr>
          <p:cNvPr id="7" name="Content Placeholder 6" descr="A wall with a map drawn on it&#10;&#10;Description automatically generated">
            <a:extLst>
              <a:ext uri="{FF2B5EF4-FFF2-40B4-BE49-F238E27FC236}">
                <a16:creationId xmlns:a16="http://schemas.microsoft.com/office/drawing/2014/main" id="{E9D096E0-2005-3320-F6C1-F72E9A477D34}"/>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colorTemperature colorTemp="6679"/>
                    </a14:imgEffect>
                    <a14:imgEffect>
                      <a14:saturation sat="396000"/>
                    </a14:imgEffect>
                  </a14:imgLayer>
                </a14:imgProps>
              </a:ext>
              <a:ext uri="{28A0092B-C50C-407E-A947-70E740481C1C}">
                <a14:useLocalDpi xmlns:a14="http://schemas.microsoft.com/office/drawing/2010/main" val="0"/>
              </a:ext>
            </a:extLst>
          </a:blip>
          <a:stretch>
            <a:fillRect/>
          </a:stretch>
        </p:blipFill>
        <p:spPr>
          <a:xfrm>
            <a:off x="0" y="-1"/>
            <a:ext cx="12192000" cy="6858001"/>
          </a:xfrm>
        </p:spPr>
      </p:pic>
      <p:sp>
        <p:nvSpPr>
          <p:cNvPr id="4" name="Footer Placeholder 3">
            <a:extLst>
              <a:ext uri="{FF2B5EF4-FFF2-40B4-BE49-F238E27FC236}">
                <a16:creationId xmlns:a16="http://schemas.microsoft.com/office/drawing/2014/main" id="{07816619-608C-C904-85FA-A3973AACD59D}"/>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FE7E565A-22C4-CF64-8274-D531C5533ABF}"/>
              </a:ext>
            </a:extLst>
          </p:cNvPr>
          <p:cNvSpPr>
            <a:spLocks noGrp="1"/>
          </p:cNvSpPr>
          <p:nvPr>
            <p:ph type="sldNum" sz="quarter" idx="12"/>
          </p:nvPr>
        </p:nvSpPr>
        <p:spPr/>
        <p:txBody>
          <a:bodyPr/>
          <a:lstStyle/>
          <a:p>
            <a:fld id="{9FE50656-3D72-472C-A1BA-41E5F5C3B905}" type="slidenum">
              <a:rPr lang="en-US" smtClean="0"/>
              <a:t>13</a:t>
            </a:fld>
            <a:endParaRPr lang="en-US" dirty="0"/>
          </a:p>
        </p:txBody>
      </p:sp>
      <p:sp>
        <p:nvSpPr>
          <p:cNvPr id="8" name="TextBox 7">
            <a:extLst>
              <a:ext uri="{FF2B5EF4-FFF2-40B4-BE49-F238E27FC236}">
                <a16:creationId xmlns:a16="http://schemas.microsoft.com/office/drawing/2014/main" id="{55425DA2-7C16-A207-AA2F-CA6BDDEA8481}"/>
              </a:ext>
            </a:extLst>
          </p:cNvPr>
          <p:cNvSpPr txBox="1"/>
          <p:nvPr/>
        </p:nvSpPr>
        <p:spPr>
          <a:xfrm>
            <a:off x="23172" y="11666"/>
            <a:ext cx="11695083" cy="830997"/>
          </a:xfrm>
          <a:prstGeom prst="rect">
            <a:avLst/>
          </a:prstGeom>
          <a:noFill/>
        </p:spPr>
        <p:txBody>
          <a:bodyPr wrap="square" rtlCol="0">
            <a:spAutoFit/>
          </a:bodyPr>
          <a:lstStyle/>
          <a:p>
            <a:pPr algn="ctr"/>
            <a:r>
              <a:rPr lang="en-US" sz="2400" b="1" dirty="0"/>
              <a:t>1875 Charles Stokes Rancocas Creek</a:t>
            </a:r>
          </a:p>
          <a:p>
            <a:pPr algn="ctr"/>
            <a:r>
              <a:rPr lang="en-US" sz="2400" b="1" dirty="0"/>
              <a:t>Riparian Chart </a:t>
            </a:r>
          </a:p>
        </p:txBody>
      </p:sp>
      <p:sp>
        <p:nvSpPr>
          <p:cNvPr id="9" name="TextBox 8">
            <a:extLst>
              <a:ext uri="{FF2B5EF4-FFF2-40B4-BE49-F238E27FC236}">
                <a16:creationId xmlns:a16="http://schemas.microsoft.com/office/drawing/2014/main" id="{7661BA57-03B1-2BCD-8498-D6777B320478}"/>
              </a:ext>
            </a:extLst>
          </p:cNvPr>
          <p:cNvSpPr txBox="1"/>
          <p:nvPr/>
        </p:nvSpPr>
        <p:spPr>
          <a:xfrm>
            <a:off x="7273426" y="6016951"/>
            <a:ext cx="3876261" cy="646331"/>
          </a:xfrm>
          <a:prstGeom prst="rect">
            <a:avLst/>
          </a:prstGeom>
          <a:noFill/>
        </p:spPr>
        <p:txBody>
          <a:bodyPr wrap="square" rtlCol="0">
            <a:spAutoFit/>
          </a:bodyPr>
          <a:lstStyle/>
          <a:p>
            <a:pPr algn="ctr"/>
            <a:r>
              <a:rPr lang="en-US" dirty="0"/>
              <a:t>Hainesport</a:t>
            </a:r>
          </a:p>
          <a:p>
            <a:pPr algn="ctr"/>
            <a:r>
              <a:rPr lang="en-US" dirty="0"/>
              <a:t>Public Launch</a:t>
            </a:r>
          </a:p>
        </p:txBody>
      </p:sp>
      <p:sp>
        <p:nvSpPr>
          <p:cNvPr id="10" name="TextBox 9">
            <a:extLst>
              <a:ext uri="{FF2B5EF4-FFF2-40B4-BE49-F238E27FC236}">
                <a16:creationId xmlns:a16="http://schemas.microsoft.com/office/drawing/2014/main" id="{5D1DE89C-92EA-EE00-8F1D-83DFE9F8644D}"/>
              </a:ext>
            </a:extLst>
          </p:cNvPr>
          <p:cNvSpPr txBox="1"/>
          <p:nvPr/>
        </p:nvSpPr>
        <p:spPr>
          <a:xfrm>
            <a:off x="5850835" y="3977202"/>
            <a:ext cx="3876261" cy="369332"/>
          </a:xfrm>
          <a:prstGeom prst="rect">
            <a:avLst/>
          </a:prstGeom>
          <a:noFill/>
        </p:spPr>
        <p:txBody>
          <a:bodyPr wrap="square" rtlCol="0">
            <a:spAutoFit/>
          </a:bodyPr>
          <a:lstStyle/>
          <a:p>
            <a:pPr algn="ctr"/>
            <a:r>
              <a:rPr lang="en-US" dirty="0"/>
              <a:t>Hainesport</a:t>
            </a:r>
          </a:p>
        </p:txBody>
      </p:sp>
      <p:sp>
        <p:nvSpPr>
          <p:cNvPr id="11" name="TextBox 10">
            <a:extLst>
              <a:ext uri="{FF2B5EF4-FFF2-40B4-BE49-F238E27FC236}">
                <a16:creationId xmlns:a16="http://schemas.microsoft.com/office/drawing/2014/main" id="{68DB7FD6-FC2E-E614-4ACF-8D0F1022C882}"/>
              </a:ext>
            </a:extLst>
          </p:cNvPr>
          <p:cNvSpPr txBox="1"/>
          <p:nvPr/>
        </p:nvSpPr>
        <p:spPr>
          <a:xfrm>
            <a:off x="1129748" y="5749315"/>
            <a:ext cx="3876261" cy="646331"/>
          </a:xfrm>
          <a:prstGeom prst="rect">
            <a:avLst/>
          </a:prstGeom>
          <a:noFill/>
        </p:spPr>
        <p:txBody>
          <a:bodyPr wrap="square" rtlCol="0">
            <a:spAutoFit/>
          </a:bodyPr>
          <a:lstStyle/>
          <a:p>
            <a:pPr algn="ctr"/>
            <a:r>
              <a:rPr lang="en-US" dirty="0"/>
              <a:t>Mount </a:t>
            </a:r>
          </a:p>
          <a:p>
            <a:pPr algn="ctr"/>
            <a:r>
              <a:rPr lang="en-US" dirty="0"/>
              <a:t>Laurel</a:t>
            </a:r>
          </a:p>
        </p:txBody>
      </p:sp>
      <p:sp>
        <p:nvSpPr>
          <p:cNvPr id="12" name="TextBox 11">
            <a:extLst>
              <a:ext uri="{FF2B5EF4-FFF2-40B4-BE49-F238E27FC236}">
                <a16:creationId xmlns:a16="http://schemas.microsoft.com/office/drawing/2014/main" id="{FCFF5057-31E9-B677-9CB3-4DA4ED1B0F14}"/>
              </a:ext>
            </a:extLst>
          </p:cNvPr>
          <p:cNvSpPr txBox="1"/>
          <p:nvPr/>
        </p:nvSpPr>
        <p:spPr>
          <a:xfrm>
            <a:off x="6379475" y="729350"/>
            <a:ext cx="3876261" cy="369332"/>
          </a:xfrm>
          <a:prstGeom prst="rect">
            <a:avLst/>
          </a:prstGeom>
          <a:noFill/>
        </p:spPr>
        <p:txBody>
          <a:bodyPr wrap="square" rtlCol="0">
            <a:spAutoFit/>
          </a:bodyPr>
          <a:lstStyle/>
          <a:p>
            <a:pPr algn="ctr"/>
            <a:r>
              <a:rPr lang="en-US" dirty="0"/>
              <a:t>Westampton</a:t>
            </a:r>
          </a:p>
        </p:txBody>
      </p:sp>
      <p:pic>
        <p:nvPicPr>
          <p:cNvPr id="14" name="Picture 13" descr="A paper with a name and text&#10;&#10;Description automatically generated with medium confidence">
            <a:extLst>
              <a:ext uri="{FF2B5EF4-FFF2-40B4-BE49-F238E27FC236}">
                <a16:creationId xmlns:a16="http://schemas.microsoft.com/office/drawing/2014/main" id="{DA9C4503-61C9-080D-0779-DBC03DFDB8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190" y="207303"/>
            <a:ext cx="3368361" cy="2526271"/>
          </a:xfrm>
          <a:prstGeom prst="rect">
            <a:avLst/>
          </a:prstGeom>
        </p:spPr>
      </p:pic>
      <p:sp>
        <p:nvSpPr>
          <p:cNvPr id="3" name="TextBox 2">
            <a:extLst>
              <a:ext uri="{FF2B5EF4-FFF2-40B4-BE49-F238E27FC236}">
                <a16:creationId xmlns:a16="http://schemas.microsoft.com/office/drawing/2014/main" id="{077ACDC6-3A78-B6F1-30BA-BCE2AC2D375F}"/>
              </a:ext>
            </a:extLst>
          </p:cNvPr>
          <p:cNvSpPr txBox="1"/>
          <p:nvPr/>
        </p:nvSpPr>
        <p:spPr>
          <a:xfrm>
            <a:off x="1474653" y="2903098"/>
            <a:ext cx="3876261" cy="646331"/>
          </a:xfrm>
          <a:prstGeom prst="rect">
            <a:avLst/>
          </a:prstGeom>
          <a:noFill/>
        </p:spPr>
        <p:txBody>
          <a:bodyPr wrap="square" rtlCol="0">
            <a:spAutoFit/>
          </a:bodyPr>
          <a:lstStyle/>
          <a:p>
            <a:pPr algn="ctr"/>
            <a:r>
              <a:rPr lang="en-US" dirty="0"/>
              <a:t>Leed’s</a:t>
            </a:r>
          </a:p>
          <a:p>
            <a:pPr algn="ctr"/>
            <a:r>
              <a:rPr lang="en-US" dirty="0"/>
              <a:t>Wharf</a:t>
            </a:r>
          </a:p>
        </p:txBody>
      </p:sp>
      <p:sp>
        <p:nvSpPr>
          <p:cNvPr id="6" name="Flowchart: Connector 5">
            <a:extLst>
              <a:ext uri="{FF2B5EF4-FFF2-40B4-BE49-F238E27FC236}">
                <a16:creationId xmlns:a16="http://schemas.microsoft.com/office/drawing/2014/main" id="{F0E3CE82-86E3-E3CF-3B8E-030BEA7B1EBA}"/>
              </a:ext>
            </a:extLst>
          </p:cNvPr>
          <p:cNvSpPr/>
          <p:nvPr/>
        </p:nvSpPr>
        <p:spPr>
          <a:xfrm>
            <a:off x="5986021" y="1690690"/>
            <a:ext cx="207389" cy="11600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71B05B3B-ACFD-74D8-DAFB-A676393A3E77}"/>
              </a:ext>
            </a:extLst>
          </p:cNvPr>
          <p:cNvSpPr txBox="1"/>
          <p:nvPr/>
        </p:nvSpPr>
        <p:spPr>
          <a:xfrm>
            <a:off x="3549137" y="1321053"/>
            <a:ext cx="3876261" cy="646331"/>
          </a:xfrm>
          <a:prstGeom prst="rect">
            <a:avLst/>
          </a:prstGeom>
          <a:noFill/>
        </p:spPr>
        <p:txBody>
          <a:bodyPr wrap="square" rtlCol="0">
            <a:spAutoFit/>
          </a:bodyPr>
          <a:lstStyle/>
          <a:p>
            <a:pPr algn="ctr"/>
            <a:r>
              <a:rPr lang="en-US" dirty="0"/>
              <a:t>Melpine</a:t>
            </a:r>
          </a:p>
          <a:p>
            <a:pPr algn="ctr"/>
            <a:r>
              <a:rPr lang="en-US" dirty="0"/>
              <a:t>Landing</a:t>
            </a:r>
          </a:p>
        </p:txBody>
      </p:sp>
      <p:sp>
        <p:nvSpPr>
          <p:cNvPr id="16" name="Flowchart: Connector 15">
            <a:extLst>
              <a:ext uri="{FF2B5EF4-FFF2-40B4-BE49-F238E27FC236}">
                <a16:creationId xmlns:a16="http://schemas.microsoft.com/office/drawing/2014/main" id="{DCD78F39-CF71-F16D-F7C0-B190321EBBC6}"/>
              </a:ext>
            </a:extLst>
          </p:cNvPr>
          <p:cNvSpPr/>
          <p:nvPr/>
        </p:nvSpPr>
        <p:spPr>
          <a:xfrm>
            <a:off x="9107863" y="5947084"/>
            <a:ext cx="207389" cy="11600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939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CBAAF9-8FED-1F9B-7A7D-207F08750441}"/>
              </a:ext>
            </a:extLst>
          </p:cNvPr>
          <p:cNvSpPr txBox="1"/>
          <p:nvPr/>
        </p:nvSpPr>
        <p:spPr>
          <a:xfrm>
            <a:off x="280737" y="296935"/>
            <a:ext cx="11478126" cy="4204356"/>
          </a:xfrm>
          <a:prstGeom prst="rect">
            <a:avLst/>
          </a:prstGeom>
          <a:noFill/>
        </p:spPr>
        <p:txBody>
          <a:bodyPr wrap="square">
            <a:spAutoFit/>
          </a:bodyPr>
          <a:lstStyle/>
          <a:p>
            <a:pPr>
              <a:lnSpc>
                <a:spcPct val="150000"/>
              </a:lnSpc>
            </a:pPr>
            <a:r>
              <a:rPr lang="en-US" dirty="0"/>
              <a:t>Where was the chemical works in relation to Hainesport?  </a:t>
            </a:r>
          </a:p>
          <a:p>
            <a:pPr>
              <a:lnSpc>
                <a:spcPct val="150000"/>
              </a:lnSpc>
            </a:pPr>
            <a:endParaRPr lang="en-US" dirty="0"/>
          </a:p>
          <a:p>
            <a:pPr>
              <a:lnSpc>
                <a:spcPct val="150000"/>
              </a:lnSpc>
            </a:pPr>
            <a:r>
              <a:rPr lang="en-US" dirty="0"/>
              <a:t>JJ Allen’s Chemical Works were located where today NJ Turnpike crosses the Rancocas Creek. Chemical Works are located 2,000 feet from Hainesport’s Paradise Hill’s sand mines landings on the S Branch of the Rancocas Creek</a:t>
            </a:r>
          </a:p>
          <a:p>
            <a:pPr>
              <a:lnSpc>
                <a:spcPct val="150000"/>
              </a:lnSpc>
            </a:pPr>
            <a:endParaRPr lang="en-US" dirty="0"/>
          </a:p>
          <a:p>
            <a:pPr>
              <a:lnSpc>
                <a:spcPct val="150000"/>
              </a:lnSpc>
            </a:pPr>
            <a:r>
              <a:rPr lang="en-US" dirty="0"/>
              <a:t>When did Hainesport commerce take place?</a:t>
            </a:r>
          </a:p>
          <a:p>
            <a:pPr>
              <a:lnSpc>
                <a:spcPct val="150000"/>
              </a:lnSpc>
            </a:pPr>
            <a:endParaRPr lang="en-US" dirty="0"/>
          </a:p>
          <a:p>
            <a:pPr>
              <a:lnSpc>
                <a:spcPct val="150000"/>
              </a:lnSpc>
            </a:pPr>
            <a:r>
              <a:rPr lang="en-US" dirty="0"/>
              <a:t>Golden years of creek based commerce into and out of Hainesport was after the Civil War and before World War One. As commercial vessels faded from the Creek recreation vessels staked a long standing claim to year round public access. Commerce on the South Branch most likely began after the mid 1600’s.  </a:t>
            </a:r>
          </a:p>
        </p:txBody>
      </p:sp>
    </p:spTree>
    <p:extLst>
      <p:ext uri="{BB962C8B-B14F-4D97-AF65-F5344CB8AC3E}">
        <p14:creationId xmlns:p14="http://schemas.microsoft.com/office/powerpoint/2010/main" val="2030057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01A4D582-ACAA-78B7-EFA1-5A641DE7FA96}"/>
              </a:ext>
            </a:extLst>
          </p:cNvPr>
          <p:cNvGraphicFramePr>
            <a:graphicFrameLocks/>
          </p:cNvGraphicFramePr>
          <p:nvPr/>
        </p:nvGraphicFramePr>
        <p:xfrm>
          <a:off x="0" y="0"/>
          <a:ext cx="12192000" cy="68580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054082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E601A-7901-D6E1-3431-C125021055FF}"/>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3EC0E42-AA67-4C3D-86FA-6367BCDD0B27}"/>
              </a:ext>
            </a:extLst>
          </p:cNvPr>
          <p:cNvSpPr>
            <a:spLocks noGrp="1"/>
          </p:cNvSpPr>
          <p:nvPr>
            <p:ph idx="1"/>
          </p:nvPr>
        </p:nvSpPr>
        <p:spPr/>
        <p:txBody>
          <a:bodyPr/>
          <a:lstStyle/>
          <a:p>
            <a:endParaRPr lang="en-US" dirty="0"/>
          </a:p>
        </p:txBody>
      </p:sp>
      <p:sp>
        <p:nvSpPr>
          <p:cNvPr id="4" name="Footer Placeholder 3">
            <a:extLst>
              <a:ext uri="{FF2B5EF4-FFF2-40B4-BE49-F238E27FC236}">
                <a16:creationId xmlns:a16="http://schemas.microsoft.com/office/drawing/2014/main" id="{3E37637F-7EF3-AF94-4E8C-626832AD3FC3}"/>
              </a:ext>
            </a:extLst>
          </p:cNvPr>
          <p:cNvSpPr>
            <a:spLocks noGrp="1"/>
          </p:cNvSpPr>
          <p:nvPr>
            <p:ph type="ftr" sz="quarter" idx="11"/>
          </p:nvPr>
        </p:nvSpPr>
        <p:spPr>
          <a:xfrm>
            <a:off x="3782958" y="6423149"/>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AE31E6CC-0A61-0E4C-B929-9292190F3733}"/>
              </a:ext>
            </a:extLst>
          </p:cNvPr>
          <p:cNvSpPr>
            <a:spLocks noGrp="1"/>
          </p:cNvSpPr>
          <p:nvPr>
            <p:ph type="sldNum" sz="quarter" idx="12"/>
          </p:nvPr>
        </p:nvSpPr>
        <p:spPr/>
        <p:txBody>
          <a:bodyPr/>
          <a:lstStyle/>
          <a:p>
            <a:fld id="{9FE50656-3D72-472C-A1BA-41E5F5C3B905}" type="slidenum">
              <a:rPr lang="en-US" smtClean="0"/>
              <a:t>16</a:t>
            </a:fld>
            <a:endParaRPr lang="en-US" dirty="0"/>
          </a:p>
        </p:txBody>
      </p:sp>
      <p:pic>
        <p:nvPicPr>
          <p:cNvPr id="6" name="Picture 5">
            <a:extLst>
              <a:ext uri="{FF2B5EF4-FFF2-40B4-BE49-F238E27FC236}">
                <a16:creationId xmlns:a16="http://schemas.microsoft.com/office/drawing/2014/main" id="{E1CE5746-4DA1-510D-CF46-21F5B25DD4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12192001" cy="6419801"/>
          </a:xfrm>
          <a:prstGeom prst="rect">
            <a:avLst/>
          </a:prstGeom>
        </p:spPr>
      </p:pic>
      <p:sp>
        <p:nvSpPr>
          <p:cNvPr id="7" name="TextBox 6">
            <a:extLst>
              <a:ext uri="{FF2B5EF4-FFF2-40B4-BE49-F238E27FC236}">
                <a16:creationId xmlns:a16="http://schemas.microsoft.com/office/drawing/2014/main" id="{BF66E769-F26D-CE16-4080-9C6CE95112A1}"/>
              </a:ext>
            </a:extLst>
          </p:cNvPr>
          <p:cNvSpPr txBox="1"/>
          <p:nvPr/>
        </p:nvSpPr>
        <p:spPr>
          <a:xfrm>
            <a:off x="216238" y="253533"/>
            <a:ext cx="3441362" cy="646331"/>
          </a:xfrm>
          <a:prstGeom prst="rect">
            <a:avLst/>
          </a:prstGeom>
          <a:solidFill>
            <a:srgbClr val="006600"/>
          </a:solidFill>
        </p:spPr>
        <p:txBody>
          <a:bodyPr wrap="square" rtlCol="0">
            <a:spAutoFit/>
          </a:bodyPr>
          <a:lstStyle/>
          <a:p>
            <a:pPr algn="ctr"/>
            <a:r>
              <a:rPr lang="en-US" dirty="0">
                <a:solidFill>
                  <a:srgbClr val="FFFF00"/>
                </a:solidFill>
              </a:rPr>
              <a:t>HAINESPORT SAND MINE</a:t>
            </a:r>
          </a:p>
          <a:p>
            <a:pPr algn="ctr"/>
            <a:r>
              <a:rPr lang="en-US" dirty="0">
                <a:solidFill>
                  <a:srgbClr val="FFFF00"/>
                </a:solidFill>
              </a:rPr>
              <a:t> </a:t>
            </a:r>
          </a:p>
        </p:txBody>
      </p:sp>
      <p:sp>
        <p:nvSpPr>
          <p:cNvPr id="8" name="TextBox 7">
            <a:extLst>
              <a:ext uri="{FF2B5EF4-FFF2-40B4-BE49-F238E27FC236}">
                <a16:creationId xmlns:a16="http://schemas.microsoft.com/office/drawing/2014/main" id="{E50D21E5-6FF0-E9E1-6426-C570D5217066}"/>
              </a:ext>
            </a:extLst>
          </p:cNvPr>
          <p:cNvSpPr txBox="1"/>
          <p:nvPr/>
        </p:nvSpPr>
        <p:spPr>
          <a:xfrm>
            <a:off x="49252" y="2419887"/>
            <a:ext cx="1583473" cy="369332"/>
          </a:xfrm>
          <a:prstGeom prst="rect">
            <a:avLst/>
          </a:prstGeom>
          <a:noFill/>
        </p:spPr>
        <p:txBody>
          <a:bodyPr wrap="square" rtlCol="0">
            <a:spAutoFit/>
          </a:bodyPr>
          <a:lstStyle/>
          <a:p>
            <a:pPr algn="ctr"/>
            <a:r>
              <a:rPr lang="en-US" dirty="0">
                <a:solidFill>
                  <a:schemeClr val="bg1"/>
                </a:solidFill>
              </a:rPr>
              <a:t>Hainesport</a:t>
            </a:r>
          </a:p>
        </p:txBody>
      </p:sp>
      <p:sp>
        <p:nvSpPr>
          <p:cNvPr id="9" name="TextBox 8">
            <a:extLst>
              <a:ext uri="{FF2B5EF4-FFF2-40B4-BE49-F238E27FC236}">
                <a16:creationId xmlns:a16="http://schemas.microsoft.com/office/drawing/2014/main" id="{1152B161-416E-5FD4-FF82-A812B13839EC}"/>
              </a:ext>
            </a:extLst>
          </p:cNvPr>
          <p:cNvSpPr txBox="1"/>
          <p:nvPr/>
        </p:nvSpPr>
        <p:spPr>
          <a:xfrm>
            <a:off x="10475923" y="3362882"/>
            <a:ext cx="1583473" cy="369332"/>
          </a:xfrm>
          <a:prstGeom prst="rect">
            <a:avLst/>
          </a:prstGeom>
          <a:noFill/>
        </p:spPr>
        <p:txBody>
          <a:bodyPr wrap="square" rtlCol="0">
            <a:spAutoFit/>
          </a:bodyPr>
          <a:lstStyle/>
          <a:p>
            <a:pPr algn="ctr"/>
            <a:r>
              <a:rPr lang="en-US" dirty="0">
                <a:solidFill>
                  <a:schemeClr val="bg1"/>
                </a:solidFill>
              </a:rPr>
              <a:t>Westampton</a:t>
            </a:r>
          </a:p>
        </p:txBody>
      </p:sp>
      <p:sp>
        <p:nvSpPr>
          <p:cNvPr id="11" name="TextBox 10">
            <a:extLst>
              <a:ext uri="{FF2B5EF4-FFF2-40B4-BE49-F238E27FC236}">
                <a16:creationId xmlns:a16="http://schemas.microsoft.com/office/drawing/2014/main" id="{CE37E214-10BD-3682-2910-4D72A9596692}"/>
              </a:ext>
            </a:extLst>
          </p:cNvPr>
          <p:cNvSpPr txBox="1"/>
          <p:nvPr/>
        </p:nvSpPr>
        <p:spPr>
          <a:xfrm rot="256492">
            <a:off x="5850672" y="5131489"/>
            <a:ext cx="2481148" cy="369332"/>
          </a:xfrm>
          <a:prstGeom prst="rect">
            <a:avLst/>
          </a:prstGeom>
          <a:solidFill>
            <a:srgbClr val="006600"/>
          </a:solidFill>
        </p:spPr>
        <p:txBody>
          <a:bodyPr wrap="square" rtlCol="0">
            <a:spAutoFit/>
          </a:bodyPr>
          <a:lstStyle/>
          <a:p>
            <a:pPr algn="ctr"/>
            <a:r>
              <a:rPr lang="en-US" dirty="0">
                <a:solidFill>
                  <a:srgbClr val="FFFF00"/>
                </a:solidFill>
              </a:rPr>
              <a:t>&lt;&lt;&lt;  Sand Mine Terraces</a:t>
            </a:r>
          </a:p>
        </p:txBody>
      </p:sp>
      <p:sp>
        <p:nvSpPr>
          <p:cNvPr id="12" name="Flowchart: Connector 11">
            <a:extLst>
              <a:ext uri="{FF2B5EF4-FFF2-40B4-BE49-F238E27FC236}">
                <a16:creationId xmlns:a16="http://schemas.microsoft.com/office/drawing/2014/main" id="{D2E30E89-E10F-BA68-AF2D-2F3B6F129C26}"/>
              </a:ext>
            </a:extLst>
          </p:cNvPr>
          <p:cNvSpPr/>
          <p:nvPr/>
        </p:nvSpPr>
        <p:spPr>
          <a:xfrm>
            <a:off x="3373244" y="3253853"/>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lowchart: Connector 12">
            <a:extLst>
              <a:ext uri="{FF2B5EF4-FFF2-40B4-BE49-F238E27FC236}">
                <a16:creationId xmlns:a16="http://schemas.microsoft.com/office/drawing/2014/main" id="{407F258C-9C6B-0B4D-AC8C-5DD4D796F21D}"/>
              </a:ext>
            </a:extLst>
          </p:cNvPr>
          <p:cNvSpPr/>
          <p:nvPr/>
        </p:nvSpPr>
        <p:spPr>
          <a:xfrm>
            <a:off x="6328317" y="483475"/>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lowchart: Connector 13">
            <a:extLst>
              <a:ext uri="{FF2B5EF4-FFF2-40B4-BE49-F238E27FC236}">
                <a16:creationId xmlns:a16="http://schemas.microsoft.com/office/drawing/2014/main" id="{49F4F5A8-BA73-0E41-AB94-66E0FC327B0E}"/>
              </a:ext>
            </a:extLst>
          </p:cNvPr>
          <p:cNvSpPr/>
          <p:nvPr/>
        </p:nvSpPr>
        <p:spPr>
          <a:xfrm>
            <a:off x="7986132" y="1171749"/>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lowchart: Connector 14">
            <a:extLst>
              <a:ext uri="{FF2B5EF4-FFF2-40B4-BE49-F238E27FC236}">
                <a16:creationId xmlns:a16="http://schemas.microsoft.com/office/drawing/2014/main" id="{06EC1319-E143-8B28-79EF-0529607707AC}"/>
              </a:ext>
            </a:extLst>
          </p:cNvPr>
          <p:cNvSpPr/>
          <p:nvPr/>
        </p:nvSpPr>
        <p:spPr>
          <a:xfrm>
            <a:off x="7007612" y="3223492"/>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lowchart: Connector 15">
            <a:extLst>
              <a:ext uri="{FF2B5EF4-FFF2-40B4-BE49-F238E27FC236}">
                <a16:creationId xmlns:a16="http://schemas.microsoft.com/office/drawing/2014/main" id="{298A8C33-ABEC-A06D-586E-67C176275D47}"/>
              </a:ext>
            </a:extLst>
          </p:cNvPr>
          <p:cNvSpPr/>
          <p:nvPr/>
        </p:nvSpPr>
        <p:spPr>
          <a:xfrm>
            <a:off x="9508273" y="3240383"/>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lowchart: Connector 16">
            <a:extLst>
              <a:ext uri="{FF2B5EF4-FFF2-40B4-BE49-F238E27FC236}">
                <a16:creationId xmlns:a16="http://schemas.microsoft.com/office/drawing/2014/main" id="{4C2A0D50-E8AF-AF13-7039-DAF6B721A78A}"/>
              </a:ext>
            </a:extLst>
          </p:cNvPr>
          <p:cNvSpPr/>
          <p:nvPr/>
        </p:nvSpPr>
        <p:spPr>
          <a:xfrm>
            <a:off x="936702" y="4766702"/>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lowchart: Connector 17">
            <a:extLst>
              <a:ext uri="{FF2B5EF4-FFF2-40B4-BE49-F238E27FC236}">
                <a16:creationId xmlns:a16="http://schemas.microsoft.com/office/drawing/2014/main" id="{3ED2A4C3-C574-7789-6CD0-0D3CD5D951DB}"/>
              </a:ext>
            </a:extLst>
          </p:cNvPr>
          <p:cNvSpPr/>
          <p:nvPr/>
        </p:nvSpPr>
        <p:spPr>
          <a:xfrm>
            <a:off x="6095999" y="2184553"/>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lowchart: Connector 18">
            <a:extLst>
              <a:ext uri="{FF2B5EF4-FFF2-40B4-BE49-F238E27FC236}">
                <a16:creationId xmlns:a16="http://schemas.microsoft.com/office/drawing/2014/main" id="{8BB6CA4B-CB87-4B4D-3BA6-7F249CD77131}"/>
              </a:ext>
            </a:extLst>
          </p:cNvPr>
          <p:cNvSpPr/>
          <p:nvPr/>
        </p:nvSpPr>
        <p:spPr>
          <a:xfrm>
            <a:off x="8174866" y="1913085"/>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lowchart: Connector 19">
            <a:extLst>
              <a:ext uri="{FF2B5EF4-FFF2-40B4-BE49-F238E27FC236}">
                <a16:creationId xmlns:a16="http://schemas.microsoft.com/office/drawing/2014/main" id="{DD173E38-F444-2BA8-11CD-ABC963F8BD79}"/>
              </a:ext>
            </a:extLst>
          </p:cNvPr>
          <p:cNvSpPr/>
          <p:nvPr/>
        </p:nvSpPr>
        <p:spPr>
          <a:xfrm flipH="1" flipV="1">
            <a:off x="655691" y="649589"/>
            <a:ext cx="182509" cy="17439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Box 20">
            <a:extLst>
              <a:ext uri="{FF2B5EF4-FFF2-40B4-BE49-F238E27FC236}">
                <a16:creationId xmlns:a16="http://schemas.microsoft.com/office/drawing/2014/main" id="{AC2D8C0E-916C-CEA5-5322-E9CF0ABCA07B}"/>
              </a:ext>
            </a:extLst>
          </p:cNvPr>
          <p:cNvSpPr txBox="1"/>
          <p:nvPr/>
        </p:nvSpPr>
        <p:spPr>
          <a:xfrm>
            <a:off x="838198" y="622865"/>
            <a:ext cx="2702313" cy="253916"/>
          </a:xfrm>
          <a:prstGeom prst="rect">
            <a:avLst/>
          </a:prstGeom>
          <a:noFill/>
        </p:spPr>
        <p:txBody>
          <a:bodyPr wrap="square" rtlCol="0">
            <a:spAutoFit/>
          </a:bodyPr>
          <a:lstStyle/>
          <a:p>
            <a:r>
              <a:rPr lang="en-US" sz="1050" dirty="0">
                <a:solidFill>
                  <a:srgbClr val="FFFF00"/>
                </a:solidFill>
              </a:rPr>
              <a:t>Piers/Landings  (Dates id Known Starting Date)</a:t>
            </a:r>
          </a:p>
        </p:txBody>
      </p:sp>
      <p:sp>
        <p:nvSpPr>
          <p:cNvPr id="22" name="TextBox 21">
            <a:extLst>
              <a:ext uri="{FF2B5EF4-FFF2-40B4-BE49-F238E27FC236}">
                <a16:creationId xmlns:a16="http://schemas.microsoft.com/office/drawing/2014/main" id="{923CE93B-55AC-96C9-5B57-BDF830CA77D8}"/>
              </a:ext>
            </a:extLst>
          </p:cNvPr>
          <p:cNvSpPr txBox="1"/>
          <p:nvPr/>
        </p:nvSpPr>
        <p:spPr>
          <a:xfrm>
            <a:off x="9124332" y="1246521"/>
            <a:ext cx="2794592" cy="923330"/>
          </a:xfrm>
          <a:prstGeom prst="rect">
            <a:avLst/>
          </a:prstGeom>
          <a:solidFill>
            <a:srgbClr val="006600"/>
          </a:solidFill>
        </p:spPr>
        <p:txBody>
          <a:bodyPr wrap="square" rtlCol="0">
            <a:spAutoFit/>
          </a:bodyPr>
          <a:lstStyle/>
          <a:p>
            <a:pPr algn="ctr"/>
            <a:r>
              <a:rPr lang="en-US" dirty="0">
                <a:solidFill>
                  <a:srgbClr val="FFFF00"/>
                </a:solidFill>
              </a:rPr>
              <a:t>1941 Aerial Photo</a:t>
            </a:r>
          </a:p>
          <a:p>
            <a:pPr algn="ctr"/>
            <a:endParaRPr lang="en-US" dirty="0">
              <a:solidFill>
                <a:srgbClr val="FFFF00"/>
              </a:solidFill>
            </a:endParaRPr>
          </a:p>
          <a:p>
            <a:pPr algn="ctr"/>
            <a:r>
              <a:rPr lang="en-US" dirty="0">
                <a:solidFill>
                  <a:srgbClr val="FFFF00"/>
                </a:solidFill>
              </a:rPr>
              <a:t>Confluence</a:t>
            </a:r>
          </a:p>
        </p:txBody>
      </p:sp>
      <p:sp>
        <p:nvSpPr>
          <p:cNvPr id="23" name="TextBox 22">
            <a:extLst>
              <a:ext uri="{FF2B5EF4-FFF2-40B4-BE49-F238E27FC236}">
                <a16:creationId xmlns:a16="http://schemas.microsoft.com/office/drawing/2014/main" id="{D4D5A5AD-C2AB-880C-DB4F-D6D0890A5175}"/>
              </a:ext>
            </a:extLst>
          </p:cNvPr>
          <p:cNvSpPr txBox="1"/>
          <p:nvPr/>
        </p:nvSpPr>
        <p:spPr>
          <a:xfrm>
            <a:off x="5672626" y="321289"/>
            <a:ext cx="682968" cy="415498"/>
          </a:xfrm>
          <a:prstGeom prst="rect">
            <a:avLst/>
          </a:prstGeom>
          <a:noFill/>
        </p:spPr>
        <p:txBody>
          <a:bodyPr wrap="square" rtlCol="0">
            <a:spAutoFit/>
          </a:bodyPr>
          <a:lstStyle/>
          <a:p>
            <a:pPr algn="ctr"/>
            <a:r>
              <a:rPr lang="en-US" sz="1050" dirty="0"/>
              <a:t>Texas &gt;</a:t>
            </a:r>
          </a:p>
          <a:p>
            <a:pPr algn="ctr"/>
            <a:r>
              <a:rPr lang="en-US" sz="1050" dirty="0"/>
              <a:t>1876</a:t>
            </a:r>
          </a:p>
        </p:txBody>
      </p:sp>
      <p:sp>
        <p:nvSpPr>
          <p:cNvPr id="24" name="TextBox 23">
            <a:extLst>
              <a:ext uri="{FF2B5EF4-FFF2-40B4-BE49-F238E27FC236}">
                <a16:creationId xmlns:a16="http://schemas.microsoft.com/office/drawing/2014/main" id="{F6EFF321-AA20-360F-D1E0-9D8B46D977E7}"/>
              </a:ext>
            </a:extLst>
          </p:cNvPr>
          <p:cNvSpPr txBox="1"/>
          <p:nvPr/>
        </p:nvSpPr>
        <p:spPr>
          <a:xfrm rot="20987149">
            <a:off x="8087567" y="919124"/>
            <a:ext cx="910197" cy="415498"/>
          </a:xfrm>
          <a:prstGeom prst="rect">
            <a:avLst/>
          </a:prstGeom>
          <a:noFill/>
        </p:spPr>
        <p:txBody>
          <a:bodyPr wrap="square" rtlCol="0">
            <a:spAutoFit/>
          </a:bodyPr>
          <a:lstStyle/>
          <a:p>
            <a:pPr algn="ctr"/>
            <a:r>
              <a:rPr lang="en-US" sz="1050" dirty="0"/>
              <a:t>Leads Wharf</a:t>
            </a:r>
          </a:p>
          <a:p>
            <a:pPr algn="ctr"/>
            <a:r>
              <a:rPr lang="en-US" sz="1050" dirty="0"/>
              <a:t>Circa 1760  </a:t>
            </a:r>
          </a:p>
        </p:txBody>
      </p:sp>
      <p:sp>
        <p:nvSpPr>
          <p:cNvPr id="25" name="Flowchart: Connector 24">
            <a:extLst>
              <a:ext uri="{FF2B5EF4-FFF2-40B4-BE49-F238E27FC236}">
                <a16:creationId xmlns:a16="http://schemas.microsoft.com/office/drawing/2014/main" id="{E79A42A4-847A-CD3D-7216-2F563A0F4FC7}"/>
              </a:ext>
            </a:extLst>
          </p:cNvPr>
          <p:cNvSpPr/>
          <p:nvPr/>
        </p:nvSpPr>
        <p:spPr>
          <a:xfrm>
            <a:off x="132604" y="3558915"/>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lowchart: Connector 25">
            <a:extLst>
              <a:ext uri="{FF2B5EF4-FFF2-40B4-BE49-F238E27FC236}">
                <a16:creationId xmlns:a16="http://schemas.microsoft.com/office/drawing/2014/main" id="{4F8621A3-5BAD-32EE-B957-09E11E88DB02}"/>
              </a:ext>
            </a:extLst>
          </p:cNvPr>
          <p:cNvSpPr/>
          <p:nvPr/>
        </p:nvSpPr>
        <p:spPr>
          <a:xfrm>
            <a:off x="2843562" y="2789219"/>
            <a:ext cx="167268" cy="13939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9BA64E79-13F3-4CDA-F92B-C569B062AD28}"/>
              </a:ext>
            </a:extLst>
          </p:cNvPr>
          <p:cNvSpPr txBox="1"/>
          <p:nvPr/>
        </p:nvSpPr>
        <p:spPr>
          <a:xfrm>
            <a:off x="811940" y="5712660"/>
            <a:ext cx="1583473" cy="369332"/>
          </a:xfrm>
          <a:prstGeom prst="rect">
            <a:avLst/>
          </a:prstGeom>
          <a:noFill/>
        </p:spPr>
        <p:txBody>
          <a:bodyPr wrap="square" rtlCol="0">
            <a:spAutoFit/>
          </a:bodyPr>
          <a:lstStyle/>
          <a:p>
            <a:pPr algn="ctr"/>
            <a:r>
              <a:rPr lang="en-US" dirty="0">
                <a:solidFill>
                  <a:schemeClr val="bg1"/>
                </a:solidFill>
              </a:rPr>
              <a:t>Hainesport</a:t>
            </a:r>
          </a:p>
        </p:txBody>
      </p:sp>
      <p:pic>
        <p:nvPicPr>
          <p:cNvPr id="27" name="Picture 26">
            <a:extLst>
              <a:ext uri="{FF2B5EF4-FFF2-40B4-BE49-F238E27FC236}">
                <a16:creationId xmlns:a16="http://schemas.microsoft.com/office/drawing/2014/main" id="{693611D0-B5CF-5624-08B0-7EF9EA1ECA58}"/>
              </a:ext>
            </a:extLst>
          </p:cNvPr>
          <p:cNvPicPr>
            <a:picLocks noChangeAspect="1"/>
          </p:cNvPicPr>
          <p:nvPr/>
        </p:nvPicPr>
        <p:blipFill>
          <a:blip r:embed="rId3"/>
          <a:stretch>
            <a:fillRect/>
          </a:stretch>
        </p:blipFill>
        <p:spPr>
          <a:xfrm>
            <a:off x="4671465" y="3500674"/>
            <a:ext cx="1585097" cy="499915"/>
          </a:xfrm>
          <a:prstGeom prst="rect">
            <a:avLst/>
          </a:prstGeom>
        </p:spPr>
      </p:pic>
      <p:pic>
        <p:nvPicPr>
          <p:cNvPr id="29" name="Picture 28">
            <a:extLst>
              <a:ext uri="{FF2B5EF4-FFF2-40B4-BE49-F238E27FC236}">
                <a16:creationId xmlns:a16="http://schemas.microsoft.com/office/drawing/2014/main" id="{BA653BA6-781A-5E6D-E50C-3F65D01175D3}"/>
              </a:ext>
            </a:extLst>
          </p:cNvPr>
          <p:cNvPicPr>
            <a:picLocks noChangeAspect="1"/>
          </p:cNvPicPr>
          <p:nvPr/>
        </p:nvPicPr>
        <p:blipFill>
          <a:blip r:embed="rId4"/>
          <a:stretch>
            <a:fillRect/>
          </a:stretch>
        </p:blipFill>
        <p:spPr>
          <a:xfrm>
            <a:off x="4237161" y="6398335"/>
            <a:ext cx="371312" cy="384116"/>
          </a:xfrm>
          <a:prstGeom prst="rect">
            <a:avLst/>
          </a:prstGeom>
        </p:spPr>
      </p:pic>
      <p:sp>
        <p:nvSpPr>
          <p:cNvPr id="28" name="TextBox 27">
            <a:extLst>
              <a:ext uri="{FF2B5EF4-FFF2-40B4-BE49-F238E27FC236}">
                <a16:creationId xmlns:a16="http://schemas.microsoft.com/office/drawing/2014/main" id="{6CA5AD3A-FACF-8F7D-8A7A-C030150CC7F9}"/>
              </a:ext>
            </a:extLst>
          </p:cNvPr>
          <p:cNvSpPr txBox="1"/>
          <p:nvPr/>
        </p:nvSpPr>
        <p:spPr>
          <a:xfrm>
            <a:off x="6425389" y="918198"/>
            <a:ext cx="1164446" cy="923330"/>
          </a:xfrm>
          <a:prstGeom prst="rect">
            <a:avLst/>
          </a:prstGeom>
          <a:noFill/>
        </p:spPr>
        <p:txBody>
          <a:bodyPr wrap="square" rtlCol="0">
            <a:spAutoFit/>
          </a:bodyPr>
          <a:lstStyle/>
          <a:p>
            <a:pPr algn="ctr"/>
            <a:r>
              <a:rPr lang="en-US" b="1" dirty="0">
                <a:solidFill>
                  <a:srgbClr val="1B1C17"/>
                </a:solidFill>
              </a:rPr>
              <a:t>The Forks of the Rancocas</a:t>
            </a:r>
          </a:p>
        </p:txBody>
      </p:sp>
      <p:sp>
        <p:nvSpPr>
          <p:cNvPr id="30" name="TextBox 29">
            <a:extLst>
              <a:ext uri="{FF2B5EF4-FFF2-40B4-BE49-F238E27FC236}">
                <a16:creationId xmlns:a16="http://schemas.microsoft.com/office/drawing/2014/main" id="{7BC50E2E-1263-9469-F507-A3406752F283}"/>
              </a:ext>
            </a:extLst>
          </p:cNvPr>
          <p:cNvSpPr txBox="1"/>
          <p:nvPr/>
        </p:nvSpPr>
        <p:spPr>
          <a:xfrm>
            <a:off x="1936919" y="4670196"/>
            <a:ext cx="1438525" cy="369332"/>
          </a:xfrm>
          <a:prstGeom prst="rect">
            <a:avLst/>
          </a:prstGeom>
          <a:solidFill>
            <a:srgbClr val="FFFF00"/>
          </a:solidFill>
        </p:spPr>
        <p:txBody>
          <a:bodyPr wrap="square" rtlCol="0">
            <a:spAutoFit/>
          </a:bodyPr>
          <a:lstStyle/>
          <a:p>
            <a:r>
              <a:rPr lang="en-US" dirty="0"/>
              <a:t>South Branch</a:t>
            </a:r>
          </a:p>
        </p:txBody>
      </p:sp>
      <p:sp>
        <p:nvSpPr>
          <p:cNvPr id="31" name="TextBox 30">
            <a:extLst>
              <a:ext uri="{FF2B5EF4-FFF2-40B4-BE49-F238E27FC236}">
                <a16:creationId xmlns:a16="http://schemas.microsoft.com/office/drawing/2014/main" id="{12F3D575-0072-7A8D-89D1-7A9F5F00438A}"/>
              </a:ext>
            </a:extLst>
          </p:cNvPr>
          <p:cNvSpPr txBox="1"/>
          <p:nvPr/>
        </p:nvSpPr>
        <p:spPr>
          <a:xfrm>
            <a:off x="9548811" y="5685344"/>
            <a:ext cx="1438525" cy="369332"/>
          </a:xfrm>
          <a:prstGeom prst="rect">
            <a:avLst/>
          </a:prstGeom>
          <a:solidFill>
            <a:srgbClr val="FFFF00"/>
          </a:solidFill>
        </p:spPr>
        <p:txBody>
          <a:bodyPr wrap="square" rtlCol="0">
            <a:spAutoFit/>
          </a:bodyPr>
          <a:lstStyle/>
          <a:p>
            <a:r>
              <a:rPr lang="en-US" dirty="0"/>
              <a:t>North Branch</a:t>
            </a:r>
          </a:p>
        </p:txBody>
      </p:sp>
    </p:spTree>
    <p:extLst>
      <p:ext uri="{BB962C8B-B14F-4D97-AF65-F5344CB8AC3E}">
        <p14:creationId xmlns:p14="http://schemas.microsoft.com/office/powerpoint/2010/main" val="2856476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FC15A97F-1AB2-15FB-8211-B3B7812D7F64}"/>
              </a:ext>
            </a:extLst>
          </p:cNvPr>
          <p:cNvGraphicFramePr>
            <a:graphicFrameLocks/>
          </p:cNvGraphicFramePr>
          <p:nvPr/>
        </p:nvGraphicFramePr>
        <p:xfrm>
          <a:off x="0" y="0"/>
          <a:ext cx="12192000" cy="68580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115871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C08EC2F2-D46A-F922-D1D6-C8A16E94D695}"/>
              </a:ext>
            </a:extLst>
          </p:cNvPr>
          <p:cNvGraphicFramePr>
            <a:graphicFrameLocks/>
          </p:cNvGraphicFramePr>
          <p:nvPr/>
        </p:nvGraphicFramePr>
        <p:xfrm>
          <a:off x="0" y="0"/>
          <a:ext cx="12192000" cy="68580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29">
            <a:extLst>
              <a:ext uri="{FF2B5EF4-FFF2-40B4-BE49-F238E27FC236}">
                <a16:creationId xmlns:a16="http://schemas.microsoft.com/office/drawing/2014/main" id="{EB71EB32-1F1E-D577-4458-332546E9B426}"/>
              </a:ext>
            </a:extLst>
          </p:cNvPr>
          <p:cNvSpPr txBox="1"/>
          <p:nvPr/>
        </p:nvSpPr>
        <p:spPr>
          <a:xfrm>
            <a:off x="7315200" y="1504949"/>
            <a:ext cx="3706477" cy="805115"/>
          </a:xfrm>
          <a:prstGeom prst="rect">
            <a:avLst/>
          </a:prstGeom>
          <a:solidFill>
            <a:schemeClr val="lt1"/>
          </a:solidFill>
          <a:ln w="9525" cmpd="sng">
            <a:solidFill>
              <a:schemeClr val="lt1">
                <a:shade val="50000"/>
              </a:schemeClr>
            </a:solidFill>
          </a:ln>
        </p:spPr>
        <p:style>
          <a:lnRef idx="0">
            <a:scrgbClr r="0" g="0" b="0"/>
          </a:lnRef>
          <a:fillRef idx="0">
            <a:scrgbClr r="0" g="0" b="0"/>
          </a:fillRef>
          <a:effectRef idx="0">
            <a:scrgbClr r="0" g="0" b="0"/>
          </a:effectRef>
          <a:fontRef idx="minor">
            <a:schemeClr val="dk1"/>
          </a:fontRef>
        </p:style>
        <p:txBody>
          <a:bodyPr wrap="square" rtlCol="0" anchor="t"/>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lang="en-US" sz="2400" dirty="0"/>
              <a:t>$</a:t>
            </a:r>
            <a:r>
              <a:rPr lang="en-US" sz="2400" b="1" dirty="0"/>
              <a:t>600,000</a:t>
            </a:r>
            <a:r>
              <a:rPr lang="en-US" sz="2400" b="1" baseline="0" dirty="0"/>
              <a:t> in 1898 is $22,249,807 dollars in 2023</a:t>
            </a:r>
            <a:endParaRPr lang="en-US" sz="2400" b="1" dirty="0"/>
          </a:p>
        </p:txBody>
      </p:sp>
    </p:spTree>
    <p:extLst>
      <p:ext uri="{BB962C8B-B14F-4D97-AF65-F5344CB8AC3E}">
        <p14:creationId xmlns:p14="http://schemas.microsoft.com/office/powerpoint/2010/main" val="2542121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dirty="0"/>
          </a:p>
        </p:txBody>
      </p:sp>
      <p:pic>
        <p:nvPicPr>
          <p:cNvPr id="2050" name="Picture 2" descr="C:\Documents and Settings\Jia\Desktop\928\100_015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0" y="5388570"/>
            <a:ext cx="12192000" cy="923330"/>
          </a:xfrm>
          <a:prstGeom prst="rect">
            <a:avLst/>
          </a:prstGeom>
        </p:spPr>
        <p:txBody>
          <a:bodyPr wrap="square">
            <a:spAutoFit/>
          </a:bodyPr>
          <a:lstStyle/>
          <a:p>
            <a:pPr algn="ctr">
              <a:lnSpc>
                <a:spcPct val="150000"/>
              </a:lnSpc>
            </a:pPr>
            <a:r>
              <a:rPr lang="en-US" sz="2400" b="1" dirty="0">
                <a:solidFill>
                  <a:schemeClr val="bg1"/>
                </a:solidFill>
              </a:rPr>
              <a:t>Timbuctoo, Hainesport</a:t>
            </a:r>
          </a:p>
          <a:p>
            <a:pPr algn="ctr">
              <a:lnSpc>
                <a:spcPct val="150000"/>
              </a:lnSpc>
            </a:pPr>
            <a:r>
              <a:rPr lang="en-US" sz="1200" b="1" dirty="0">
                <a:solidFill>
                  <a:schemeClr val="bg1"/>
                </a:solidFill>
              </a:rPr>
              <a:t>. </a:t>
            </a:r>
          </a:p>
        </p:txBody>
      </p:sp>
      <p:sp>
        <p:nvSpPr>
          <p:cNvPr id="7" name="TextBox 6"/>
          <p:cNvSpPr txBox="1"/>
          <p:nvPr/>
        </p:nvSpPr>
        <p:spPr>
          <a:xfrm>
            <a:off x="0" y="4498939"/>
            <a:ext cx="12192000" cy="754694"/>
          </a:xfrm>
          <a:prstGeom prst="rect">
            <a:avLst/>
          </a:prstGeom>
          <a:noFill/>
        </p:spPr>
        <p:txBody>
          <a:bodyPr wrap="square" rtlCol="0">
            <a:spAutoFit/>
          </a:bodyPr>
          <a:lstStyle/>
          <a:p>
            <a:pPr algn="ctr">
              <a:lnSpc>
                <a:spcPct val="150000"/>
              </a:lnSpc>
            </a:pPr>
            <a:r>
              <a:rPr lang="en-US" sz="3200" b="1" dirty="0">
                <a:solidFill>
                  <a:schemeClr val="bg1"/>
                </a:solidFill>
              </a:rPr>
              <a:t>Remains of 1700’s Tidal Tide Mill</a:t>
            </a:r>
          </a:p>
        </p:txBody>
      </p:sp>
      <p:pic>
        <p:nvPicPr>
          <p:cNvPr id="5" name="Picture 4">
            <a:extLst>
              <a:ext uri="{FF2B5EF4-FFF2-40B4-BE49-F238E27FC236}">
                <a16:creationId xmlns:a16="http://schemas.microsoft.com/office/drawing/2014/main" id="{444EECA8-CB04-AA82-8D37-25B432FD17D8}"/>
              </a:ext>
            </a:extLst>
          </p:cNvPr>
          <p:cNvPicPr>
            <a:picLocks noChangeAspect="1"/>
          </p:cNvPicPr>
          <p:nvPr/>
        </p:nvPicPr>
        <p:blipFill>
          <a:blip r:embed="rId4"/>
          <a:stretch>
            <a:fillRect/>
          </a:stretch>
        </p:blipFill>
        <p:spPr>
          <a:xfrm>
            <a:off x="5605975" y="5968197"/>
            <a:ext cx="664487" cy="687401"/>
          </a:xfrm>
          <a:prstGeom prst="rect">
            <a:avLst/>
          </a:prstGeom>
        </p:spPr>
      </p:pic>
    </p:spTree>
    <p:extLst>
      <p:ext uri="{BB962C8B-B14F-4D97-AF65-F5344CB8AC3E}">
        <p14:creationId xmlns:p14="http://schemas.microsoft.com/office/powerpoint/2010/main" val="2348030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group of people in kayaks on a river&#10;&#10;Description automatically generated">
            <a:extLst>
              <a:ext uri="{FF2B5EF4-FFF2-40B4-BE49-F238E27FC236}">
                <a16:creationId xmlns:a16="http://schemas.microsoft.com/office/drawing/2014/main" id="{E9CCEBC0-F34B-13E5-1CAE-7289BF65816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0192" b="14822"/>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E5C145C1-874F-CD95-3F9E-0F516C31AEBA}"/>
              </a:ext>
            </a:extLst>
          </p:cNvPr>
          <p:cNvSpPr>
            <a:spLocks noGrp="1"/>
          </p:cNvSpPr>
          <p:nvPr>
            <p:ph type="ftr" sz="quarter" idx="11"/>
          </p:nvPr>
        </p:nvSpPr>
        <p:spPr>
          <a:xfrm>
            <a:off x="3855720" y="6371336"/>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5F0A4B10-D007-34AB-C003-C3961CA0F37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20</a:t>
            </a:fld>
            <a:endParaRPr lang="en-US" dirty="0">
              <a:solidFill>
                <a:srgbClr val="FFFFFF"/>
              </a:solidFill>
            </a:endParaRPr>
          </a:p>
        </p:txBody>
      </p:sp>
      <p:sp>
        <p:nvSpPr>
          <p:cNvPr id="8" name="TextBox 7">
            <a:extLst>
              <a:ext uri="{FF2B5EF4-FFF2-40B4-BE49-F238E27FC236}">
                <a16:creationId xmlns:a16="http://schemas.microsoft.com/office/drawing/2014/main" id="{3FB1C312-7B8D-1E70-1CAA-918581B7CD3A}"/>
              </a:ext>
            </a:extLst>
          </p:cNvPr>
          <p:cNvSpPr txBox="1"/>
          <p:nvPr/>
        </p:nvSpPr>
        <p:spPr>
          <a:xfrm>
            <a:off x="2534478" y="347868"/>
            <a:ext cx="6569765" cy="1143070"/>
          </a:xfrm>
          <a:prstGeom prst="rect">
            <a:avLst/>
          </a:prstGeom>
          <a:noFill/>
        </p:spPr>
        <p:txBody>
          <a:bodyPr wrap="square" rtlCol="0">
            <a:spAutoFit/>
          </a:bodyPr>
          <a:lstStyle/>
          <a:p>
            <a:pPr algn="ctr">
              <a:lnSpc>
                <a:spcPct val="150000"/>
              </a:lnSpc>
            </a:pPr>
            <a:r>
              <a:rPr lang="en-US" sz="2400" b="1" dirty="0">
                <a:solidFill>
                  <a:schemeClr val="bg1"/>
                </a:solidFill>
              </a:rPr>
              <a:t>Timbuctoo Heritage Area Way Point </a:t>
            </a:r>
          </a:p>
          <a:p>
            <a:pPr algn="ctr">
              <a:lnSpc>
                <a:spcPct val="150000"/>
              </a:lnSpc>
            </a:pPr>
            <a:r>
              <a:rPr lang="en-US" sz="2400" b="1" dirty="0">
                <a:solidFill>
                  <a:schemeClr val="bg1"/>
                </a:solidFill>
              </a:rPr>
              <a:t>N Branch   Rancocas Creek Water Trail</a:t>
            </a:r>
          </a:p>
        </p:txBody>
      </p:sp>
      <p:pic>
        <p:nvPicPr>
          <p:cNvPr id="3" name="Picture 2">
            <a:extLst>
              <a:ext uri="{FF2B5EF4-FFF2-40B4-BE49-F238E27FC236}">
                <a16:creationId xmlns:a16="http://schemas.microsoft.com/office/drawing/2014/main" id="{B249EF31-60A5-E355-ACC1-DFEF7AFFDEC1}"/>
              </a:ext>
            </a:extLst>
          </p:cNvPr>
          <p:cNvPicPr>
            <a:picLocks noChangeAspect="1"/>
          </p:cNvPicPr>
          <p:nvPr/>
        </p:nvPicPr>
        <p:blipFill>
          <a:blip r:embed="rId3"/>
          <a:stretch>
            <a:fillRect/>
          </a:stretch>
        </p:blipFill>
        <p:spPr>
          <a:xfrm>
            <a:off x="5492473" y="5596432"/>
            <a:ext cx="664487" cy="687401"/>
          </a:xfrm>
          <a:prstGeom prst="rect">
            <a:avLst/>
          </a:prstGeom>
        </p:spPr>
      </p:pic>
    </p:spTree>
    <p:extLst>
      <p:ext uri="{BB962C8B-B14F-4D97-AF65-F5344CB8AC3E}">
        <p14:creationId xmlns:p14="http://schemas.microsoft.com/office/powerpoint/2010/main" val="4219453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body of water with trees in the distance&#10;&#10;Description automatically generated">
            <a:extLst>
              <a:ext uri="{FF2B5EF4-FFF2-40B4-BE49-F238E27FC236}">
                <a16:creationId xmlns:a16="http://schemas.microsoft.com/office/drawing/2014/main" id="{85BC1777-BE4D-D610-9373-A35F3613436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5000"/>
          <a:stretch/>
        </p:blipFill>
        <p:spPr>
          <a:xfrm>
            <a:off x="20" y="10"/>
            <a:ext cx="12191980" cy="6857990"/>
          </a:xfrm>
          <a:prstGeom prst="rect">
            <a:avLst/>
          </a:prstGeom>
        </p:spPr>
      </p:pic>
      <p:sp>
        <p:nvSpPr>
          <p:cNvPr id="8" name="TextBox 7">
            <a:extLst>
              <a:ext uri="{FF2B5EF4-FFF2-40B4-BE49-F238E27FC236}">
                <a16:creationId xmlns:a16="http://schemas.microsoft.com/office/drawing/2014/main" id="{EE972D43-2983-627B-7F90-0618AF8A7ECA}"/>
              </a:ext>
            </a:extLst>
          </p:cNvPr>
          <p:cNvSpPr txBox="1"/>
          <p:nvPr/>
        </p:nvSpPr>
        <p:spPr>
          <a:xfrm>
            <a:off x="96078" y="5391945"/>
            <a:ext cx="12191999" cy="1200329"/>
          </a:xfrm>
          <a:prstGeom prst="rect">
            <a:avLst/>
          </a:prstGeom>
          <a:noFill/>
        </p:spPr>
        <p:txBody>
          <a:bodyPr wrap="square" rtlCol="0">
            <a:spAutoFit/>
          </a:bodyPr>
          <a:lstStyle/>
          <a:p>
            <a:pPr algn="ctr"/>
            <a:r>
              <a:rPr lang="en-US" sz="2400" dirty="0">
                <a:solidFill>
                  <a:schemeClr val="bg1"/>
                </a:solidFill>
              </a:rPr>
              <a:t>December 31, 2022    </a:t>
            </a:r>
          </a:p>
          <a:p>
            <a:pPr algn="ctr"/>
            <a:br>
              <a:rPr lang="en-US" sz="2400" dirty="0">
                <a:solidFill>
                  <a:schemeClr val="bg1"/>
                </a:solidFill>
              </a:rPr>
            </a:br>
            <a:r>
              <a:rPr lang="en-US" sz="2400" dirty="0">
                <a:solidFill>
                  <a:schemeClr val="bg1"/>
                </a:solidFill>
              </a:rPr>
              <a:t>Confluence or the Forks of the Rancocas Creek </a:t>
            </a:r>
          </a:p>
        </p:txBody>
      </p:sp>
      <p:sp>
        <p:nvSpPr>
          <p:cNvPr id="9" name="Footer Placeholder 3">
            <a:extLst>
              <a:ext uri="{FF2B5EF4-FFF2-40B4-BE49-F238E27FC236}">
                <a16:creationId xmlns:a16="http://schemas.microsoft.com/office/drawing/2014/main" id="{6320664C-F20C-DB8E-AAA6-E2B64275BBCA}"/>
              </a:ext>
            </a:extLst>
          </p:cNvPr>
          <p:cNvSpPr txBox="1">
            <a:spLocks/>
          </p:cNvSpPr>
          <p:nvPr/>
        </p:nvSpPr>
        <p:spPr>
          <a:xfrm>
            <a:off x="1524000" y="2900491"/>
            <a:ext cx="4114800" cy="365125"/>
          </a:xfrm>
          <a:prstGeom prst="rect">
            <a:avLst/>
          </a:prstGeom>
        </p:spPr>
        <p:txBody>
          <a:bodyPr vert="horz" lIns="91440" tIns="45720" rIns="91440" bIns="45720" rtlCol="0" anchor="ctr">
            <a:noAutofit/>
          </a:bodyP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400" dirty="0">
                <a:solidFill>
                  <a:srgbClr val="FFFFFF"/>
                </a:solidFill>
              </a:rPr>
              <a:t>North  Branch</a:t>
            </a:r>
          </a:p>
        </p:txBody>
      </p:sp>
      <p:sp>
        <p:nvSpPr>
          <p:cNvPr id="10" name="Footer Placeholder 3">
            <a:extLst>
              <a:ext uri="{FF2B5EF4-FFF2-40B4-BE49-F238E27FC236}">
                <a16:creationId xmlns:a16="http://schemas.microsoft.com/office/drawing/2014/main" id="{BAB2D085-D312-8945-16FE-4106B856023D}"/>
              </a:ext>
            </a:extLst>
          </p:cNvPr>
          <p:cNvSpPr txBox="1">
            <a:spLocks/>
          </p:cNvSpPr>
          <p:nvPr/>
        </p:nvSpPr>
        <p:spPr>
          <a:xfrm>
            <a:off x="7433072" y="2900490"/>
            <a:ext cx="4114800" cy="365125"/>
          </a:xfrm>
          <a:prstGeom prst="rect">
            <a:avLst/>
          </a:prstGeom>
        </p:spPr>
        <p:txBody>
          <a:bodyPr vert="horz" lIns="91440" tIns="45720" rIns="91440" bIns="45720" rtlCol="0" anchor="ctr">
            <a:noAutofit/>
          </a:bodyP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400" dirty="0">
                <a:solidFill>
                  <a:srgbClr val="FFFFFF"/>
                </a:solidFill>
              </a:rPr>
              <a:t>South  Branch</a:t>
            </a:r>
          </a:p>
        </p:txBody>
      </p:sp>
      <p:sp>
        <p:nvSpPr>
          <p:cNvPr id="3" name="TextBox 2">
            <a:extLst>
              <a:ext uri="{FF2B5EF4-FFF2-40B4-BE49-F238E27FC236}">
                <a16:creationId xmlns:a16="http://schemas.microsoft.com/office/drawing/2014/main" id="{7B145734-3DBA-6EF8-D396-B092E079598E}"/>
              </a:ext>
            </a:extLst>
          </p:cNvPr>
          <p:cNvSpPr txBox="1"/>
          <p:nvPr/>
        </p:nvSpPr>
        <p:spPr>
          <a:xfrm>
            <a:off x="447261" y="538345"/>
            <a:ext cx="11489635" cy="1143070"/>
          </a:xfrm>
          <a:prstGeom prst="rect">
            <a:avLst/>
          </a:prstGeom>
          <a:noFill/>
        </p:spPr>
        <p:txBody>
          <a:bodyPr wrap="square" rtlCol="0">
            <a:spAutoFit/>
          </a:bodyPr>
          <a:lstStyle/>
          <a:p>
            <a:pPr algn="ctr">
              <a:lnSpc>
                <a:spcPct val="150000"/>
              </a:lnSpc>
            </a:pPr>
            <a:r>
              <a:rPr lang="en-US" sz="2400" dirty="0">
                <a:solidFill>
                  <a:schemeClr val="bg1"/>
                </a:solidFill>
              </a:rPr>
              <a:t>Rancocas State Park Western Border - Eastern Viewshed</a:t>
            </a:r>
          </a:p>
          <a:p>
            <a:pPr algn="ctr">
              <a:lnSpc>
                <a:spcPct val="150000"/>
              </a:lnSpc>
            </a:pPr>
            <a:r>
              <a:rPr lang="en-US" sz="2400" dirty="0">
                <a:solidFill>
                  <a:schemeClr val="bg1"/>
                </a:solidFill>
              </a:rPr>
              <a:t>This viewshed has not changed since Native Americans traversed these tidal waters</a:t>
            </a:r>
          </a:p>
        </p:txBody>
      </p:sp>
      <p:pic>
        <p:nvPicPr>
          <p:cNvPr id="6" name="Picture 5">
            <a:extLst>
              <a:ext uri="{FF2B5EF4-FFF2-40B4-BE49-F238E27FC236}">
                <a16:creationId xmlns:a16="http://schemas.microsoft.com/office/drawing/2014/main" id="{3B198077-CFC4-B248-6C33-1ED75C6DFEA4}"/>
              </a:ext>
            </a:extLst>
          </p:cNvPr>
          <p:cNvPicPr>
            <a:picLocks noChangeAspect="1"/>
          </p:cNvPicPr>
          <p:nvPr/>
        </p:nvPicPr>
        <p:blipFill>
          <a:blip r:embed="rId3"/>
          <a:stretch>
            <a:fillRect/>
          </a:stretch>
        </p:blipFill>
        <p:spPr>
          <a:xfrm>
            <a:off x="11563914" y="6301856"/>
            <a:ext cx="309613" cy="290418"/>
          </a:xfrm>
          <a:prstGeom prst="rect">
            <a:avLst/>
          </a:prstGeom>
        </p:spPr>
      </p:pic>
    </p:spTree>
    <p:extLst>
      <p:ext uri="{BB962C8B-B14F-4D97-AF65-F5344CB8AC3E}">
        <p14:creationId xmlns:p14="http://schemas.microsoft.com/office/powerpoint/2010/main" val="3361996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erson in a kayak on a lake&#10;&#10;Description automatically generated">
            <a:extLst>
              <a:ext uri="{FF2B5EF4-FFF2-40B4-BE49-F238E27FC236}">
                <a16:creationId xmlns:a16="http://schemas.microsoft.com/office/drawing/2014/main" id="{5063A72E-7D05-6BD3-A275-B383D4A0ECF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2061" b="12953"/>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6970F4EE-5AE2-18FA-17C8-1E686477BBD6}"/>
              </a:ext>
            </a:extLst>
          </p:cNvPr>
          <p:cNvSpPr>
            <a:spLocks noGrp="1"/>
          </p:cNvSpPr>
          <p:nvPr>
            <p:ph type="ftr" sz="quarter" idx="11"/>
          </p:nvPr>
        </p:nvSpPr>
        <p:spPr>
          <a:xfrm>
            <a:off x="-841513"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C253AF56-7E5F-BB5B-22B1-A9D0FB5227A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22</a:t>
            </a:fld>
            <a:endParaRPr lang="en-US" dirty="0">
              <a:solidFill>
                <a:srgbClr val="FFFFFF"/>
              </a:solidFill>
            </a:endParaRPr>
          </a:p>
        </p:txBody>
      </p:sp>
      <p:sp>
        <p:nvSpPr>
          <p:cNvPr id="8" name="TextBox 7">
            <a:extLst>
              <a:ext uri="{FF2B5EF4-FFF2-40B4-BE49-F238E27FC236}">
                <a16:creationId xmlns:a16="http://schemas.microsoft.com/office/drawing/2014/main" id="{35E5EF24-3800-C93A-F366-A51F10440D47}"/>
              </a:ext>
            </a:extLst>
          </p:cNvPr>
          <p:cNvSpPr txBox="1"/>
          <p:nvPr/>
        </p:nvSpPr>
        <p:spPr>
          <a:xfrm>
            <a:off x="2983831" y="5539319"/>
            <a:ext cx="6387164" cy="461665"/>
          </a:xfrm>
          <a:prstGeom prst="rect">
            <a:avLst/>
          </a:prstGeom>
          <a:noFill/>
        </p:spPr>
        <p:txBody>
          <a:bodyPr wrap="square" rtlCol="0">
            <a:spAutoFit/>
          </a:bodyPr>
          <a:lstStyle/>
          <a:p>
            <a:pPr algn="ctr"/>
            <a:r>
              <a:rPr lang="en-US" sz="2400" b="1" dirty="0">
                <a:solidFill>
                  <a:schemeClr val="bg1"/>
                </a:solidFill>
              </a:rPr>
              <a:t>North Branch  Remains of Hainesport Sand Mine  </a:t>
            </a:r>
          </a:p>
        </p:txBody>
      </p:sp>
      <p:pic>
        <p:nvPicPr>
          <p:cNvPr id="3" name="Picture 2">
            <a:extLst>
              <a:ext uri="{FF2B5EF4-FFF2-40B4-BE49-F238E27FC236}">
                <a16:creationId xmlns:a16="http://schemas.microsoft.com/office/drawing/2014/main" id="{0C487401-DFAE-BE2D-07CF-3F986566106D}"/>
              </a:ext>
            </a:extLst>
          </p:cNvPr>
          <p:cNvPicPr>
            <a:picLocks noChangeAspect="1"/>
          </p:cNvPicPr>
          <p:nvPr/>
        </p:nvPicPr>
        <p:blipFill>
          <a:blip r:embed="rId3"/>
          <a:stretch>
            <a:fillRect/>
          </a:stretch>
        </p:blipFill>
        <p:spPr>
          <a:xfrm>
            <a:off x="5382480" y="271574"/>
            <a:ext cx="664487" cy="687401"/>
          </a:xfrm>
          <a:prstGeom prst="rect">
            <a:avLst/>
          </a:prstGeom>
        </p:spPr>
      </p:pic>
    </p:spTree>
    <p:extLst>
      <p:ext uri="{BB962C8B-B14F-4D97-AF65-F5344CB8AC3E}">
        <p14:creationId xmlns:p14="http://schemas.microsoft.com/office/powerpoint/2010/main" val="3916856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9AB41E9-3F7B-0087-15F0-AE36C21492F1}"/>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60386D7F-A16E-9929-2949-5CE9D3E5934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23</a:t>
            </a:fld>
            <a:endParaRPr lang="en-US" dirty="0">
              <a:solidFill>
                <a:srgbClr val="FFFFFF"/>
              </a:solidFill>
            </a:endParaRPr>
          </a:p>
        </p:txBody>
      </p:sp>
      <p:sp>
        <p:nvSpPr>
          <p:cNvPr id="8" name="TextBox 7">
            <a:extLst>
              <a:ext uri="{FF2B5EF4-FFF2-40B4-BE49-F238E27FC236}">
                <a16:creationId xmlns:a16="http://schemas.microsoft.com/office/drawing/2014/main" id="{8DFED85B-A114-2EE7-832E-B0571BD16D88}"/>
              </a:ext>
            </a:extLst>
          </p:cNvPr>
          <p:cNvSpPr txBox="1"/>
          <p:nvPr/>
        </p:nvSpPr>
        <p:spPr>
          <a:xfrm>
            <a:off x="4770783" y="5486400"/>
            <a:ext cx="2822713" cy="369332"/>
          </a:xfrm>
          <a:prstGeom prst="rect">
            <a:avLst/>
          </a:prstGeom>
          <a:noFill/>
        </p:spPr>
        <p:txBody>
          <a:bodyPr wrap="square" rtlCol="0">
            <a:spAutoFit/>
          </a:bodyPr>
          <a:lstStyle/>
          <a:p>
            <a:r>
              <a:rPr lang="en-US" dirty="0">
                <a:solidFill>
                  <a:schemeClr val="bg1"/>
                </a:solidFill>
              </a:rPr>
              <a:t>South Branch   High Tide</a:t>
            </a:r>
          </a:p>
        </p:txBody>
      </p:sp>
      <p:pic>
        <p:nvPicPr>
          <p:cNvPr id="2" name="Picture 1" descr="A cartoon of a boat with people rowing&#10;&#10;Description automatically generated">
            <a:extLst>
              <a:ext uri="{FF2B5EF4-FFF2-40B4-BE49-F238E27FC236}">
                <a16:creationId xmlns:a16="http://schemas.microsoft.com/office/drawing/2014/main" id="{9F654B92-8A8C-C00B-7F6B-7E65D71875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7052" y="5891635"/>
            <a:ext cx="497896" cy="464715"/>
          </a:xfrm>
          <a:prstGeom prst="flowChartConnector">
            <a:avLst/>
          </a:prstGeom>
        </p:spPr>
      </p:pic>
      <p:pic>
        <p:nvPicPr>
          <p:cNvPr id="3" name="Picture 2" descr="A body of water with a mountain in the background&#10;&#10;Description automatically generated">
            <a:extLst>
              <a:ext uri="{FF2B5EF4-FFF2-40B4-BE49-F238E27FC236}">
                <a16:creationId xmlns:a16="http://schemas.microsoft.com/office/drawing/2014/main" id="{18994916-DDC0-4E55-8033-341DDA506316}"/>
              </a:ext>
            </a:extLst>
          </p:cNvPr>
          <p:cNvPicPr>
            <a:picLocks noChangeAspect="1"/>
          </p:cNvPicPr>
          <p:nvPr/>
        </p:nvPicPr>
        <p:blipFill rotWithShape="1">
          <a:blip r:embed="rId3">
            <a:extLst>
              <a:ext uri="{28A0092B-C50C-407E-A947-70E740481C1C}">
                <a14:useLocalDpi xmlns:a14="http://schemas.microsoft.com/office/drawing/2010/main" val="0"/>
              </a:ext>
            </a:extLst>
          </a:blip>
          <a:srcRect t="8926" b="16074"/>
          <a:stretch/>
        </p:blipFill>
        <p:spPr>
          <a:xfrm>
            <a:off x="0" y="0"/>
            <a:ext cx="12188952" cy="6856287"/>
          </a:xfrm>
          <a:prstGeom prst="rect">
            <a:avLst/>
          </a:prstGeom>
        </p:spPr>
      </p:pic>
      <p:sp>
        <p:nvSpPr>
          <p:cNvPr id="10" name="TextBox 9">
            <a:extLst>
              <a:ext uri="{FF2B5EF4-FFF2-40B4-BE49-F238E27FC236}">
                <a16:creationId xmlns:a16="http://schemas.microsoft.com/office/drawing/2014/main" id="{4C4C68DD-652A-F5C2-7A6D-8FF268659AFF}"/>
              </a:ext>
            </a:extLst>
          </p:cNvPr>
          <p:cNvSpPr txBox="1"/>
          <p:nvPr/>
        </p:nvSpPr>
        <p:spPr>
          <a:xfrm>
            <a:off x="952901" y="5338583"/>
            <a:ext cx="11078677" cy="1200329"/>
          </a:xfrm>
          <a:prstGeom prst="rect">
            <a:avLst/>
          </a:prstGeom>
          <a:noFill/>
        </p:spPr>
        <p:txBody>
          <a:bodyPr wrap="square" rtlCol="0">
            <a:spAutoFit/>
          </a:bodyPr>
          <a:lstStyle/>
          <a:p>
            <a:pPr>
              <a:lnSpc>
                <a:spcPct val="150000"/>
              </a:lnSpc>
            </a:pPr>
            <a:r>
              <a:rPr lang="en-US" dirty="0">
                <a:solidFill>
                  <a:schemeClr val="bg1"/>
                </a:solidFill>
              </a:rPr>
              <a:t>From the Forks of the Rancocas Heading Up the South Branch Rancocas Creek Water Trail into Hainesport</a:t>
            </a:r>
          </a:p>
          <a:p>
            <a:pPr algn="ctr">
              <a:lnSpc>
                <a:spcPct val="150000"/>
              </a:lnSpc>
            </a:pPr>
            <a:r>
              <a:rPr lang="en-US" dirty="0">
                <a:solidFill>
                  <a:schemeClr val="bg1"/>
                </a:solidFill>
              </a:rPr>
              <a:t>New Jersey’s Rancocas State Park</a:t>
            </a:r>
          </a:p>
          <a:p>
            <a:endParaRPr lang="en-US" dirty="0"/>
          </a:p>
        </p:txBody>
      </p:sp>
      <p:pic>
        <p:nvPicPr>
          <p:cNvPr id="6" name="Picture 5">
            <a:extLst>
              <a:ext uri="{FF2B5EF4-FFF2-40B4-BE49-F238E27FC236}">
                <a16:creationId xmlns:a16="http://schemas.microsoft.com/office/drawing/2014/main" id="{9968636B-B3F0-EC28-24C0-70043BC3B8EE}"/>
              </a:ext>
            </a:extLst>
          </p:cNvPr>
          <p:cNvPicPr>
            <a:picLocks noChangeAspect="1"/>
          </p:cNvPicPr>
          <p:nvPr/>
        </p:nvPicPr>
        <p:blipFill>
          <a:blip r:embed="rId4"/>
          <a:stretch>
            <a:fillRect/>
          </a:stretch>
        </p:blipFill>
        <p:spPr>
          <a:xfrm>
            <a:off x="5621274" y="446049"/>
            <a:ext cx="473202" cy="489520"/>
          </a:xfrm>
          <a:prstGeom prst="rect">
            <a:avLst/>
          </a:prstGeom>
        </p:spPr>
      </p:pic>
    </p:spTree>
    <p:extLst>
      <p:ext uri="{BB962C8B-B14F-4D97-AF65-F5344CB8AC3E}">
        <p14:creationId xmlns:p14="http://schemas.microsoft.com/office/powerpoint/2010/main" val="41743633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F3920-CBF0-E786-DCFF-136110FFCFB6}"/>
              </a:ext>
            </a:extLst>
          </p:cNvPr>
          <p:cNvSpPr>
            <a:spLocks noGrp="1"/>
          </p:cNvSpPr>
          <p:nvPr>
            <p:ph type="title"/>
          </p:nvPr>
        </p:nvSpPr>
        <p:spPr/>
        <p:txBody>
          <a:bodyPr/>
          <a:lstStyle/>
          <a:p>
            <a:endParaRPr lang="en-US"/>
          </a:p>
        </p:txBody>
      </p:sp>
      <p:pic>
        <p:nvPicPr>
          <p:cNvPr id="5" name="Content Placeholder 4" descr="A collage of a ship and a picture of a ship&#10;&#10;Description automatically generated">
            <a:extLst>
              <a:ext uri="{FF2B5EF4-FFF2-40B4-BE49-F238E27FC236}">
                <a16:creationId xmlns:a16="http://schemas.microsoft.com/office/drawing/2014/main" id="{7B924C71-BECF-2AE1-2C87-C03E227D4C1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6" name="TextBox 5">
            <a:extLst>
              <a:ext uri="{FF2B5EF4-FFF2-40B4-BE49-F238E27FC236}">
                <a16:creationId xmlns:a16="http://schemas.microsoft.com/office/drawing/2014/main" id="{EAD458F9-B959-9F26-1385-3F6FD525730B}"/>
              </a:ext>
            </a:extLst>
          </p:cNvPr>
          <p:cNvSpPr txBox="1"/>
          <p:nvPr/>
        </p:nvSpPr>
        <p:spPr>
          <a:xfrm>
            <a:off x="2141033" y="0"/>
            <a:ext cx="4672362" cy="461665"/>
          </a:xfrm>
          <a:prstGeom prst="rect">
            <a:avLst/>
          </a:prstGeom>
          <a:solidFill>
            <a:schemeClr val="bg1"/>
          </a:solidFill>
        </p:spPr>
        <p:txBody>
          <a:bodyPr wrap="square" rtlCol="0">
            <a:spAutoFit/>
          </a:bodyPr>
          <a:lstStyle/>
          <a:p>
            <a:r>
              <a:rPr lang="en-US" sz="2400" b="1" dirty="0"/>
              <a:t>Hainesport Resident WW 1 Veteran</a:t>
            </a:r>
          </a:p>
        </p:txBody>
      </p:sp>
    </p:spTree>
    <p:extLst>
      <p:ext uri="{BB962C8B-B14F-4D97-AF65-F5344CB8AC3E}">
        <p14:creationId xmlns:p14="http://schemas.microsoft.com/office/powerpoint/2010/main" val="2789669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4B01-1512-6C39-1C9D-2A9C63490DA4}"/>
              </a:ext>
            </a:extLst>
          </p:cNvPr>
          <p:cNvSpPr>
            <a:spLocks noGrp="1"/>
          </p:cNvSpPr>
          <p:nvPr>
            <p:ph type="ctrTitle"/>
          </p:nvPr>
        </p:nvSpPr>
        <p:spPr>
          <a:xfrm>
            <a:off x="5923193" y="1285646"/>
            <a:ext cx="6186614" cy="727821"/>
          </a:xfrm>
        </p:spPr>
        <p:txBody>
          <a:bodyPr>
            <a:normAutofit fontScale="90000"/>
          </a:bodyPr>
          <a:lstStyle/>
          <a:p>
            <a:pPr>
              <a:lnSpc>
                <a:spcPct val="150000"/>
              </a:lnSpc>
            </a:pPr>
            <a:r>
              <a:rPr lang="en-US" sz="4900" b="1" spc="300" dirty="0">
                <a:solidFill>
                  <a:schemeClr val="bg1"/>
                </a:solidFill>
                <a:latin typeface="+mn-lt"/>
                <a:cs typeface="Times New Roman" panose="02020603050405020304" pitchFamily="18" charset="0"/>
              </a:rPr>
              <a:t>Lucifer Came a Calling</a:t>
            </a:r>
            <a:br>
              <a:rPr lang="en-US" sz="3200" b="1" spc="300" dirty="0">
                <a:solidFill>
                  <a:schemeClr val="bg1"/>
                </a:solidFill>
                <a:latin typeface="+mn-lt"/>
                <a:cs typeface="Times New Roman" panose="02020603050405020304" pitchFamily="18" charset="0"/>
              </a:rPr>
            </a:br>
            <a:endParaRPr lang="en-US" sz="3200" b="1" spc="300" dirty="0">
              <a:solidFill>
                <a:schemeClr val="bg1"/>
              </a:solidFill>
              <a:latin typeface="+mn-lt"/>
              <a:cs typeface="Times New Roman" panose="02020603050405020304" pitchFamily="18" charset="0"/>
            </a:endParaRPr>
          </a:p>
        </p:txBody>
      </p:sp>
      <p:sp>
        <p:nvSpPr>
          <p:cNvPr id="3" name="Subtitle 2">
            <a:extLst>
              <a:ext uri="{FF2B5EF4-FFF2-40B4-BE49-F238E27FC236}">
                <a16:creationId xmlns:a16="http://schemas.microsoft.com/office/drawing/2014/main" id="{28D291C7-45EA-0E58-644F-69BA41A5D18A}"/>
              </a:ext>
            </a:extLst>
          </p:cNvPr>
          <p:cNvSpPr>
            <a:spLocks noGrp="1"/>
          </p:cNvSpPr>
          <p:nvPr>
            <p:ph type="subTitle" idx="1"/>
          </p:nvPr>
        </p:nvSpPr>
        <p:spPr>
          <a:xfrm>
            <a:off x="6194298" y="1763208"/>
            <a:ext cx="5808785" cy="1655762"/>
          </a:xfrm>
        </p:spPr>
        <p:txBody>
          <a:bodyPr>
            <a:noAutofit/>
          </a:bodyPr>
          <a:lstStyle/>
          <a:p>
            <a:pPr>
              <a:lnSpc>
                <a:spcPct val="150000"/>
              </a:lnSpc>
            </a:pPr>
            <a:r>
              <a:rPr lang="en-US" sz="2800" b="1" spc="300" dirty="0">
                <a:solidFill>
                  <a:schemeClr val="bg1"/>
                </a:solidFill>
                <a:cs typeface="Times New Roman" panose="02020603050405020304" pitchFamily="18" charset="0"/>
              </a:rPr>
              <a:t>A Maritime Cultural Landscape Reconnaissance </a:t>
            </a:r>
          </a:p>
          <a:p>
            <a:pPr>
              <a:lnSpc>
                <a:spcPct val="150000"/>
              </a:lnSpc>
            </a:pPr>
            <a:r>
              <a:rPr lang="en-US" sz="2800" b="1" spc="300" dirty="0">
                <a:solidFill>
                  <a:schemeClr val="bg1"/>
                </a:solidFill>
                <a:cs typeface="Times New Roman" panose="02020603050405020304" pitchFamily="18" charset="0"/>
              </a:rPr>
              <a:t>at </a:t>
            </a:r>
          </a:p>
          <a:p>
            <a:pPr>
              <a:lnSpc>
                <a:spcPct val="150000"/>
              </a:lnSpc>
            </a:pPr>
            <a:r>
              <a:rPr lang="en-US" sz="2800" b="1" spc="300" dirty="0">
                <a:solidFill>
                  <a:schemeClr val="bg1"/>
                </a:solidFill>
                <a:cs typeface="Times New Roman" panose="02020603050405020304" pitchFamily="18" charset="0"/>
              </a:rPr>
              <a:t>New Jersey’s</a:t>
            </a:r>
          </a:p>
          <a:p>
            <a:pPr>
              <a:lnSpc>
                <a:spcPct val="150000"/>
              </a:lnSpc>
            </a:pPr>
            <a:r>
              <a:rPr lang="en-US" sz="2800" b="1" spc="300" dirty="0">
                <a:solidFill>
                  <a:schemeClr val="bg1"/>
                </a:solidFill>
                <a:cs typeface="Times New Roman" panose="02020603050405020304" pitchFamily="18" charset="0"/>
              </a:rPr>
              <a:t> Rancocas Creek Water Trail </a:t>
            </a:r>
          </a:p>
          <a:p>
            <a:pPr>
              <a:lnSpc>
                <a:spcPct val="150000"/>
              </a:lnSpc>
            </a:pPr>
            <a:r>
              <a:rPr lang="en-US" sz="2800" b="1" spc="300" dirty="0">
                <a:solidFill>
                  <a:schemeClr val="bg1"/>
                </a:solidFill>
                <a:cs typeface="Times New Roman" panose="02020603050405020304" pitchFamily="18" charset="0"/>
              </a:rPr>
              <a:t>Centreton Phosphorus Works</a:t>
            </a:r>
          </a:p>
        </p:txBody>
      </p:sp>
      <p:pic>
        <p:nvPicPr>
          <p:cNvPr id="1026" name="Picture 2" descr="RABBIT HOLE - AR15.COM">
            <a:extLst>
              <a:ext uri="{FF2B5EF4-FFF2-40B4-BE49-F238E27FC236}">
                <a16:creationId xmlns:a16="http://schemas.microsoft.com/office/drawing/2014/main" id="{2370A54F-AF62-24CF-3FC8-2D7F053A4A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917" y="930870"/>
            <a:ext cx="6437439" cy="5736657"/>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4" name="Thought Bubble: Cloud 3">
            <a:extLst>
              <a:ext uri="{FF2B5EF4-FFF2-40B4-BE49-F238E27FC236}">
                <a16:creationId xmlns:a16="http://schemas.microsoft.com/office/drawing/2014/main" id="{DC93F55F-929F-9945-02E1-69E5251D8263}"/>
              </a:ext>
            </a:extLst>
          </p:cNvPr>
          <p:cNvSpPr/>
          <p:nvPr/>
        </p:nvSpPr>
        <p:spPr>
          <a:xfrm>
            <a:off x="188917" y="190473"/>
            <a:ext cx="3481139" cy="1664675"/>
          </a:xfrm>
          <a:prstGeom prst="cloudCallout">
            <a:avLst>
              <a:gd name="adj1" fmla="val 39359"/>
              <a:gd name="adj2" fmla="val 76091"/>
            </a:avLst>
          </a:prstGeom>
          <a:solidFill>
            <a:srgbClr val="0066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rgbClr val="FFFF00"/>
                </a:solidFill>
              </a:rPr>
              <a:t>Phossy Jaw </a:t>
            </a:r>
          </a:p>
          <a:p>
            <a:pPr algn="ctr"/>
            <a:r>
              <a:rPr lang="en-US" b="1" dirty="0">
                <a:solidFill>
                  <a:srgbClr val="FFFF00"/>
                </a:solidFill>
              </a:rPr>
              <a:t>Cuban Filibusters</a:t>
            </a:r>
          </a:p>
          <a:p>
            <a:pPr algn="ctr"/>
            <a:r>
              <a:rPr lang="en-US" b="1" dirty="0">
                <a:solidFill>
                  <a:srgbClr val="FFFF00"/>
                </a:solidFill>
              </a:rPr>
              <a:t>Tugboats</a:t>
            </a:r>
          </a:p>
        </p:txBody>
      </p:sp>
    </p:spTree>
    <p:extLst>
      <p:ext uri="{BB962C8B-B14F-4D97-AF65-F5344CB8AC3E}">
        <p14:creationId xmlns:p14="http://schemas.microsoft.com/office/powerpoint/2010/main" val="18243311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C214-433F-A7A3-D272-3D0CAA40630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3C27A54-3DBA-3428-692C-F4BED571BE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8667" y="-1"/>
            <a:ext cx="11933333" cy="6858001"/>
          </a:xfrm>
        </p:spPr>
      </p:pic>
    </p:spTree>
    <p:extLst>
      <p:ext uri="{BB962C8B-B14F-4D97-AF65-F5344CB8AC3E}">
        <p14:creationId xmlns:p14="http://schemas.microsoft.com/office/powerpoint/2010/main" val="38936307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drawing of a map&#10;&#10;Description automatically generated">
            <a:extLst>
              <a:ext uri="{FF2B5EF4-FFF2-40B4-BE49-F238E27FC236}">
                <a16:creationId xmlns:a16="http://schemas.microsoft.com/office/drawing/2014/main" id="{18DCE32C-27AA-160A-4267-CB1F6DEF5C5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3000"/>
                    </a14:imgEffect>
                    <a14:imgEffect>
                      <a14:colorTemperature colorTemp="8098"/>
                    </a14:imgEffect>
                    <a14:imgEffect>
                      <a14:saturation sat="234000"/>
                    </a14:imgEffect>
                    <a14:imgEffect>
                      <a14:brightnessContrast bright="2000" contrast="10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TextBox 11">
            <a:extLst>
              <a:ext uri="{FF2B5EF4-FFF2-40B4-BE49-F238E27FC236}">
                <a16:creationId xmlns:a16="http://schemas.microsoft.com/office/drawing/2014/main" id="{713487C4-80BE-9F71-9900-449EEAEAA1EB}"/>
              </a:ext>
            </a:extLst>
          </p:cNvPr>
          <p:cNvSpPr txBox="1"/>
          <p:nvPr/>
        </p:nvSpPr>
        <p:spPr>
          <a:xfrm>
            <a:off x="2664767" y="128358"/>
            <a:ext cx="5924717" cy="830997"/>
          </a:xfrm>
          <a:prstGeom prst="rect">
            <a:avLst/>
          </a:prstGeom>
          <a:noFill/>
        </p:spPr>
        <p:txBody>
          <a:bodyPr wrap="square" rtlCol="0">
            <a:spAutoFit/>
          </a:bodyPr>
          <a:lstStyle/>
          <a:p>
            <a:pPr algn="ctr"/>
            <a:r>
              <a:rPr lang="en-US" sz="2400" b="1" spc="300" dirty="0"/>
              <a:t>Stokes 1875</a:t>
            </a:r>
          </a:p>
          <a:p>
            <a:pPr algn="ctr"/>
            <a:r>
              <a:rPr lang="en-US" sz="2400" b="1" spc="300" dirty="0"/>
              <a:t>Riparian Chart Rancocas Creek</a:t>
            </a:r>
          </a:p>
        </p:txBody>
      </p:sp>
      <p:sp>
        <p:nvSpPr>
          <p:cNvPr id="2" name="TextBox 1">
            <a:extLst>
              <a:ext uri="{FF2B5EF4-FFF2-40B4-BE49-F238E27FC236}">
                <a16:creationId xmlns:a16="http://schemas.microsoft.com/office/drawing/2014/main" id="{F97E8521-9355-948F-6A23-9ADAD8871C84}"/>
              </a:ext>
            </a:extLst>
          </p:cNvPr>
          <p:cNvSpPr txBox="1"/>
          <p:nvPr/>
        </p:nvSpPr>
        <p:spPr>
          <a:xfrm>
            <a:off x="9518573" y="6059277"/>
            <a:ext cx="1972020" cy="584775"/>
          </a:xfrm>
          <a:prstGeom prst="rect">
            <a:avLst/>
          </a:prstGeom>
          <a:noFill/>
        </p:spPr>
        <p:txBody>
          <a:bodyPr wrap="square" rtlCol="0">
            <a:spAutoFit/>
          </a:bodyPr>
          <a:lstStyle/>
          <a:p>
            <a:pPr algn="ctr"/>
            <a:r>
              <a:rPr lang="en-US" sz="1600" b="1" dirty="0">
                <a:solidFill>
                  <a:schemeClr val="bg1"/>
                </a:solidFill>
              </a:rPr>
              <a:t>Hainesport </a:t>
            </a:r>
          </a:p>
          <a:p>
            <a:pPr algn="ctr"/>
            <a:r>
              <a:rPr lang="en-US" sz="1600" b="1" dirty="0">
                <a:solidFill>
                  <a:schemeClr val="bg1"/>
                </a:solidFill>
              </a:rPr>
              <a:t>Foundry</a:t>
            </a:r>
          </a:p>
        </p:txBody>
      </p:sp>
      <p:sp>
        <p:nvSpPr>
          <p:cNvPr id="3" name="TextBox 2">
            <a:extLst>
              <a:ext uri="{FF2B5EF4-FFF2-40B4-BE49-F238E27FC236}">
                <a16:creationId xmlns:a16="http://schemas.microsoft.com/office/drawing/2014/main" id="{0C78BD7B-8A07-A62F-4BE5-E3DE57C8186C}"/>
              </a:ext>
            </a:extLst>
          </p:cNvPr>
          <p:cNvSpPr txBox="1"/>
          <p:nvPr/>
        </p:nvSpPr>
        <p:spPr>
          <a:xfrm>
            <a:off x="4283724" y="5766889"/>
            <a:ext cx="1972020" cy="584775"/>
          </a:xfrm>
          <a:prstGeom prst="rect">
            <a:avLst/>
          </a:prstGeom>
          <a:noFill/>
        </p:spPr>
        <p:txBody>
          <a:bodyPr wrap="square" rtlCol="0">
            <a:spAutoFit/>
          </a:bodyPr>
          <a:lstStyle/>
          <a:p>
            <a:pPr algn="ctr"/>
            <a:r>
              <a:rPr lang="en-US" sz="1600" b="1" dirty="0">
                <a:solidFill>
                  <a:schemeClr val="bg1"/>
                </a:solidFill>
              </a:rPr>
              <a:t>Stone</a:t>
            </a:r>
          </a:p>
          <a:p>
            <a:pPr algn="ctr"/>
            <a:r>
              <a:rPr lang="en-US" sz="1600" b="1" dirty="0">
                <a:solidFill>
                  <a:schemeClr val="bg1"/>
                </a:solidFill>
              </a:rPr>
              <a:t>Quarry</a:t>
            </a:r>
          </a:p>
        </p:txBody>
      </p:sp>
      <p:sp>
        <p:nvSpPr>
          <p:cNvPr id="4" name="TextBox 3">
            <a:extLst>
              <a:ext uri="{FF2B5EF4-FFF2-40B4-BE49-F238E27FC236}">
                <a16:creationId xmlns:a16="http://schemas.microsoft.com/office/drawing/2014/main" id="{D92250DA-AB21-D2B3-69E9-895FDC975F53}"/>
              </a:ext>
            </a:extLst>
          </p:cNvPr>
          <p:cNvSpPr txBox="1"/>
          <p:nvPr/>
        </p:nvSpPr>
        <p:spPr>
          <a:xfrm>
            <a:off x="9404732" y="205303"/>
            <a:ext cx="1972020" cy="338554"/>
          </a:xfrm>
          <a:prstGeom prst="rect">
            <a:avLst/>
          </a:prstGeom>
          <a:noFill/>
        </p:spPr>
        <p:txBody>
          <a:bodyPr wrap="square" rtlCol="0">
            <a:spAutoFit/>
          </a:bodyPr>
          <a:lstStyle/>
          <a:p>
            <a:pPr algn="ctr"/>
            <a:r>
              <a:rPr lang="en-US" sz="1600" b="1" dirty="0">
                <a:solidFill>
                  <a:schemeClr val="bg1"/>
                </a:solidFill>
              </a:rPr>
              <a:t>Timbuctoo &gt;&gt;&gt;</a:t>
            </a:r>
          </a:p>
        </p:txBody>
      </p:sp>
      <p:sp>
        <p:nvSpPr>
          <p:cNvPr id="5" name="TextBox 4">
            <a:extLst>
              <a:ext uri="{FF2B5EF4-FFF2-40B4-BE49-F238E27FC236}">
                <a16:creationId xmlns:a16="http://schemas.microsoft.com/office/drawing/2014/main" id="{2B8B1F5F-5325-7635-C92B-68B1E7C9FBC8}"/>
              </a:ext>
            </a:extLst>
          </p:cNvPr>
          <p:cNvSpPr txBox="1"/>
          <p:nvPr/>
        </p:nvSpPr>
        <p:spPr>
          <a:xfrm>
            <a:off x="4676659" y="1558542"/>
            <a:ext cx="1972020" cy="338554"/>
          </a:xfrm>
          <a:prstGeom prst="rect">
            <a:avLst/>
          </a:prstGeom>
          <a:noFill/>
        </p:spPr>
        <p:txBody>
          <a:bodyPr wrap="square" rtlCol="0">
            <a:spAutoFit/>
          </a:bodyPr>
          <a:lstStyle/>
          <a:p>
            <a:pPr algn="ctr"/>
            <a:r>
              <a:rPr lang="en-US" sz="1600" b="1" dirty="0">
                <a:solidFill>
                  <a:schemeClr val="bg1"/>
                </a:solidFill>
              </a:rPr>
              <a:t>Melpine</a:t>
            </a:r>
          </a:p>
        </p:txBody>
      </p:sp>
      <p:pic>
        <p:nvPicPr>
          <p:cNvPr id="6" name="Picture 5">
            <a:extLst>
              <a:ext uri="{FF2B5EF4-FFF2-40B4-BE49-F238E27FC236}">
                <a16:creationId xmlns:a16="http://schemas.microsoft.com/office/drawing/2014/main" id="{275A879F-CD08-7BFE-F508-9A25C5E95D60}"/>
              </a:ext>
            </a:extLst>
          </p:cNvPr>
          <p:cNvPicPr>
            <a:picLocks noChangeAspect="1"/>
          </p:cNvPicPr>
          <p:nvPr/>
        </p:nvPicPr>
        <p:blipFill>
          <a:blip r:embed="rId4"/>
          <a:stretch>
            <a:fillRect/>
          </a:stretch>
        </p:blipFill>
        <p:spPr>
          <a:xfrm>
            <a:off x="9096954" y="1322157"/>
            <a:ext cx="2815257" cy="3671719"/>
          </a:xfrm>
          <a:prstGeom prst="flowChartConnector">
            <a:avLst/>
          </a:prstGeom>
          <a:ln w="63500">
            <a:solidFill>
              <a:schemeClr val="bg1"/>
            </a:solidFill>
          </a:ln>
        </p:spPr>
      </p:pic>
    </p:spTree>
    <p:extLst>
      <p:ext uri="{BB962C8B-B14F-4D97-AF65-F5344CB8AC3E}">
        <p14:creationId xmlns:p14="http://schemas.microsoft.com/office/powerpoint/2010/main" val="11002092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BE7F8D-D1CE-8CCC-BB09-D07F393BB33B}"/>
              </a:ext>
            </a:extLst>
          </p:cNvPr>
          <p:cNvPicPr>
            <a:picLocks noChangeAspect="1"/>
          </p:cNvPicPr>
          <p:nvPr/>
        </p:nvPicPr>
        <p:blipFill rotWithShape="1">
          <a:blip r:embed="rId2"/>
          <a:srcRect l="19088" r="12685"/>
          <a:stretch/>
        </p:blipFill>
        <p:spPr>
          <a:xfrm>
            <a:off x="0" y="0"/>
            <a:ext cx="6603022" cy="6870958"/>
          </a:xfrm>
          <a:prstGeom prst="rect">
            <a:avLst/>
          </a:prstGeom>
        </p:spPr>
      </p:pic>
      <p:pic>
        <p:nvPicPr>
          <p:cNvPr id="7" name="Picture 6">
            <a:extLst>
              <a:ext uri="{FF2B5EF4-FFF2-40B4-BE49-F238E27FC236}">
                <a16:creationId xmlns:a16="http://schemas.microsoft.com/office/drawing/2014/main" id="{D01750D2-03D0-B097-B2DA-D5DBF738D933}"/>
              </a:ext>
            </a:extLst>
          </p:cNvPr>
          <p:cNvPicPr>
            <a:picLocks noChangeAspect="1"/>
          </p:cNvPicPr>
          <p:nvPr/>
        </p:nvPicPr>
        <p:blipFill>
          <a:blip r:embed="rId3"/>
          <a:stretch>
            <a:fillRect/>
          </a:stretch>
        </p:blipFill>
        <p:spPr>
          <a:xfrm>
            <a:off x="6603022" y="-20637"/>
            <a:ext cx="5588977" cy="3862875"/>
          </a:xfrm>
          <a:prstGeom prst="rect">
            <a:avLst/>
          </a:prstGeom>
        </p:spPr>
      </p:pic>
      <p:pic>
        <p:nvPicPr>
          <p:cNvPr id="11" name="Picture 10">
            <a:extLst>
              <a:ext uri="{FF2B5EF4-FFF2-40B4-BE49-F238E27FC236}">
                <a16:creationId xmlns:a16="http://schemas.microsoft.com/office/drawing/2014/main" id="{A4B149B1-7C2C-F830-2463-B822B867A668}"/>
              </a:ext>
            </a:extLst>
          </p:cNvPr>
          <p:cNvPicPr>
            <a:picLocks noChangeAspect="1"/>
          </p:cNvPicPr>
          <p:nvPr/>
        </p:nvPicPr>
        <p:blipFill rotWithShape="1">
          <a:blip r:embed="rId4"/>
          <a:srcRect l="10174" r="28842"/>
          <a:stretch/>
        </p:blipFill>
        <p:spPr>
          <a:xfrm>
            <a:off x="6603022" y="4139514"/>
            <a:ext cx="3605020" cy="2718486"/>
          </a:xfrm>
          <a:prstGeom prst="rect">
            <a:avLst/>
          </a:prstGeom>
        </p:spPr>
      </p:pic>
      <p:pic>
        <p:nvPicPr>
          <p:cNvPr id="13" name="Picture 12">
            <a:extLst>
              <a:ext uri="{FF2B5EF4-FFF2-40B4-BE49-F238E27FC236}">
                <a16:creationId xmlns:a16="http://schemas.microsoft.com/office/drawing/2014/main" id="{AF363214-1C0A-2F86-8B90-A7392F0C8FDC}"/>
              </a:ext>
            </a:extLst>
          </p:cNvPr>
          <p:cNvPicPr>
            <a:picLocks noChangeAspect="1"/>
          </p:cNvPicPr>
          <p:nvPr/>
        </p:nvPicPr>
        <p:blipFill>
          <a:blip r:embed="rId5"/>
          <a:stretch>
            <a:fillRect/>
          </a:stretch>
        </p:blipFill>
        <p:spPr>
          <a:xfrm>
            <a:off x="-1" y="5177693"/>
            <a:ext cx="6552323" cy="981075"/>
          </a:xfrm>
          <a:prstGeom prst="rect">
            <a:avLst/>
          </a:prstGeom>
        </p:spPr>
      </p:pic>
      <p:sp>
        <p:nvSpPr>
          <p:cNvPr id="14" name="TextBox 13">
            <a:extLst>
              <a:ext uri="{FF2B5EF4-FFF2-40B4-BE49-F238E27FC236}">
                <a16:creationId xmlns:a16="http://schemas.microsoft.com/office/drawing/2014/main" id="{C827C276-7BFD-6159-68D1-449B040522DE}"/>
              </a:ext>
            </a:extLst>
          </p:cNvPr>
          <p:cNvSpPr txBox="1"/>
          <p:nvPr/>
        </p:nvSpPr>
        <p:spPr>
          <a:xfrm>
            <a:off x="10208041" y="6169878"/>
            <a:ext cx="1154473" cy="215444"/>
          </a:xfrm>
          <a:prstGeom prst="rect">
            <a:avLst/>
          </a:prstGeom>
          <a:noFill/>
        </p:spPr>
        <p:txBody>
          <a:bodyPr wrap="square" rtlCol="0">
            <a:spAutoFit/>
          </a:bodyPr>
          <a:lstStyle/>
          <a:p>
            <a:r>
              <a:rPr lang="en-US" sz="800" dirty="0"/>
              <a:t>Vic Capone</a:t>
            </a:r>
          </a:p>
        </p:txBody>
      </p:sp>
      <p:pic>
        <p:nvPicPr>
          <p:cNvPr id="16" name="Picture 15">
            <a:extLst>
              <a:ext uri="{FF2B5EF4-FFF2-40B4-BE49-F238E27FC236}">
                <a16:creationId xmlns:a16="http://schemas.microsoft.com/office/drawing/2014/main" id="{9B2C881D-17D0-F623-8103-606C34B2BBE6}"/>
              </a:ext>
            </a:extLst>
          </p:cNvPr>
          <p:cNvPicPr>
            <a:picLocks noChangeAspect="1"/>
          </p:cNvPicPr>
          <p:nvPr/>
        </p:nvPicPr>
        <p:blipFill>
          <a:blip r:embed="rId6"/>
          <a:stretch>
            <a:fillRect/>
          </a:stretch>
        </p:blipFill>
        <p:spPr>
          <a:xfrm>
            <a:off x="10208040" y="4703021"/>
            <a:ext cx="1983960" cy="1634213"/>
          </a:xfrm>
          <a:prstGeom prst="rect">
            <a:avLst/>
          </a:prstGeom>
          <a:ln w="50800">
            <a:noFill/>
          </a:ln>
        </p:spPr>
      </p:pic>
      <p:pic>
        <p:nvPicPr>
          <p:cNvPr id="8" name="Picture 7">
            <a:extLst>
              <a:ext uri="{FF2B5EF4-FFF2-40B4-BE49-F238E27FC236}">
                <a16:creationId xmlns:a16="http://schemas.microsoft.com/office/drawing/2014/main" id="{4D968E26-B9FE-4F28-E082-BAB3D078F14D}"/>
              </a:ext>
            </a:extLst>
          </p:cNvPr>
          <p:cNvPicPr>
            <a:picLocks noChangeAspect="1"/>
          </p:cNvPicPr>
          <p:nvPr/>
        </p:nvPicPr>
        <p:blipFill>
          <a:blip r:embed="rId7"/>
          <a:stretch>
            <a:fillRect/>
          </a:stretch>
        </p:blipFill>
        <p:spPr>
          <a:xfrm>
            <a:off x="9544795" y="1690688"/>
            <a:ext cx="2496672" cy="1783700"/>
          </a:xfrm>
          <a:prstGeom prst="rect">
            <a:avLst/>
          </a:prstGeom>
          <a:ln w="63500">
            <a:solidFill>
              <a:schemeClr val="bg1"/>
            </a:solidFill>
          </a:ln>
        </p:spPr>
      </p:pic>
      <p:sp>
        <p:nvSpPr>
          <p:cNvPr id="2" name="TextBox 1">
            <a:extLst>
              <a:ext uri="{FF2B5EF4-FFF2-40B4-BE49-F238E27FC236}">
                <a16:creationId xmlns:a16="http://schemas.microsoft.com/office/drawing/2014/main" id="{7E0AFC5A-31F1-BEF7-4048-E4F233A6B316}"/>
              </a:ext>
            </a:extLst>
          </p:cNvPr>
          <p:cNvSpPr txBox="1"/>
          <p:nvPr/>
        </p:nvSpPr>
        <p:spPr>
          <a:xfrm>
            <a:off x="5311842" y="-138242"/>
            <a:ext cx="8465905" cy="837473"/>
          </a:xfrm>
          <a:prstGeom prst="rect">
            <a:avLst/>
          </a:prstGeom>
          <a:noFill/>
        </p:spPr>
        <p:txBody>
          <a:bodyPr wrap="square">
            <a:spAutoFit/>
          </a:bodyPr>
          <a:lstStyle/>
          <a:p>
            <a:pPr marL="0" indent="0" algn="ctr">
              <a:lnSpc>
                <a:spcPct val="150000"/>
              </a:lnSpc>
              <a:buNone/>
            </a:pPr>
            <a:r>
              <a:rPr lang="en-US" sz="3600" b="1" spc="300" dirty="0">
                <a:solidFill>
                  <a:schemeClr val="bg1"/>
                </a:solidFill>
              </a:rPr>
              <a:t>Timbuctoo</a:t>
            </a:r>
          </a:p>
        </p:txBody>
      </p:sp>
      <p:sp>
        <p:nvSpPr>
          <p:cNvPr id="3" name="TextBox 2">
            <a:extLst>
              <a:ext uri="{FF2B5EF4-FFF2-40B4-BE49-F238E27FC236}">
                <a16:creationId xmlns:a16="http://schemas.microsoft.com/office/drawing/2014/main" id="{001C514E-0D99-A28A-CDBB-75B2B5BED480}"/>
              </a:ext>
            </a:extLst>
          </p:cNvPr>
          <p:cNvSpPr txBox="1"/>
          <p:nvPr/>
        </p:nvSpPr>
        <p:spPr>
          <a:xfrm>
            <a:off x="0" y="4371084"/>
            <a:ext cx="6552323" cy="837473"/>
          </a:xfrm>
          <a:prstGeom prst="rect">
            <a:avLst/>
          </a:prstGeom>
          <a:noFill/>
        </p:spPr>
        <p:txBody>
          <a:bodyPr wrap="square">
            <a:spAutoFit/>
          </a:bodyPr>
          <a:lstStyle/>
          <a:p>
            <a:pPr marL="0" indent="0" algn="ctr">
              <a:lnSpc>
                <a:spcPct val="150000"/>
              </a:lnSpc>
              <a:buNone/>
            </a:pPr>
            <a:r>
              <a:rPr lang="en-US" sz="3600" b="1" spc="300" dirty="0">
                <a:solidFill>
                  <a:schemeClr val="bg1"/>
                </a:solidFill>
              </a:rPr>
              <a:t>“Texas”</a:t>
            </a:r>
          </a:p>
        </p:txBody>
      </p:sp>
      <p:sp>
        <p:nvSpPr>
          <p:cNvPr id="4" name="TextBox 3">
            <a:extLst>
              <a:ext uri="{FF2B5EF4-FFF2-40B4-BE49-F238E27FC236}">
                <a16:creationId xmlns:a16="http://schemas.microsoft.com/office/drawing/2014/main" id="{8980C40E-B2E3-1C3D-CDA3-F5F076C618DD}"/>
              </a:ext>
            </a:extLst>
          </p:cNvPr>
          <p:cNvSpPr txBox="1"/>
          <p:nvPr/>
        </p:nvSpPr>
        <p:spPr>
          <a:xfrm>
            <a:off x="5736363" y="5668230"/>
            <a:ext cx="5626151" cy="837473"/>
          </a:xfrm>
          <a:prstGeom prst="rect">
            <a:avLst/>
          </a:prstGeom>
          <a:noFill/>
        </p:spPr>
        <p:txBody>
          <a:bodyPr wrap="square">
            <a:spAutoFit/>
          </a:bodyPr>
          <a:lstStyle/>
          <a:p>
            <a:pPr marL="0" indent="0" algn="ctr">
              <a:lnSpc>
                <a:spcPct val="150000"/>
              </a:lnSpc>
              <a:buNone/>
            </a:pPr>
            <a:r>
              <a:rPr lang="en-US" sz="3600" b="1" spc="300" dirty="0">
                <a:solidFill>
                  <a:schemeClr val="bg1"/>
                </a:solidFill>
              </a:rPr>
              <a:t>Sand Mines</a:t>
            </a:r>
          </a:p>
        </p:txBody>
      </p:sp>
      <p:sp>
        <p:nvSpPr>
          <p:cNvPr id="9" name="TextBox 8">
            <a:extLst>
              <a:ext uri="{FF2B5EF4-FFF2-40B4-BE49-F238E27FC236}">
                <a16:creationId xmlns:a16="http://schemas.microsoft.com/office/drawing/2014/main" id="{45D487D6-9478-41F0-6064-170C79644370}"/>
              </a:ext>
            </a:extLst>
          </p:cNvPr>
          <p:cNvSpPr txBox="1"/>
          <p:nvPr/>
        </p:nvSpPr>
        <p:spPr>
          <a:xfrm>
            <a:off x="6603020" y="3703454"/>
            <a:ext cx="5588979" cy="584775"/>
          </a:xfrm>
          <a:prstGeom prst="rect">
            <a:avLst/>
          </a:prstGeom>
          <a:solidFill>
            <a:srgbClr val="002060"/>
          </a:solidFill>
        </p:spPr>
        <p:txBody>
          <a:bodyPr wrap="square" rtlCol="0">
            <a:spAutoFit/>
          </a:bodyPr>
          <a:lstStyle/>
          <a:p>
            <a:pPr algn="ctr"/>
            <a:r>
              <a:rPr lang="en-US" sz="1600" b="1" dirty="0">
                <a:solidFill>
                  <a:schemeClr val="bg1"/>
                </a:solidFill>
              </a:rPr>
              <a:t>Tip of the Hat Thanks to Everyone who helped put this presentation together.  Special Tip to local historic society's</a:t>
            </a:r>
          </a:p>
        </p:txBody>
      </p:sp>
    </p:spTree>
    <p:extLst>
      <p:ext uri="{BB962C8B-B14F-4D97-AF65-F5344CB8AC3E}">
        <p14:creationId xmlns:p14="http://schemas.microsoft.com/office/powerpoint/2010/main" val="39245787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79A1-2383-979D-89E9-504D247AF7D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D2BE6FB-1AFB-2D22-9B21-06F4E7F0C1D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192001" cy="6858000"/>
          </a:xfrm>
        </p:spPr>
      </p:pic>
    </p:spTree>
    <p:extLst>
      <p:ext uri="{BB962C8B-B14F-4D97-AF65-F5344CB8AC3E}">
        <p14:creationId xmlns:p14="http://schemas.microsoft.com/office/powerpoint/2010/main" val="26668678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51B4-0B90-64C5-9E01-7AD9DB1A9C5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1791695-893E-FA4F-9B0A-FCED2DA5FA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28223210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275B-53CE-BD20-CE67-E92C7DD441B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5088B12-EF9B-CF77-89EC-FEA2419112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3466496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outdoor, water, building, boat&#10;&#10;Description automatically generated">
            <a:extLst>
              <a:ext uri="{FF2B5EF4-FFF2-40B4-BE49-F238E27FC236}">
                <a16:creationId xmlns:a16="http://schemas.microsoft.com/office/drawing/2014/main" id="{3E1C4A90-F082-45A0-BF93-064EC71A73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798284"/>
          </a:xfrm>
          <a:blipFill dpi="0" rotWithShape="1">
            <a:blip r:embed="rId3">
              <a:alphaModFix amt="23000"/>
            </a:blip>
            <a:srcRect/>
            <a:tile tx="0" ty="0" sx="100000" sy="100000" flip="none" algn="tl"/>
          </a:blipFill>
          <a:effectLst>
            <a:outerShdw blurRad="50800" dist="50800" dir="5400000" algn="ctr" rotWithShape="0">
              <a:srgbClr val="000000"/>
            </a:outerShdw>
          </a:effectLst>
        </p:spPr>
      </p:pic>
      <p:sp>
        <p:nvSpPr>
          <p:cNvPr id="8" name="TextBox 7">
            <a:extLst>
              <a:ext uri="{FF2B5EF4-FFF2-40B4-BE49-F238E27FC236}">
                <a16:creationId xmlns:a16="http://schemas.microsoft.com/office/drawing/2014/main" id="{981F080D-5ACE-4D46-8EA7-05E2142047D1}"/>
              </a:ext>
            </a:extLst>
          </p:cNvPr>
          <p:cNvSpPr txBox="1"/>
          <p:nvPr/>
        </p:nvSpPr>
        <p:spPr>
          <a:xfrm>
            <a:off x="7313812" y="5611708"/>
            <a:ext cx="5239211" cy="1354217"/>
          </a:xfrm>
          <a:prstGeom prst="rect">
            <a:avLst/>
          </a:prstGeom>
          <a:noFill/>
        </p:spPr>
        <p:txBody>
          <a:bodyPr wrap="square" rtlCol="0">
            <a:spAutoFit/>
          </a:bodyPr>
          <a:lstStyle/>
          <a:p>
            <a:pPr algn="ctr"/>
            <a:endParaRPr lang="en-US" sz="2000" dirty="0"/>
          </a:p>
          <a:p>
            <a:pPr algn="ctr"/>
            <a:endParaRPr lang="en-US" sz="2000" dirty="0"/>
          </a:p>
          <a:p>
            <a:pPr algn="ctr"/>
            <a:r>
              <a:rPr lang="en-US" sz="1400" dirty="0">
                <a:solidFill>
                  <a:schemeClr val="bg1"/>
                </a:solidFill>
              </a:rPr>
              <a:t>Burlington County Lyceum of Science and Natural History</a:t>
            </a:r>
          </a:p>
          <a:p>
            <a:pPr algn="ctr"/>
            <a:endParaRPr lang="en-US" sz="1400" dirty="0"/>
          </a:p>
          <a:p>
            <a:pPr algn="ctr"/>
            <a:endParaRPr lang="en-US" sz="1400" dirty="0"/>
          </a:p>
        </p:txBody>
      </p:sp>
      <p:sp>
        <p:nvSpPr>
          <p:cNvPr id="2" name="TextBox 1">
            <a:extLst>
              <a:ext uri="{FF2B5EF4-FFF2-40B4-BE49-F238E27FC236}">
                <a16:creationId xmlns:a16="http://schemas.microsoft.com/office/drawing/2014/main" id="{73C7B3F9-62EF-6570-7FDE-3D1990D71594}"/>
              </a:ext>
            </a:extLst>
          </p:cNvPr>
          <p:cNvSpPr txBox="1"/>
          <p:nvPr/>
        </p:nvSpPr>
        <p:spPr>
          <a:xfrm>
            <a:off x="7553739" y="492981"/>
            <a:ext cx="3904091" cy="2031325"/>
          </a:xfrm>
          <a:prstGeom prst="rect">
            <a:avLst/>
          </a:prstGeom>
          <a:noFill/>
        </p:spPr>
        <p:txBody>
          <a:bodyPr wrap="square" rtlCol="0">
            <a:spAutoFit/>
          </a:bodyPr>
          <a:lstStyle/>
          <a:p>
            <a:pPr algn="ctr"/>
            <a:r>
              <a:rPr lang="en-US" dirty="0">
                <a:solidFill>
                  <a:schemeClr val="bg1"/>
                </a:solidFill>
              </a:rPr>
              <a:t>Hainesport South Branch Rancocas</a:t>
            </a:r>
          </a:p>
          <a:p>
            <a:pPr algn="ctr"/>
            <a:endParaRPr lang="en-US" dirty="0">
              <a:solidFill>
                <a:schemeClr val="bg1"/>
              </a:solidFill>
            </a:endParaRPr>
          </a:p>
          <a:p>
            <a:pPr algn="ctr"/>
            <a:r>
              <a:rPr lang="en-US" dirty="0">
                <a:solidFill>
                  <a:schemeClr val="bg1"/>
                </a:solidFill>
              </a:rPr>
              <a:t>House of Barclay Haines</a:t>
            </a:r>
          </a:p>
          <a:p>
            <a:pPr algn="ctr"/>
            <a:endParaRPr lang="en-US" dirty="0">
              <a:solidFill>
                <a:schemeClr val="bg1"/>
              </a:solidFill>
            </a:endParaRPr>
          </a:p>
          <a:p>
            <a:pPr algn="ctr"/>
            <a:r>
              <a:rPr lang="en-US" dirty="0">
                <a:solidFill>
                  <a:schemeClr val="bg1"/>
                </a:solidFill>
              </a:rPr>
              <a:t>Tugboat Minerva w Sand Barge</a:t>
            </a:r>
          </a:p>
          <a:p>
            <a:pPr algn="ctr"/>
            <a:endParaRPr lang="en-US" dirty="0">
              <a:solidFill>
                <a:schemeClr val="bg1"/>
              </a:solidFill>
            </a:endParaRPr>
          </a:p>
          <a:p>
            <a:pPr algn="ctr"/>
            <a:r>
              <a:rPr lang="en-US" dirty="0">
                <a:solidFill>
                  <a:schemeClr val="bg1"/>
                </a:solidFill>
              </a:rPr>
              <a:t>Note train in background</a:t>
            </a:r>
          </a:p>
        </p:txBody>
      </p:sp>
      <p:pic>
        <p:nvPicPr>
          <p:cNvPr id="4" name="Picture 3">
            <a:extLst>
              <a:ext uri="{FF2B5EF4-FFF2-40B4-BE49-F238E27FC236}">
                <a16:creationId xmlns:a16="http://schemas.microsoft.com/office/drawing/2014/main" id="{F86468B5-7CE9-7EC2-D4A1-1420EA19896A}"/>
              </a:ext>
            </a:extLst>
          </p:cNvPr>
          <p:cNvPicPr>
            <a:picLocks noChangeAspect="1"/>
          </p:cNvPicPr>
          <p:nvPr/>
        </p:nvPicPr>
        <p:blipFill>
          <a:blip r:embed="rId4"/>
          <a:stretch>
            <a:fillRect/>
          </a:stretch>
        </p:blipFill>
        <p:spPr>
          <a:xfrm>
            <a:off x="242810" y="5944219"/>
            <a:ext cx="669071" cy="689193"/>
          </a:xfrm>
          <a:prstGeom prst="rect">
            <a:avLst/>
          </a:prstGeom>
        </p:spPr>
      </p:pic>
    </p:spTree>
    <p:extLst>
      <p:ext uri="{BB962C8B-B14F-4D97-AF65-F5344CB8AC3E}">
        <p14:creationId xmlns:p14="http://schemas.microsoft.com/office/powerpoint/2010/main" val="23873910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2859-8617-F39A-6D79-A86C2E4A82F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D4082CE-7930-E553-1ED3-C60D7298C8D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3268774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12D2D-BEE1-435A-8128-F9479053C9F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6822D4A-9A46-FFA8-F747-E47CD138A93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22733925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94862-1E05-D2E7-9539-67811556B45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8057754-6077-0B07-D43E-CF6ECDC5C5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3562002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59B23-0DB5-3895-CF68-80E6DFDBCE0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1FD450B-643C-1C94-FAEB-8C19C4CE272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33951266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AA9A-B85C-32DF-9870-1880A2FFDAF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93B4CB8-3816-09F9-22E5-E3B972F5DD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9869152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w tide in a river&#10;&#10;Description automatically generated">
            <a:extLst>
              <a:ext uri="{FF2B5EF4-FFF2-40B4-BE49-F238E27FC236}">
                <a16:creationId xmlns:a16="http://schemas.microsoft.com/office/drawing/2014/main" id="{16986BD4-0938-A739-FBDD-ADE3459ED7D1}"/>
              </a:ext>
            </a:extLst>
          </p:cNvPr>
          <p:cNvPicPr>
            <a:picLocks noChangeAspect="1"/>
          </p:cNvPicPr>
          <p:nvPr/>
        </p:nvPicPr>
        <p:blipFill rotWithShape="1">
          <a:blip r:embed="rId2">
            <a:extLst>
              <a:ext uri="{28A0092B-C50C-407E-A947-70E740481C1C}">
                <a14:useLocalDpi xmlns:a14="http://schemas.microsoft.com/office/drawing/2010/main" val="0"/>
              </a:ext>
            </a:extLst>
          </a:blip>
          <a:srcRect b="14358"/>
          <a:stretch/>
        </p:blipFill>
        <p:spPr>
          <a:xfrm>
            <a:off x="1" y="0"/>
            <a:ext cx="7022968" cy="5093927"/>
          </a:xfrm>
          <a:prstGeom prst="rect">
            <a:avLst/>
          </a:prstGeom>
        </p:spPr>
      </p:pic>
      <p:pic>
        <p:nvPicPr>
          <p:cNvPr id="5" name="Picture 4" descr="A person holding a large metal object&#10;&#10;Description automatically generated">
            <a:extLst>
              <a:ext uri="{FF2B5EF4-FFF2-40B4-BE49-F238E27FC236}">
                <a16:creationId xmlns:a16="http://schemas.microsoft.com/office/drawing/2014/main" id="{704A98C5-A1C0-25A2-19C4-97C5A2093E28}"/>
              </a:ext>
            </a:extLst>
          </p:cNvPr>
          <p:cNvPicPr>
            <a:picLocks noChangeAspect="1"/>
          </p:cNvPicPr>
          <p:nvPr/>
        </p:nvPicPr>
        <p:blipFill rotWithShape="1">
          <a:blip r:embed="rId3">
            <a:extLst>
              <a:ext uri="{28A0092B-C50C-407E-A947-70E740481C1C}">
                <a14:useLocalDpi xmlns:a14="http://schemas.microsoft.com/office/drawing/2010/main" val="0"/>
              </a:ext>
            </a:extLst>
          </a:blip>
          <a:srcRect l="3027" t="3876" r="58139" b="3793"/>
          <a:stretch/>
        </p:blipFill>
        <p:spPr>
          <a:xfrm>
            <a:off x="2564092" y="5071430"/>
            <a:ext cx="1720063" cy="1776686"/>
          </a:xfrm>
          <a:prstGeom prst="rect">
            <a:avLst/>
          </a:prstGeom>
          <a:solidFill>
            <a:srgbClr val="044A85"/>
          </a:solidFill>
        </p:spPr>
      </p:pic>
      <p:sp>
        <p:nvSpPr>
          <p:cNvPr id="6" name="TextBox 5">
            <a:extLst>
              <a:ext uri="{FF2B5EF4-FFF2-40B4-BE49-F238E27FC236}">
                <a16:creationId xmlns:a16="http://schemas.microsoft.com/office/drawing/2014/main" id="{2952DBA6-61D9-410C-7AE9-62140851DB48}"/>
              </a:ext>
            </a:extLst>
          </p:cNvPr>
          <p:cNvSpPr txBox="1"/>
          <p:nvPr/>
        </p:nvSpPr>
        <p:spPr>
          <a:xfrm>
            <a:off x="-5750" y="3778898"/>
            <a:ext cx="7022969" cy="461665"/>
          </a:xfrm>
          <a:prstGeom prst="rect">
            <a:avLst/>
          </a:prstGeom>
          <a:noFill/>
        </p:spPr>
        <p:txBody>
          <a:bodyPr wrap="square" rtlCol="0">
            <a:spAutoFit/>
          </a:bodyPr>
          <a:lstStyle/>
          <a:p>
            <a:pPr algn="ctr"/>
            <a:r>
              <a:rPr lang="en-US" sz="2400" b="1" spc="300" dirty="0">
                <a:solidFill>
                  <a:schemeClr val="bg1"/>
                </a:solidFill>
              </a:rPr>
              <a:t>Tail Race - Low Tide</a:t>
            </a:r>
          </a:p>
        </p:txBody>
      </p:sp>
      <p:sp>
        <p:nvSpPr>
          <p:cNvPr id="7" name="TextBox 6">
            <a:extLst>
              <a:ext uri="{FF2B5EF4-FFF2-40B4-BE49-F238E27FC236}">
                <a16:creationId xmlns:a16="http://schemas.microsoft.com/office/drawing/2014/main" id="{76138389-D17A-9DC2-6626-8C8AC0DF2E3C}"/>
              </a:ext>
            </a:extLst>
          </p:cNvPr>
          <p:cNvSpPr txBox="1"/>
          <p:nvPr/>
        </p:nvSpPr>
        <p:spPr>
          <a:xfrm>
            <a:off x="3011862" y="4288077"/>
            <a:ext cx="1413209" cy="461665"/>
          </a:xfrm>
          <a:prstGeom prst="rect">
            <a:avLst/>
          </a:prstGeom>
          <a:noFill/>
        </p:spPr>
        <p:txBody>
          <a:bodyPr wrap="square" rtlCol="0">
            <a:spAutoFit/>
          </a:bodyPr>
          <a:lstStyle/>
          <a:p>
            <a:r>
              <a:rPr lang="en-US" sz="2400" b="1" dirty="0">
                <a:solidFill>
                  <a:schemeClr val="bg1"/>
                </a:solidFill>
              </a:rPr>
              <a:t>D/G</a:t>
            </a:r>
          </a:p>
        </p:txBody>
      </p:sp>
      <p:sp>
        <p:nvSpPr>
          <p:cNvPr id="2" name="Multiplication Sign 1">
            <a:extLst>
              <a:ext uri="{FF2B5EF4-FFF2-40B4-BE49-F238E27FC236}">
                <a16:creationId xmlns:a16="http://schemas.microsoft.com/office/drawing/2014/main" id="{CB968EA0-D33D-D410-BB4A-89D56CF0C1A5}"/>
              </a:ext>
            </a:extLst>
          </p:cNvPr>
          <p:cNvSpPr/>
          <p:nvPr/>
        </p:nvSpPr>
        <p:spPr>
          <a:xfrm>
            <a:off x="8394883" y="107167"/>
            <a:ext cx="606458" cy="461665"/>
          </a:xfrm>
          <a:prstGeom prst="mathMultiply">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AE3B97B-C00F-32DD-D939-3BA3BE66B21B}"/>
              </a:ext>
            </a:extLst>
          </p:cNvPr>
          <p:cNvSpPr txBox="1"/>
          <p:nvPr/>
        </p:nvSpPr>
        <p:spPr>
          <a:xfrm>
            <a:off x="-5749" y="337999"/>
            <a:ext cx="7022969" cy="584775"/>
          </a:xfrm>
          <a:prstGeom prst="rect">
            <a:avLst/>
          </a:prstGeom>
          <a:noFill/>
        </p:spPr>
        <p:txBody>
          <a:bodyPr wrap="square" rtlCol="0">
            <a:spAutoFit/>
          </a:bodyPr>
          <a:lstStyle/>
          <a:p>
            <a:pPr algn="ctr"/>
            <a:r>
              <a:rPr lang="en-US" sz="3200" b="1" spc="200" dirty="0">
                <a:solidFill>
                  <a:schemeClr val="bg1"/>
                </a:solidFill>
              </a:rPr>
              <a:t>“Dippers”   “Mixers”   “Boxers”</a:t>
            </a:r>
          </a:p>
        </p:txBody>
      </p:sp>
      <p:sp>
        <p:nvSpPr>
          <p:cNvPr id="15" name="TextBox 14">
            <a:extLst>
              <a:ext uri="{FF2B5EF4-FFF2-40B4-BE49-F238E27FC236}">
                <a16:creationId xmlns:a16="http://schemas.microsoft.com/office/drawing/2014/main" id="{A865923D-4861-FCD2-559B-1479F3367959}"/>
              </a:ext>
            </a:extLst>
          </p:cNvPr>
          <p:cNvSpPr txBox="1"/>
          <p:nvPr/>
        </p:nvSpPr>
        <p:spPr>
          <a:xfrm>
            <a:off x="9455085" y="2847986"/>
            <a:ext cx="2743658" cy="461665"/>
          </a:xfrm>
          <a:prstGeom prst="rect">
            <a:avLst/>
          </a:prstGeom>
          <a:noFill/>
        </p:spPr>
        <p:txBody>
          <a:bodyPr wrap="square">
            <a:spAutoFit/>
          </a:bodyPr>
          <a:lstStyle/>
          <a:p>
            <a:pPr algn="ctr"/>
            <a:r>
              <a:rPr lang="en-US" sz="1200" b="1" dirty="0">
                <a:solidFill>
                  <a:schemeClr val="bg1"/>
                </a:solidFill>
              </a:rPr>
              <a:t>Ref: British Parliament Report  1884 </a:t>
            </a:r>
          </a:p>
          <a:p>
            <a:pPr algn="ctr"/>
            <a:r>
              <a:rPr lang="en-US" sz="1200" b="1" dirty="0">
                <a:solidFill>
                  <a:schemeClr val="bg1"/>
                </a:solidFill>
              </a:rPr>
              <a:t>Harpers Weekly 1886</a:t>
            </a:r>
          </a:p>
        </p:txBody>
      </p:sp>
      <p:sp>
        <p:nvSpPr>
          <p:cNvPr id="22" name="TextBox 21">
            <a:extLst>
              <a:ext uri="{FF2B5EF4-FFF2-40B4-BE49-F238E27FC236}">
                <a16:creationId xmlns:a16="http://schemas.microsoft.com/office/drawing/2014/main" id="{08064956-2385-45DF-8D15-6B2170221B3C}"/>
              </a:ext>
            </a:extLst>
          </p:cNvPr>
          <p:cNvSpPr txBox="1"/>
          <p:nvPr/>
        </p:nvSpPr>
        <p:spPr>
          <a:xfrm>
            <a:off x="9701930" y="168722"/>
            <a:ext cx="2262433" cy="400110"/>
          </a:xfrm>
          <a:prstGeom prst="rect">
            <a:avLst/>
          </a:prstGeom>
          <a:noFill/>
        </p:spPr>
        <p:txBody>
          <a:bodyPr wrap="square" rtlCol="0">
            <a:spAutoFit/>
          </a:bodyPr>
          <a:lstStyle/>
          <a:p>
            <a:pPr algn="ctr"/>
            <a:r>
              <a:rPr lang="en-US" sz="2000" b="1" dirty="0">
                <a:solidFill>
                  <a:schemeClr val="bg1"/>
                </a:solidFill>
              </a:rPr>
              <a:t>Mixers</a:t>
            </a:r>
          </a:p>
        </p:txBody>
      </p:sp>
      <p:pic>
        <p:nvPicPr>
          <p:cNvPr id="27" name="Picture 26">
            <a:extLst>
              <a:ext uri="{FF2B5EF4-FFF2-40B4-BE49-F238E27FC236}">
                <a16:creationId xmlns:a16="http://schemas.microsoft.com/office/drawing/2014/main" id="{3D86C7B4-5B29-8D61-48B9-8B6DD44654B3}"/>
              </a:ext>
            </a:extLst>
          </p:cNvPr>
          <p:cNvPicPr>
            <a:picLocks noChangeAspect="1"/>
          </p:cNvPicPr>
          <p:nvPr/>
        </p:nvPicPr>
        <p:blipFill rotWithShape="1">
          <a:blip r:embed="rId4"/>
          <a:srcRect b="1733"/>
          <a:stretch/>
        </p:blipFill>
        <p:spPr>
          <a:xfrm>
            <a:off x="7022969" y="0"/>
            <a:ext cx="5175773" cy="5088295"/>
          </a:xfrm>
          <a:prstGeom prst="rect">
            <a:avLst/>
          </a:prstGeom>
        </p:spPr>
      </p:pic>
      <p:sp>
        <p:nvSpPr>
          <p:cNvPr id="28" name="TextBox 27">
            <a:extLst>
              <a:ext uri="{FF2B5EF4-FFF2-40B4-BE49-F238E27FC236}">
                <a16:creationId xmlns:a16="http://schemas.microsoft.com/office/drawing/2014/main" id="{AA6CDC5C-F215-6592-14FE-0C9ED69EAB3A}"/>
              </a:ext>
            </a:extLst>
          </p:cNvPr>
          <p:cNvSpPr txBox="1"/>
          <p:nvPr/>
        </p:nvSpPr>
        <p:spPr>
          <a:xfrm>
            <a:off x="6642800" y="461109"/>
            <a:ext cx="6118260" cy="461665"/>
          </a:xfrm>
          <a:prstGeom prst="rect">
            <a:avLst/>
          </a:prstGeom>
          <a:noFill/>
        </p:spPr>
        <p:txBody>
          <a:bodyPr wrap="square">
            <a:spAutoFit/>
          </a:bodyPr>
          <a:lstStyle/>
          <a:p>
            <a:pPr algn="ctr"/>
            <a:r>
              <a:rPr lang="en-US" sz="2400" b="1" dirty="0">
                <a:solidFill>
                  <a:schemeClr val="bg1"/>
                </a:solidFill>
              </a:rPr>
              <a:t>“Mixers”</a:t>
            </a:r>
          </a:p>
        </p:txBody>
      </p:sp>
      <p:sp>
        <p:nvSpPr>
          <p:cNvPr id="29" name="TextBox 28">
            <a:extLst>
              <a:ext uri="{FF2B5EF4-FFF2-40B4-BE49-F238E27FC236}">
                <a16:creationId xmlns:a16="http://schemas.microsoft.com/office/drawing/2014/main" id="{4AB8AE2A-FD3F-D143-044F-AB576351BA1A}"/>
              </a:ext>
            </a:extLst>
          </p:cNvPr>
          <p:cNvSpPr txBox="1"/>
          <p:nvPr/>
        </p:nvSpPr>
        <p:spPr>
          <a:xfrm>
            <a:off x="6708788" y="4595854"/>
            <a:ext cx="6118260" cy="276999"/>
          </a:xfrm>
          <a:prstGeom prst="rect">
            <a:avLst/>
          </a:prstGeom>
          <a:noFill/>
        </p:spPr>
        <p:txBody>
          <a:bodyPr wrap="square">
            <a:spAutoFit/>
          </a:bodyPr>
          <a:lstStyle/>
          <a:p>
            <a:pPr algn="ctr"/>
            <a:r>
              <a:rPr lang="en-US" sz="1200" b="1" dirty="0">
                <a:solidFill>
                  <a:schemeClr val="bg1"/>
                </a:solidFill>
              </a:rPr>
              <a:t>Ref: British Parliament Report 1884</a:t>
            </a:r>
          </a:p>
        </p:txBody>
      </p:sp>
      <p:pic>
        <p:nvPicPr>
          <p:cNvPr id="30" name="Picture 29">
            <a:extLst>
              <a:ext uri="{FF2B5EF4-FFF2-40B4-BE49-F238E27FC236}">
                <a16:creationId xmlns:a16="http://schemas.microsoft.com/office/drawing/2014/main" id="{EB43EE1A-C1B7-8843-10F7-62E35D01B921}"/>
              </a:ext>
            </a:extLst>
          </p:cNvPr>
          <p:cNvPicPr>
            <a:picLocks noChangeAspect="1"/>
          </p:cNvPicPr>
          <p:nvPr/>
        </p:nvPicPr>
        <p:blipFill>
          <a:blip r:embed="rId5">
            <a:extLst>
              <a:ext uri="{BEBA8EAE-BF5A-486C-A8C5-ECC9F3942E4B}">
                <a14:imgProps xmlns:a14="http://schemas.microsoft.com/office/drawing/2010/main">
                  <a14:imgLayer r:embed="rId6">
                    <a14:imgEffect>
                      <a14:artisticPastelsSmooth scaling="0"/>
                    </a14:imgEffect>
                    <a14:imgEffect>
                      <a14:saturation sat="147000"/>
                    </a14:imgEffect>
                  </a14:imgLayer>
                </a14:imgProps>
              </a:ext>
            </a:extLst>
          </a:blip>
          <a:stretch>
            <a:fillRect/>
          </a:stretch>
        </p:blipFill>
        <p:spPr>
          <a:xfrm>
            <a:off x="4705243" y="5088296"/>
            <a:ext cx="2775765" cy="1757645"/>
          </a:xfrm>
          <a:prstGeom prst="rect">
            <a:avLst/>
          </a:prstGeom>
          <a:solidFill>
            <a:schemeClr val="bg1">
              <a:alpha val="94000"/>
            </a:schemeClr>
          </a:solidFill>
        </p:spPr>
      </p:pic>
      <p:pic>
        <p:nvPicPr>
          <p:cNvPr id="35" name="Picture 2" descr="http://tse1.mm.bing.net/th?&amp;id=OIP.M0ea4b21b6c2bccec65312cb6d6151c63H0&amp;w=300&amp;h=223&amp;c=0&amp;pid=1.9&amp;rs=0&amp;p=0">
            <a:extLst>
              <a:ext uri="{FF2B5EF4-FFF2-40B4-BE49-F238E27FC236}">
                <a16:creationId xmlns:a16="http://schemas.microsoft.com/office/drawing/2014/main" id="{E0739759-4445-8710-22A5-0DC85E766E84}"/>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061001" y="5088295"/>
            <a:ext cx="2143490" cy="1757646"/>
          </a:xfrm>
          <a:prstGeom prst="rect">
            <a:avLst/>
          </a:prstGeom>
          <a:noFill/>
          <a:extLst>
            <a:ext uri="{909E8E84-426E-40DD-AFC4-6F175D3DCCD1}">
              <a14:hiddenFill xmlns:a14="http://schemas.microsoft.com/office/drawing/2010/main">
                <a:solidFill>
                  <a:srgbClr val="FFFFFF"/>
                </a:solidFill>
              </a14:hiddenFill>
            </a:ext>
          </a:extLst>
        </p:spPr>
      </p:pic>
      <p:pic>
        <p:nvPicPr>
          <p:cNvPr id="37" name="Content Placeholder 6">
            <a:extLst>
              <a:ext uri="{FF2B5EF4-FFF2-40B4-BE49-F238E27FC236}">
                <a16:creationId xmlns:a16="http://schemas.microsoft.com/office/drawing/2014/main" id="{0E47980F-8A45-D51A-C454-16AA884AC26D}"/>
              </a:ext>
            </a:extLst>
          </p:cNvPr>
          <p:cNvPicPr>
            <a:picLocks noGrp="1" noChangeAspect="1"/>
          </p:cNvPicPr>
          <p:nvPr>
            <p:ph idx="1"/>
          </p:nvPr>
        </p:nvPicPr>
        <p:blipFill>
          <a:blip r:embed="rId8" cstate="print">
            <a:extLst>
              <a:ext uri="{28A0092B-C50C-407E-A947-70E740481C1C}">
                <a14:useLocalDpi xmlns:a14="http://schemas.microsoft.com/office/drawing/2010/main" val="0"/>
              </a:ext>
            </a:extLst>
          </a:blip>
          <a:stretch>
            <a:fillRect/>
          </a:stretch>
        </p:blipFill>
        <p:spPr>
          <a:xfrm>
            <a:off x="7486758" y="5081314"/>
            <a:ext cx="2574243" cy="1776686"/>
          </a:xfrm>
        </p:spPr>
      </p:pic>
      <p:pic>
        <p:nvPicPr>
          <p:cNvPr id="40" name="Picture 39">
            <a:extLst>
              <a:ext uri="{FF2B5EF4-FFF2-40B4-BE49-F238E27FC236}">
                <a16:creationId xmlns:a16="http://schemas.microsoft.com/office/drawing/2014/main" id="{47EF026D-F7BD-0AF2-8947-E227A012306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564" y="5100908"/>
            <a:ext cx="2556528" cy="1776686"/>
          </a:xfrm>
          <a:prstGeom prst="rect">
            <a:avLst/>
          </a:prstGeom>
        </p:spPr>
      </p:pic>
      <p:pic>
        <p:nvPicPr>
          <p:cNvPr id="41" name="Picture 40" descr="A person walking in the woods&#10;&#10;Description automatically generated">
            <a:extLst>
              <a:ext uri="{FF2B5EF4-FFF2-40B4-BE49-F238E27FC236}">
                <a16:creationId xmlns:a16="http://schemas.microsoft.com/office/drawing/2014/main" id="{40DE636A-7F29-9130-7273-9479A8B641BF}"/>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 contrast="17000"/>
                    </a14:imgEffect>
                  </a14:imgLayer>
                </a14:imgProps>
              </a:ext>
              <a:ext uri="{28A0092B-C50C-407E-A947-70E740481C1C}">
                <a14:useLocalDpi xmlns:a14="http://schemas.microsoft.com/office/drawing/2010/main" val="0"/>
              </a:ext>
            </a:extLst>
          </a:blip>
          <a:stretch>
            <a:fillRect/>
          </a:stretch>
        </p:blipFill>
        <p:spPr>
          <a:xfrm>
            <a:off x="2492071" y="5071430"/>
            <a:ext cx="2213172" cy="1814224"/>
          </a:xfrm>
          <a:prstGeom prst="rect">
            <a:avLst/>
          </a:prstGeom>
        </p:spPr>
      </p:pic>
    </p:spTree>
    <p:extLst>
      <p:ext uri="{BB962C8B-B14F-4D97-AF65-F5344CB8AC3E}">
        <p14:creationId xmlns:p14="http://schemas.microsoft.com/office/powerpoint/2010/main" val="29053367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582A0-2736-21E8-F927-E65EBFA4868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47A9E78-FD1E-C988-5F48-ADA12476CC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3710665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73F5A-5DC9-1F6F-C509-5BE8F4F8E60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AB0EBB0-0AEC-1E5E-9833-F4B9842065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260" y="109366"/>
            <a:ext cx="12017739" cy="6759978"/>
          </a:xfrm>
        </p:spPr>
      </p:pic>
      <p:pic>
        <p:nvPicPr>
          <p:cNvPr id="6" name="Picture 5">
            <a:extLst>
              <a:ext uri="{FF2B5EF4-FFF2-40B4-BE49-F238E27FC236}">
                <a16:creationId xmlns:a16="http://schemas.microsoft.com/office/drawing/2014/main" id="{AD9AC02B-A88F-1D7C-FDEF-5B6D202E9C05}"/>
              </a:ext>
            </a:extLst>
          </p:cNvPr>
          <p:cNvPicPr>
            <a:picLocks noChangeAspect="1"/>
          </p:cNvPicPr>
          <p:nvPr/>
        </p:nvPicPr>
        <p:blipFill>
          <a:blip r:embed="rId3"/>
          <a:stretch>
            <a:fillRect/>
          </a:stretch>
        </p:blipFill>
        <p:spPr>
          <a:xfrm>
            <a:off x="174260" y="2302042"/>
            <a:ext cx="3106351" cy="2282792"/>
          </a:xfrm>
          <a:prstGeom prst="rect">
            <a:avLst/>
          </a:prstGeom>
        </p:spPr>
      </p:pic>
    </p:spTree>
    <p:extLst>
      <p:ext uri="{BB962C8B-B14F-4D97-AF65-F5344CB8AC3E}">
        <p14:creationId xmlns:p14="http://schemas.microsoft.com/office/powerpoint/2010/main" val="23211247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5EA50-5B84-378A-977E-EB1A1D67A33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EFEE150D-418D-8168-6006-46D276BB3D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pic>
        <p:nvPicPr>
          <p:cNvPr id="6" name="Picture 5">
            <a:extLst>
              <a:ext uri="{FF2B5EF4-FFF2-40B4-BE49-F238E27FC236}">
                <a16:creationId xmlns:a16="http://schemas.microsoft.com/office/drawing/2014/main" id="{558E28B8-453E-5C09-B447-1EB4BE02C9E8}"/>
              </a:ext>
            </a:extLst>
          </p:cNvPr>
          <p:cNvPicPr>
            <a:picLocks noChangeAspect="1"/>
          </p:cNvPicPr>
          <p:nvPr/>
        </p:nvPicPr>
        <p:blipFill>
          <a:blip r:embed="rId3"/>
          <a:stretch>
            <a:fillRect/>
          </a:stretch>
        </p:blipFill>
        <p:spPr>
          <a:xfrm>
            <a:off x="8360531" y="3087216"/>
            <a:ext cx="3831469" cy="2947824"/>
          </a:xfrm>
          <a:prstGeom prst="rect">
            <a:avLst/>
          </a:prstGeom>
        </p:spPr>
      </p:pic>
      <p:pic>
        <p:nvPicPr>
          <p:cNvPr id="4" name="Picture 3">
            <a:extLst>
              <a:ext uri="{FF2B5EF4-FFF2-40B4-BE49-F238E27FC236}">
                <a16:creationId xmlns:a16="http://schemas.microsoft.com/office/drawing/2014/main" id="{E632EC08-1B2E-8F03-EB24-37A92FF087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632910" y="3782338"/>
            <a:ext cx="3708573" cy="2442754"/>
          </a:xfrm>
          <a:prstGeom prst="rect">
            <a:avLst/>
          </a:prstGeom>
        </p:spPr>
      </p:pic>
    </p:spTree>
    <p:extLst>
      <p:ext uri="{BB962C8B-B14F-4D97-AF65-F5344CB8AC3E}">
        <p14:creationId xmlns:p14="http://schemas.microsoft.com/office/powerpoint/2010/main" val="11588579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body of water with a colorful umbrella&#10;&#10;Description generated with high confidence">
            <a:extLst>
              <a:ext uri="{FF2B5EF4-FFF2-40B4-BE49-F238E27FC236}">
                <a16:creationId xmlns:a16="http://schemas.microsoft.com/office/drawing/2014/main" id="{9A760BF3-F34F-D399-B3DB-D18B8C83EA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8662" y="3569277"/>
            <a:ext cx="2509009" cy="1421609"/>
          </a:xfrm>
          <a:prstGeom prst="rect">
            <a:avLst/>
          </a:prstGeom>
        </p:spPr>
      </p:pic>
      <p:pic>
        <p:nvPicPr>
          <p:cNvPr id="2" name="Picture 1">
            <a:extLst>
              <a:ext uri="{FF2B5EF4-FFF2-40B4-BE49-F238E27FC236}">
                <a16:creationId xmlns:a16="http://schemas.microsoft.com/office/drawing/2014/main" id="{659B5F2A-1C0E-A20E-7537-BC3BD22DEC37}"/>
              </a:ext>
            </a:extLst>
          </p:cNvPr>
          <p:cNvPicPr>
            <a:picLocks noChangeAspect="1"/>
          </p:cNvPicPr>
          <p:nvPr/>
        </p:nvPicPr>
        <p:blipFill rotWithShape="1">
          <a:blip r:embed="rId4">
            <a:extLst>
              <a:ext uri="{28A0092B-C50C-407E-A947-70E740481C1C}">
                <a14:useLocalDpi xmlns:a14="http://schemas.microsoft.com/office/drawing/2010/main" val="0"/>
              </a:ext>
            </a:extLst>
          </a:blip>
          <a:srcRect l="74415" t="66857" r="1839" b="1989"/>
          <a:stretch/>
        </p:blipFill>
        <p:spPr>
          <a:xfrm>
            <a:off x="4237507" y="3632091"/>
            <a:ext cx="3576282" cy="2738819"/>
          </a:xfrm>
          <a:prstGeom prst="rect">
            <a:avLst/>
          </a:prstGeom>
        </p:spPr>
      </p:pic>
      <p:sp>
        <p:nvSpPr>
          <p:cNvPr id="3" name="TextBox 2">
            <a:extLst>
              <a:ext uri="{FF2B5EF4-FFF2-40B4-BE49-F238E27FC236}">
                <a16:creationId xmlns:a16="http://schemas.microsoft.com/office/drawing/2014/main" id="{E78325B7-3201-54C6-CD25-4AF53B6BC4C8}"/>
              </a:ext>
            </a:extLst>
          </p:cNvPr>
          <p:cNvSpPr txBox="1"/>
          <p:nvPr/>
        </p:nvSpPr>
        <p:spPr>
          <a:xfrm>
            <a:off x="642144" y="3682107"/>
            <a:ext cx="3122143" cy="707886"/>
          </a:xfrm>
          <a:prstGeom prst="rect">
            <a:avLst/>
          </a:prstGeom>
          <a:noFill/>
        </p:spPr>
        <p:txBody>
          <a:bodyPr wrap="square" rtlCol="0">
            <a:spAutoFit/>
          </a:bodyPr>
          <a:lstStyle/>
          <a:p>
            <a:pPr algn="ctr"/>
            <a:r>
              <a:rPr lang="en-US" sz="2000" b="1" dirty="0">
                <a:solidFill>
                  <a:schemeClr val="bg1"/>
                </a:solidFill>
              </a:rPr>
              <a:t>Philadelphia Steam Ship Landing</a:t>
            </a:r>
          </a:p>
        </p:txBody>
      </p:sp>
      <p:pic>
        <p:nvPicPr>
          <p:cNvPr id="6" name="Picture 5">
            <a:extLst>
              <a:ext uri="{FF2B5EF4-FFF2-40B4-BE49-F238E27FC236}">
                <a16:creationId xmlns:a16="http://schemas.microsoft.com/office/drawing/2014/main" id="{A48FAE15-636C-BFFB-1669-543463C88833}"/>
              </a:ext>
            </a:extLst>
          </p:cNvPr>
          <p:cNvPicPr>
            <a:picLocks noChangeAspect="1"/>
          </p:cNvPicPr>
          <p:nvPr/>
        </p:nvPicPr>
        <p:blipFill>
          <a:blip r:embed="rId5"/>
          <a:stretch>
            <a:fillRect/>
          </a:stretch>
        </p:blipFill>
        <p:spPr>
          <a:xfrm>
            <a:off x="8088316" y="480061"/>
            <a:ext cx="3588174" cy="2767282"/>
          </a:xfrm>
          <a:prstGeom prst="rect">
            <a:avLst/>
          </a:prstGeom>
        </p:spPr>
      </p:pic>
      <p:pic>
        <p:nvPicPr>
          <p:cNvPr id="12" name="Picture 2" descr="No photo description available.">
            <a:extLst>
              <a:ext uri="{FF2B5EF4-FFF2-40B4-BE49-F238E27FC236}">
                <a16:creationId xmlns:a16="http://schemas.microsoft.com/office/drawing/2014/main" id="{33DD74AB-C3B1-BEDE-3A86-53703996CF3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125254" y="4946977"/>
            <a:ext cx="2509009" cy="1440353"/>
          </a:xfrm>
          <a:prstGeom prst="rect">
            <a:avLst/>
          </a:prstGeom>
          <a:noFill/>
          <a:extLst>
            <a:ext uri="{909E8E84-426E-40DD-AFC4-6F175D3DCCD1}">
              <a14:hiddenFill xmlns:a14="http://schemas.microsoft.com/office/drawing/2010/main">
                <a:solidFill>
                  <a:srgbClr val="FFFFFF"/>
                </a:solidFill>
              </a14:hiddenFill>
            </a:ext>
          </a:extLst>
        </p:spPr>
      </p:pic>
      <p:sp>
        <p:nvSpPr>
          <p:cNvPr id="14" name="Flowchart: Connector 13">
            <a:extLst>
              <a:ext uri="{FF2B5EF4-FFF2-40B4-BE49-F238E27FC236}">
                <a16:creationId xmlns:a16="http://schemas.microsoft.com/office/drawing/2014/main" id="{8D0E7951-C36E-5016-29CF-D94322879D19}"/>
              </a:ext>
            </a:extLst>
          </p:cNvPr>
          <p:cNvSpPr/>
          <p:nvPr/>
        </p:nvSpPr>
        <p:spPr>
          <a:xfrm>
            <a:off x="9346092" y="1799085"/>
            <a:ext cx="257032" cy="138886"/>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lowchart: Connector 14">
            <a:extLst>
              <a:ext uri="{FF2B5EF4-FFF2-40B4-BE49-F238E27FC236}">
                <a16:creationId xmlns:a16="http://schemas.microsoft.com/office/drawing/2014/main" id="{7F8C5F08-BA10-1C0E-8F8F-C9A34356E2DF}"/>
              </a:ext>
            </a:extLst>
          </p:cNvPr>
          <p:cNvSpPr/>
          <p:nvPr/>
        </p:nvSpPr>
        <p:spPr>
          <a:xfrm>
            <a:off x="9953599" y="1900124"/>
            <a:ext cx="257032" cy="138886"/>
          </a:xfrm>
          <a:prstGeom prst="flowChartConnector">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lowchart: Connector 15">
            <a:extLst>
              <a:ext uri="{FF2B5EF4-FFF2-40B4-BE49-F238E27FC236}">
                <a16:creationId xmlns:a16="http://schemas.microsoft.com/office/drawing/2014/main" id="{F41726C7-4F0F-A0D9-0B07-C47525C9630A}"/>
              </a:ext>
            </a:extLst>
          </p:cNvPr>
          <p:cNvSpPr/>
          <p:nvPr/>
        </p:nvSpPr>
        <p:spPr>
          <a:xfrm>
            <a:off x="10082115" y="2389902"/>
            <a:ext cx="257032" cy="138886"/>
          </a:xfrm>
          <a:prstGeom prst="flowChartConnector">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4" descr="No photo description available.">
            <a:extLst>
              <a:ext uri="{FF2B5EF4-FFF2-40B4-BE49-F238E27FC236}">
                <a16:creationId xmlns:a16="http://schemas.microsoft.com/office/drawing/2014/main" id="{9AD41663-65BB-BF3C-5DF3-9D94D0E0217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396" r="3696"/>
          <a:stretch/>
        </p:blipFill>
        <p:spPr bwMode="auto">
          <a:xfrm>
            <a:off x="415074" y="3603670"/>
            <a:ext cx="3576282" cy="277427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890EA2F0-7106-B917-11EE-E5D38AB99179}"/>
              </a:ext>
            </a:extLst>
          </p:cNvPr>
          <p:cNvSpPr txBox="1"/>
          <p:nvPr/>
        </p:nvSpPr>
        <p:spPr>
          <a:xfrm>
            <a:off x="147945" y="3042902"/>
            <a:ext cx="11340144" cy="589072"/>
          </a:xfrm>
          <a:prstGeom prst="rect">
            <a:avLst/>
          </a:prstGeom>
          <a:noFill/>
        </p:spPr>
        <p:txBody>
          <a:bodyPr wrap="square" rtlCol="0">
            <a:spAutoFit/>
          </a:bodyPr>
          <a:lstStyle/>
          <a:p>
            <a:pPr algn="ctr">
              <a:lnSpc>
                <a:spcPct val="150000"/>
              </a:lnSpc>
            </a:pPr>
            <a:r>
              <a:rPr lang="en-US" sz="2400" b="1" spc="300" dirty="0">
                <a:solidFill>
                  <a:schemeClr val="bg1"/>
                </a:solidFill>
              </a:rPr>
              <a:t>Mount Holly National Historic District</a:t>
            </a:r>
          </a:p>
        </p:txBody>
      </p:sp>
      <p:pic>
        <p:nvPicPr>
          <p:cNvPr id="4" name="Picture 3">
            <a:extLst>
              <a:ext uri="{FF2B5EF4-FFF2-40B4-BE49-F238E27FC236}">
                <a16:creationId xmlns:a16="http://schemas.microsoft.com/office/drawing/2014/main" id="{9E96EF74-D7FD-B091-D11B-E2AC56F3ED3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292145" y="520925"/>
            <a:ext cx="3493378" cy="2641635"/>
          </a:xfrm>
          <a:prstGeom prst="rect">
            <a:avLst/>
          </a:prstGeom>
        </p:spPr>
      </p:pic>
      <p:pic>
        <p:nvPicPr>
          <p:cNvPr id="5" name="Picture 4" descr="A group of wooden posts in water with Bodiam Castle in the background&#10;&#10;Description automatically generated">
            <a:extLst>
              <a:ext uri="{FF2B5EF4-FFF2-40B4-BE49-F238E27FC236}">
                <a16:creationId xmlns:a16="http://schemas.microsoft.com/office/drawing/2014/main" id="{4FA082E6-10D1-5806-61D3-E2A087B92EF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15510" y="520925"/>
            <a:ext cx="3308807" cy="2616488"/>
          </a:xfrm>
          <a:prstGeom prst="rect">
            <a:avLst/>
          </a:prstGeom>
        </p:spPr>
      </p:pic>
      <p:sp>
        <p:nvSpPr>
          <p:cNvPr id="7" name="TextBox 6">
            <a:extLst>
              <a:ext uri="{FF2B5EF4-FFF2-40B4-BE49-F238E27FC236}">
                <a16:creationId xmlns:a16="http://schemas.microsoft.com/office/drawing/2014/main" id="{0407832E-6695-DA2B-F7AD-0BBDB6CB3060}"/>
              </a:ext>
            </a:extLst>
          </p:cNvPr>
          <p:cNvSpPr txBox="1"/>
          <p:nvPr/>
        </p:nvSpPr>
        <p:spPr>
          <a:xfrm>
            <a:off x="779856" y="520925"/>
            <a:ext cx="2393879" cy="400110"/>
          </a:xfrm>
          <a:prstGeom prst="rect">
            <a:avLst/>
          </a:prstGeom>
          <a:noFill/>
        </p:spPr>
        <p:txBody>
          <a:bodyPr wrap="square" rtlCol="0">
            <a:spAutoFit/>
          </a:bodyPr>
          <a:lstStyle/>
          <a:p>
            <a:pPr algn="ctr"/>
            <a:r>
              <a:rPr lang="en-US" sz="2000" b="1" spc="300" dirty="0"/>
              <a:t>Timbuctoo</a:t>
            </a:r>
          </a:p>
        </p:txBody>
      </p:sp>
      <p:sp>
        <p:nvSpPr>
          <p:cNvPr id="8" name="TextBox 7">
            <a:extLst>
              <a:ext uri="{FF2B5EF4-FFF2-40B4-BE49-F238E27FC236}">
                <a16:creationId xmlns:a16="http://schemas.microsoft.com/office/drawing/2014/main" id="{1DEB8717-0270-87E0-9930-A3B15C14095C}"/>
              </a:ext>
            </a:extLst>
          </p:cNvPr>
          <p:cNvSpPr txBox="1"/>
          <p:nvPr/>
        </p:nvSpPr>
        <p:spPr>
          <a:xfrm>
            <a:off x="4899060" y="730769"/>
            <a:ext cx="2393879" cy="400110"/>
          </a:xfrm>
          <a:prstGeom prst="rect">
            <a:avLst/>
          </a:prstGeom>
          <a:noFill/>
        </p:spPr>
        <p:txBody>
          <a:bodyPr wrap="square" rtlCol="0">
            <a:spAutoFit/>
          </a:bodyPr>
          <a:lstStyle/>
          <a:p>
            <a:pPr algn="ctr"/>
            <a:r>
              <a:rPr lang="en-US" sz="2000" b="1" spc="300" dirty="0">
                <a:solidFill>
                  <a:schemeClr val="bg1"/>
                </a:solidFill>
              </a:rPr>
              <a:t>Tide Gates</a:t>
            </a:r>
          </a:p>
        </p:txBody>
      </p:sp>
      <p:pic>
        <p:nvPicPr>
          <p:cNvPr id="11" name="Picture 10">
            <a:extLst>
              <a:ext uri="{FF2B5EF4-FFF2-40B4-BE49-F238E27FC236}">
                <a16:creationId xmlns:a16="http://schemas.microsoft.com/office/drawing/2014/main" id="{96D7A598-0393-1759-3298-2EB0E9C740C2}"/>
              </a:ext>
            </a:extLst>
          </p:cNvPr>
          <p:cNvPicPr>
            <a:picLocks noChangeAspect="1"/>
          </p:cNvPicPr>
          <p:nvPr/>
        </p:nvPicPr>
        <p:blipFill rotWithShape="1">
          <a:blip r:embed="rId10"/>
          <a:srcRect l="4752" t="6244" r="4227"/>
          <a:stretch/>
        </p:blipFill>
        <p:spPr>
          <a:xfrm>
            <a:off x="331884" y="2050417"/>
            <a:ext cx="1455789" cy="1281447"/>
          </a:xfrm>
          <a:prstGeom prst="flowChartConnector">
            <a:avLst/>
          </a:prstGeom>
          <a:ln w="25400">
            <a:solidFill>
              <a:srgbClr val="FFFFFF"/>
            </a:solidFill>
          </a:ln>
        </p:spPr>
      </p:pic>
      <p:sp>
        <p:nvSpPr>
          <p:cNvPr id="13" name="TextBox 12">
            <a:extLst>
              <a:ext uri="{FF2B5EF4-FFF2-40B4-BE49-F238E27FC236}">
                <a16:creationId xmlns:a16="http://schemas.microsoft.com/office/drawing/2014/main" id="{E4319B98-0BE1-5E2C-4614-FB7640CC1306}"/>
              </a:ext>
            </a:extLst>
          </p:cNvPr>
          <p:cNvSpPr txBox="1"/>
          <p:nvPr/>
        </p:nvSpPr>
        <p:spPr>
          <a:xfrm>
            <a:off x="10626296" y="5124755"/>
            <a:ext cx="1096390" cy="954107"/>
          </a:xfrm>
          <a:prstGeom prst="rect">
            <a:avLst/>
          </a:prstGeom>
          <a:solidFill>
            <a:schemeClr val="bg1"/>
          </a:solidFill>
        </p:spPr>
        <p:txBody>
          <a:bodyPr wrap="square" rtlCol="0">
            <a:spAutoFit/>
          </a:bodyPr>
          <a:lstStyle/>
          <a:p>
            <a:pPr algn="ctr"/>
            <a:r>
              <a:rPr lang="en-US" sz="1400" b="1" dirty="0"/>
              <a:t>1843</a:t>
            </a:r>
          </a:p>
          <a:p>
            <a:pPr algn="ctr"/>
            <a:r>
              <a:rPr lang="en-US" sz="1400" b="1" dirty="0"/>
              <a:t> Risdon Water Turbine Mill</a:t>
            </a:r>
          </a:p>
        </p:txBody>
      </p:sp>
      <p:sp>
        <p:nvSpPr>
          <p:cNvPr id="19" name="TextBox 18">
            <a:extLst>
              <a:ext uri="{FF2B5EF4-FFF2-40B4-BE49-F238E27FC236}">
                <a16:creationId xmlns:a16="http://schemas.microsoft.com/office/drawing/2014/main" id="{6BD45623-669B-CCBC-0A26-CBA2B329CF97}"/>
              </a:ext>
            </a:extLst>
          </p:cNvPr>
          <p:cNvSpPr txBox="1"/>
          <p:nvPr/>
        </p:nvSpPr>
        <p:spPr>
          <a:xfrm>
            <a:off x="10681579" y="3780457"/>
            <a:ext cx="883622" cy="738664"/>
          </a:xfrm>
          <a:prstGeom prst="rect">
            <a:avLst/>
          </a:prstGeom>
          <a:solidFill>
            <a:schemeClr val="bg1"/>
          </a:solidFill>
        </p:spPr>
        <p:txBody>
          <a:bodyPr wrap="square" rtlCol="0">
            <a:spAutoFit/>
          </a:bodyPr>
          <a:lstStyle/>
          <a:p>
            <a:pPr algn="ctr"/>
            <a:r>
              <a:rPr lang="en-US" sz="1400" b="1" dirty="0"/>
              <a:t>1841</a:t>
            </a:r>
          </a:p>
          <a:p>
            <a:pPr algn="ctr"/>
            <a:r>
              <a:rPr lang="en-US" sz="1400" b="1" dirty="0"/>
              <a:t>Ink</a:t>
            </a:r>
          </a:p>
          <a:p>
            <a:pPr algn="ctr"/>
            <a:r>
              <a:rPr lang="en-US" sz="1400" b="1" dirty="0"/>
              <a:t>Shop</a:t>
            </a:r>
          </a:p>
        </p:txBody>
      </p:sp>
      <p:sp>
        <p:nvSpPr>
          <p:cNvPr id="9" name="TextBox 8">
            <a:extLst>
              <a:ext uri="{FF2B5EF4-FFF2-40B4-BE49-F238E27FC236}">
                <a16:creationId xmlns:a16="http://schemas.microsoft.com/office/drawing/2014/main" id="{FA30D402-B103-AD89-F466-5527B99FE993}"/>
              </a:ext>
            </a:extLst>
          </p:cNvPr>
          <p:cNvSpPr txBox="1"/>
          <p:nvPr/>
        </p:nvSpPr>
        <p:spPr>
          <a:xfrm>
            <a:off x="605568" y="-154790"/>
            <a:ext cx="11269857" cy="589072"/>
          </a:xfrm>
          <a:prstGeom prst="rect">
            <a:avLst/>
          </a:prstGeom>
          <a:noFill/>
        </p:spPr>
        <p:txBody>
          <a:bodyPr wrap="square" rtlCol="0">
            <a:spAutoFit/>
          </a:bodyPr>
          <a:lstStyle/>
          <a:p>
            <a:pPr algn="ctr">
              <a:lnSpc>
                <a:spcPct val="150000"/>
              </a:lnSpc>
            </a:pPr>
            <a:r>
              <a:rPr lang="en-US" sz="2400" b="1" spc="300" dirty="0">
                <a:solidFill>
                  <a:schemeClr val="bg1"/>
                </a:solidFill>
              </a:rPr>
              <a:t>Maritime     Cultural     Landscape</a:t>
            </a:r>
          </a:p>
        </p:txBody>
      </p:sp>
      <p:sp>
        <p:nvSpPr>
          <p:cNvPr id="20" name="TextBox 19">
            <a:extLst>
              <a:ext uri="{FF2B5EF4-FFF2-40B4-BE49-F238E27FC236}">
                <a16:creationId xmlns:a16="http://schemas.microsoft.com/office/drawing/2014/main" id="{8123C481-36CD-F9AC-3452-ECD8D6F09256}"/>
              </a:ext>
            </a:extLst>
          </p:cNvPr>
          <p:cNvSpPr txBox="1"/>
          <p:nvPr/>
        </p:nvSpPr>
        <p:spPr>
          <a:xfrm>
            <a:off x="7552005" y="596693"/>
            <a:ext cx="3588174" cy="400110"/>
          </a:xfrm>
          <a:prstGeom prst="rect">
            <a:avLst/>
          </a:prstGeom>
          <a:noFill/>
        </p:spPr>
        <p:txBody>
          <a:bodyPr wrap="square" rtlCol="0">
            <a:spAutoFit/>
          </a:bodyPr>
          <a:lstStyle/>
          <a:p>
            <a:pPr algn="ctr"/>
            <a:r>
              <a:rPr lang="en-US" sz="2000" b="1" spc="300" dirty="0">
                <a:solidFill>
                  <a:srgbClr val="002060"/>
                </a:solidFill>
              </a:rPr>
              <a:t>Sanborn Map</a:t>
            </a:r>
          </a:p>
        </p:txBody>
      </p:sp>
      <p:sp>
        <p:nvSpPr>
          <p:cNvPr id="21" name="Flowchart: Connector 20">
            <a:extLst>
              <a:ext uri="{FF2B5EF4-FFF2-40B4-BE49-F238E27FC236}">
                <a16:creationId xmlns:a16="http://schemas.microsoft.com/office/drawing/2014/main" id="{2561FE98-F2A0-6625-69BF-E70F332C9801}"/>
              </a:ext>
            </a:extLst>
          </p:cNvPr>
          <p:cNvSpPr/>
          <p:nvPr/>
        </p:nvSpPr>
        <p:spPr>
          <a:xfrm>
            <a:off x="1719764" y="5618629"/>
            <a:ext cx="257032" cy="138886"/>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lowchart: Connector 21">
            <a:extLst>
              <a:ext uri="{FF2B5EF4-FFF2-40B4-BE49-F238E27FC236}">
                <a16:creationId xmlns:a16="http://schemas.microsoft.com/office/drawing/2014/main" id="{19B56B2F-8C81-095A-40EB-F76E8C178036}"/>
              </a:ext>
            </a:extLst>
          </p:cNvPr>
          <p:cNvSpPr/>
          <p:nvPr/>
        </p:nvSpPr>
        <p:spPr>
          <a:xfrm>
            <a:off x="6711088" y="4657943"/>
            <a:ext cx="257032" cy="138886"/>
          </a:xfrm>
          <a:prstGeom prst="flowChartConnector">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lowchart: Connector 22">
            <a:extLst>
              <a:ext uri="{FF2B5EF4-FFF2-40B4-BE49-F238E27FC236}">
                <a16:creationId xmlns:a16="http://schemas.microsoft.com/office/drawing/2014/main" id="{39F95479-A35D-0F5E-AA8B-AE31336AEFC2}"/>
              </a:ext>
            </a:extLst>
          </p:cNvPr>
          <p:cNvSpPr/>
          <p:nvPr/>
        </p:nvSpPr>
        <p:spPr>
          <a:xfrm>
            <a:off x="11047780" y="4719776"/>
            <a:ext cx="257032" cy="138886"/>
          </a:xfrm>
          <a:prstGeom prst="flowChartConnector">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lowchart: Connector 23">
            <a:extLst>
              <a:ext uri="{FF2B5EF4-FFF2-40B4-BE49-F238E27FC236}">
                <a16:creationId xmlns:a16="http://schemas.microsoft.com/office/drawing/2014/main" id="{CE1FD5F4-A26E-DC8C-F3DC-FD405F29E8B0}"/>
              </a:ext>
            </a:extLst>
          </p:cNvPr>
          <p:cNvSpPr/>
          <p:nvPr/>
        </p:nvSpPr>
        <p:spPr>
          <a:xfrm>
            <a:off x="11066543" y="6095426"/>
            <a:ext cx="257032" cy="138886"/>
          </a:xfrm>
          <a:prstGeom prst="flowChartConnector">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a:extLst>
              <a:ext uri="{FF2B5EF4-FFF2-40B4-BE49-F238E27FC236}">
                <a16:creationId xmlns:a16="http://schemas.microsoft.com/office/drawing/2014/main" id="{F8461EF5-B793-B210-3A17-681C4F337A6B}"/>
              </a:ext>
            </a:extLst>
          </p:cNvPr>
          <p:cNvSpPr txBox="1"/>
          <p:nvPr/>
        </p:nvSpPr>
        <p:spPr>
          <a:xfrm>
            <a:off x="8105296" y="1033781"/>
            <a:ext cx="2395207" cy="400110"/>
          </a:xfrm>
          <a:prstGeom prst="rect">
            <a:avLst/>
          </a:prstGeom>
          <a:noFill/>
        </p:spPr>
        <p:txBody>
          <a:bodyPr wrap="square" rtlCol="0">
            <a:spAutoFit/>
          </a:bodyPr>
          <a:lstStyle/>
          <a:p>
            <a:pPr algn="ctr"/>
            <a:r>
              <a:rPr lang="en-US" sz="2000" b="1" dirty="0">
                <a:solidFill>
                  <a:srgbClr val="002060"/>
                </a:solidFill>
              </a:rPr>
              <a:t>Dots mark locations</a:t>
            </a:r>
          </a:p>
        </p:txBody>
      </p:sp>
      <p:sp>
        <p:nvSpPr>
          <p:cNvPr id="26" name="TextBox 25">
            <a:extLst>
              <a:ext uri="{FF2B5EF4-FFF2-40B4-BE49-F238E27FC236}">
                <a16:creationId xmlns:a16="http://schemas.microsoft.com/office/drawing/2014/main" id="{342BB72B-70AC-1CFD-D6C8-5A1D5CF28DA4}"/>
              </a:ext>
            </a:extLst>
          </p:cNvPr>
          <p:cNvSpPr txBox="1"/>
          <p:nvPr/>
        </p:nvSpPr>
        <p:spPr>
          <a:xfrm>
            <a:off x="4292145" y="3682107"/>
            <a:ext cx="3493377" cy="707886"/>
          </a:xfrm>
          <a:prstGeom prst="rect">
            <a:avLst/>
          </a:prstGeom>
          <a:noFill/>
        </p:spPr>
        <p:txBody>
          <a:bodyPr wrap="square" rtlCol="0">
            <a:spAutoFit/>
          </a:bodyPr>
          <a:lstStyle/>
          <a:p>
            <a:pPr algn="ctr"/>
            <a:r>
              <a:rPr lang="en-US" sz="2000" b="1" dirty="0">
                <a:ln>
                  <a:solidFill>
                    <a:schemeClr val="bg1"/>
                  </a:solidFill>
                </a:ln>
                <a:solidFill>
                  <a:srgbClr val="002060"/>
                </a:solidFill>
              </a:rPr>
              <a:t>N Branch Mt. Holly                        Steam Ship Landing</a:t>
            </a:r>
          </a:p>
        </p:txBody>
      </p:sp>
      <p:sp>
        <p:nvSpPr>
          <p:cNvPr id="27" name="TextBox 26">
            <a:extLst>
              <a:ext uri="{FF2B5EF4-FFF2-40B4-BE49-F238E27FC236}">
                <a16:creationId xmlns:a16="http://schemas.microsoft.com/office/drawing/2014/main" id="{9AFE1355-EA3C-9EA9-10E6-DFD8A8CB0D94}"/>
              </a:ext>
            </a:extLst>
          </p:cNvPr>
          <p:cNvSpPr txBox="1"/>
          <p:nvPr/>
        </p:nvSpPr>
        <p:spPr>
          <a:xfrm>
            <a:off x="605568" y="6259832"/>
            <a:ext cx="11340144" cy="589072"/>
          </a:xfrm>
          <a:prstGeom prst="rect">
            <a:avLst/>
          </a:prstGeom>
          <a:noFill/>
        </p:spPr>
        <p:txBody>
          <a:bodyPr wrap="square" rtlCol="0">
            <a:spAutoFit/>
          </a:bodyPr>
          <a:lstStyle/>
          <a:p>
            <a:pPr algn="ctr">
              <a:lnSpc>
                <a:spcPct val="150000"/>
              </a:lnSpc>
            </a:pPr>
            <a:r>
              <a:rPr lang="en-US" sz="2400" b="1" spc="300" dirty="0">
                <a:solidFill>
                  <a:schemeClr val="bg1"/>
                </a:solidFill>
              </a:rPr>
              <a:t>Rancocas Creek Water Trail</a:t>
            </a:r>
          </a:p>
        </p:txBody>
      </p:sp>
      <p:pic>
        <p:nvPicPr>
          <p:cNvPr id="29" name="Picture 28" descr="A river under a bridge&#10;&#10;Description automatically generated">
            <a:extLst>
              <a:ext uri="{FF2B5EF4-FFF2-40B4-BE49-F238E27FC236}">
                <a16:creationId xmlns:a16="http://schemas.microsoft.com/office/drawing/2014/main" id="{F19716A4-5C16-E686-7626-46341B88C2C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886750" y="1723869"/>
            <a:ext cx="1486283" cy="1353269"/>
          </a:xfrm>
          <a:prstGeom prst="flowChartConnector">
            <a:avLst/>
          </a:prstGeom>
          <a:ln w="34925">
            <a:solidFill>
              <a:schemeClr val="bg1"/>
            </a:solidFill>
          </a:ln>
        </p:spPr>
      </p:pic>
      <p:pic>
        <p:nvPicPr>
          <p:cNvPr id="31" name="Picture 30" descr="A kayak on a lake&#10;&#10;Description automatically generated">
            <a:extLst>
              <a:ext uri="{FF2B5EF4-FFF2-40B4-BE49-F238E27FC236}">
                <a16:creationId xmlns:a16="http://schemas.microsoft.com/office/drawing/2014/main" id="{543CE088-B183-093C-FF13-5EFEAB2D536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619170" y="153599"/>
            <a:ext cx="1490170" cy="1329926"/>
          </a:xfrm>
          <a:prstGeom prst="flowChartConnector">
            <a:avLst/>
          </a:prstGeom>
          <a:ln w="38100">
            <a:solidFill>
              <a:schemeClr val="bg1"/>
            </a:solidFill>
          </a:ln>
        </p:spPr>
      </p:pic>
      <p:cxnSp>
        <p:nvCxnSpPr>
          <p:cNvPr id="3104" name="Straight Connector 3103">
            <a:extLst>
              <a:ext uri="{FF2B5EF4-FFF2-40B4-BE49-F238E27FC236}">
                <a16:creationId xmlns:a16="http://schemas.microsoft.com/office/drawing/2014/main" id="{93B016F2-9B69-E603-9AD8-A62388C763D1}"/>
              </a:ext>
            </a:extLst>
          </p:cNvPr>
          <p:cNvCxnSpPr>
            <a:cxnSpLocks/>
            <a:endCxn id="31" idx="2"/>
          </p:cNvCxnSpPr>
          <p:nvPr/>
        </p:nvCxnSpPr>
        <p:spPr>
          <a:xfrm flipV="1">
            <a:off x="10357921" y="818562"/>
            <a:ext cx="261249" cy="1944424"/>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3107" name="Straight Connector 3106">
            <a:extLst>
              <a:ext uri="{FF2B5EF4-FFF2-40B4-BE49-F238E27FC236}">
                <a16:creationId xmlns:a16="http://schemas.microsoft.com/office/drawing/2014/main" id="{7CCE5208-B23A-C46E-3E53-739F6E5B9957}"/>
              </a:ext>
            </a:extLst>
          </p:cNvPr>
          <p:cNvCxnSpPr>
            <a:cxnSpLocks/>
          </p:cNvCxnSpPr>
          <p:nvPr/>
        </p:nvCxnSpPr>
        <p:spPr>
          <a:xfrm flipV="1">
            <a:off x="10357921" y="1395213"/>
            <a:ext cx="1433276" cy="1367773"/>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3122" name="Straight Connector 3121">
            <a:extLst>
              <a:ext uri="{FF2B5EF4-FFF2-40B4-BE49-F238E27FC236}">
                <a16:creationId xmlns:a16="http://schemas.microsoft.com/office/drawing/2014/main" id="{DFB8C805-AD5E-5342-1FA3-87C33E8E869F}"/>
              </a:ext>
            </a:extLst>
          </p:cNvPr>
          <p:cNvCxnSpPr>
            <a:cxnSpLocks/>
          </p:cNvCxnSpPr>
          <p:nvPr/>
        </p:nvCxnSpPr>
        <p:spPr>
          <a:xfrm flipH="1" flipV="1">
            <a:off x="7629891" y="1673736"/>
            <a:ext cx="1541526" cy="200361"/>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3128" name="Straight Connector 3127">
            <a:extLst>
              <a:ext uri="{FF2B5EF4-FFF2-40B4-BE49-F238E27FC236}">
                <a16:creationId xmlns:a16="http://schemas.microsoft.com/office/drawing/2014/main" id="{BAE4AF93-2947-FDDE-DED1-E5F4B235AE07}"/>
              </a:ext>
            </a:extLst>
          </p:cNvPr>
          <p:cNvCxnSpPr>
            <a:cxnSpLocks/>
          </p:cNvCxnSpPr>
          <p:nvPr/>
        </p:nvCxnSpPr>
        <p:spPr>
          <a:xfrm flipH="1">
            <a:off x="8057115" y="1877612"/>
            <a:ext cx="1114302" cy="1128349"/>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81906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3CD18-B51D-475E-DD97-15351F45E68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26922CCB-A4DB-A8AE-469A-CCACFC86BD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1998" cy="6857999"/>
          </a:xfrm>
        </p:spPr>
      </p:pic>
    </p:spTree>
    <p:extLst>
      <p:ext uri="{BB962C8B-B14F-4D97-AF65-F5344CB8AC3E}">
        <p14:creationId xmlns:p14="http://schemas.microsoft.com/office/powerpoint/2010/main" val="4685486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55C9B-8976-E626-3D2A-C82DE444184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C6E63BC-32A5-6313-7F72-3A7F53519B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7999"/>
          </a:xfrm>
        </p:spPr>
      </p:pic>
    </p:spTree>
    <p:extLst>
      <p:ext uri="{BB962C8B-B14F-4D97-AF65-F5344CB8AC3E}">
        <p14:creationId xmlns:p14="http://schemas.microsoft.com/office/powerpoint/2010/main" val="36380119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o photo description available.">
            <a:extLst>
              <a:ext uri="{FF2B5EF4-FFF2-40B4-BE49-F238E27FC236}">
                <a16:creationId xmlns:a16="http://schemas.microsoft.com/office/drawing/2014/main" id="{7844DDE9-F3C5-6CCB-11BB-7828D1C3FB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3ADF7B3-E8BF-1F59-EC69-C276317132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467" y="4409443"/>
            <a:ext cx="3827920" cy="2250528"/>
          </a:xfrm>
          <a:prstGeom prst="rect">
            <a:avLst/>
          </a:prstGeom>
        </p:spPr>
      </p:pic>
      <p:sp>
        <p:nvSpPr>
          <p:cNvPr id="3" name="TextBox 2">
            <a:extLst>
              <a:ext uri="{FF2B5EF4-FFF2-40B4-BE49-F238E27FC236}">
                <a16:creationId xmlns:a16="http://schemas.microsoft.com/office/drawing/2014/main" id="{5CC9CB19-80FC-C1CA-3D64-C3B7C34A41DA}"/>
              </a:ext>
            </a:extLst>
          </p:cNvPr>
          <p:cNvSpPr txBox="1"/>
          <p:nvPr/>
        </p:nvSpPr>
        <p:spPr>
          <a:xfrm>
            <a:off x="26280" y="850248"/>
            <a:ext cx="12165719" cy="830997"/>
          </a:xfrm>
          <a:prstGeom prst="rect">
            <a:avLst/>
          </a:prstGeom>
          <a:noFill/>
        </p:spPr>
        <p:txBody>
          <a:bodyPr wrap="square" rtlCol="0">
            <a:spAutoFit/>
          </a:bodyPr>
          <a:lstStyle/>
          <a:p>
            <a:pPr algn="ctr"/>
            <a:r>
              <a:rPr lang="en-US" sz="4800" b="1" spc="300" dirty="0">
                <a:solidFill>
                  <a:schemeClr val="bg1"/>
                </a:solidFill>
              </a:rPr>
              <a:t>Stewardship</a:t>
            </a:r>
          </a:p>
        </p:txBody>
      </p:sp>
      <p:pic>
        <p:nvPicPr>
          <p:cNvPr id="6" name="Picture 5" descr="A close-up of a book&#10;&#10;Description automatically generated">
            <a:extLst>
              <a:ext uri="{FF2B5EF4-FFF2-40B4-BE49-F238E27FC236}">
                <a16:creationId xmlns:a16="http://schemas.microsoft.com/office/drawing/2014/main" id="{85D35808-7544-6664-EB89-F3800BDFDE56}"/>
              </a:ext>
            </a:extLst>
          </p:cNvPr>
          <p:cNvPicPr>
            <a:picLocks noChangeAspect="1"/>
          </p:cNvPicPr>
          <p:nvPr/>
        </p:nvPicPr>
        <p:blipFill rotWithShape="1">
          <a:blip r:embed="rId4">
            <a:extLst>
              <a:ext uri="{28A0092B-C50C-407E-A947-70E740481C1C}">
                <a14:useLocalDpi xmlns:a14="http://schemas.microsoft.com/office/drawing/2010/main" val="0"/>
              </a:ext>
            </a:extLst>
          </a:blip>
          <a:srcRect l="42071"/>
          <a:stretch/>
        </p:blipFill>
        <p:spPr>
          <a:xfrm>
            <a:off x="7898090" y="4409443"/>
            <a:ext cx="4097547" cy="2266060"/>
          </a:xfrm>
          <a:prstGeom prst="rect">
            <a:avLst/>
          </a:prstGeom>
        </p:spPr>
      </p:pic>
      <p:pic>
        <p:nvPicPr>
          <p:cNvPr id="1028" name="Picture 4" descr="Saving the New Jersey Pinelands">
            <a:extLst>
              <a:ext uri="{FF2B5EF4-FFF2-40B4-BE49-F238E27FC236}">
                <a16:creationId xmlns:a16="http://schemas.microsoft.com/office/drawing/2014/main" id="{DCEF08B3-D7A1-8F10-82ED-FE9FE9F909AB}"/>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556" b="95000" l="1277" r="97872">
                        <a14:foregroundMark x1="88085" y1="27222" x2="70638" y2="15000"/>
                        <a14:foregroundMark x1="70638" y1="15000" x2="46383" y2="8333"/>
                        <a14:foregroundMark x1="46383" y1="8333" x2="14043" y2="21667"/>
                        <a14:foregroundMark x1="14043" y1="21667" x2="8085" y2="48889"/>
                        <a14:foregroundMark x1="8085" y1="48889" x2="9362" y2="68889"/>
                        <a14:foregroundMark x1="9362" y1="68889" x2="26809" y2="90000"/>
                        <a14:foregroundMark x1="26809" y1="90000" x2="55319" y2="96111"/>
                        <a14:foregroundMark x1="55319" y1="96111" x2="71915" y2="91111"/>
                        <a14:foregroundMark x1="71915" y1="91111" x2="82553" y2="77778"/>
                        <a14:foregroundMark x1="82553" y1="77778" x2="88511" y2="63889"/>
                        <a14:foregroundMark x1="88511" y1="63889" x2="92766" y2="34444"/>
                        <a14:foregroundMark x1="92766" y1="34444" x2="88085" y2="26667"/>
                        <a14:foregroundMark x1="91915" y1="36667" x2="92766" y2="58333"/>
                        <a14:foregroundMark x1="92766" y1="58333" x2="82553" y2="82222"/>
                        <a14:foregroundMark x1="82553" y1="82222" x2="51064" y2="95000"/>
                        <a14:foregroundMark x1="51064" y1="95000" x2="49362" y2="95000"/>
                        <a14:foregroundMark x1="6809" y1="31111" x2="6809" y2="56111"/>
                        <a14:foregroundMark x1="6809" y1="56111" x2="10638" y2="64444"/>
                        <a14:foregroundMark x1="2979" y1="44444" x2="1702" y2="52778"/>
                        <a14:foregroundMark x1="65957" y1="13333" x2="46383" y2="6111"/>
                        <a14:foregroundMark x1="46383" y1="6111" x2="42128" y2="6667"/>
                        <a14:foregroundMark x1="94894" y1="37778" x2="97872" y2="45556"/>
                      </a14:backgroundRemoval>
                    </a14:imgEffect>
                  </a14:imgLayer>
                </a14:imgProps>
              </a:ext>
              <a:ext uri="{28A0092B-C50C-407E-A947-70E740481C1C}">
                <a14:useLocalDpi xmlns:a14="http://schemas.microsoft.com/office/drawing/2010/main" val="0"/>
              </a:ext>
            </a:extLst>
          </a:blip>
          <a:srcRect/>
          <a:stretch>
            <a:fillRect/>
          </a:stretch>
        </p:blipFill>
        <p:spPr bwMode="auto">
          <a:xfrm>
            <a:off x="10767185" y="4409443"/>
            <a:ext cx="1129266" cy="767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90861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blueprint of a bridge&#10;&#10;Description automatically generated">
            <a:extLst>
              <a:ext uri="{FF2B5EF4-FFF2-40B4-BE49-F238E27FC236}">
                <a16:creationId xmlns:a16="http://schemas.microsoft.com/office/drawing/2014/main" id="{286B964B-401C-8E46-C117-05A4FBE579B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8984" t="-1" r="5312" b="20"/>
          <a:stretch/>
        </p:blipFill>
        <p:spPr>
          <a:xfrm>
            <a:off x="0" y="1282"/>
            <a:ext cx="12190476" cy="6856718"/>
          </a:xfrm>
          <a:prstGeom prst="rect">
            <a:avLst/>
          </a:prstGeom>
        </p:spPr>
      </p:pic>
      <p:sp>
        <p:nvSpPr>
          <p:cNvPr id="4" name="Footer Placeholder 3">
            <a:extLst>
              <a:ext uri="{FF2B5EF4-FFF2-40B4-BE49-F238E27FC236}">
                <a16:creationId xmlns:a16="http://schemas.microsoft.com/office/drawing/2014/main" id="{A07F4947-2C69-5F33-63D8-36748027DC7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05A4AFDF-D4BA-B43E-D6CC-581FA7439B5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46</a:t>
            </a:fld>
            <a:endParaRPr lang="en-US" dirty="0">
              <a:solidFill>
                <a:srgbClr val="FFFFFF"/>
              </a:solidFill>
            </a:endParaRPr>
          </a:p>
        </p:txBody>
      </p:sp>
      <p:sp>
        <p:nvSpPr>
          <p:cNvPr id="2" name="TextBox 1">
            <a:extLst>
              <a:ext uri="{FF2B5EF4-FFF2-40B4-BE49-F238E27FC236}">
                <a16:creationId xmlns:a16="http://schemas.microsoft.com/office/drawing/2014/main" id="{B361EAE0-BED3-4E65-473E-BE2087E77285}"/>
              </a:ext>
            </a:extLst>
          </p:cNvPr>
          <p:cNvSpPr txBox="1"/>
          <p:nvPr/>
        </p:nvSpPr>
        <p:spPr>
          <a:xfrm>
            <a:off x="3663046" y="104215"/>
            <a:ext cx="5351646" cy="369332"/>
          </a:xfrm>
          <a:prstGeom prst="rect">
            <a:avLst/>
          </a:prstGeom>
          <a:solidFill>
            <a:schemeClr val="bg1"/>
          </a:solidFill>
        </p:spPr>
        <p:txBody>
          <a:bodyPr wrap="square" rtlCol="0">
            <a:spAutoFit/>
          </a:bodyPr>
          <a:lstStyle/>
          <a:p>
            <a:pPr algn="ctr"/>
            <a:r>
              <a:rPr lang="en-US" dirty="0"/>
              <a:t>Rancocas Creek Centreton Area Wrecks</a:t>
            </a:r>
          </a:p>
        </p:txBody>
      </p:sp>
    </p:spTree>
    <p:extLst>
      <p:ext uri="{BB962C8B-B14F-4D97-AF65-F5344CB8AC3E}">
        <p14:creationId xmlns:p14="http://schemas.microsoft.com/office/powerpoint/2010/main" val="31553004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lueprint of a plane&#10;&#10;Description automatically generated">
            <a:extLst>
              <a:ext uri="{FF2B5EF4-FFF2-40B4-BE49-F238E27FC236}">
                <a16:creationId xmlns:a16="http://schemas.microsoft.com/office/drawing/2014/main" id="{784418B1-84DF-239D-9CED-43511CF40FA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8AD220D8-49CE-3444-34E6-8CFE2E11519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E885462C-1613-4303-9236-3876E202C7F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47</a:t>
            </a:fld>
            <a:endParaRPr lang="en-US" dirty="0">
              <a:solidFill>
                <a:srgbClr val="FFFFFF"/>
              </a:solidFill>
            </a:endParaRPr>
          </a:p>
        </p:txBody>
      </p:sp>
      <p:sp>
        <p:nvSpPr>
          <p:cNvPr id="2" name="Arrow: Down 1">
            <a:extLst>
              <a:ext uri="{FF2B5EF4-FFF2-40B4-BE49-F238E27FC236}">
                <a16:creationId xmlns:a16="http://schemas.microsoft.com/office/drawing/2014/main" id="{302BB4B4-6C93-BCF4-944A-8C60B0E1C747}"/>
              </a:ext>
            </a:extLst>
          </p:cNvPr>
          <p:cNvSpPr/>
          <p:nvPr/>
        </p:nvSpPr>
        <p:spPr>
          <a:xfrm rot="1059910">
            <a:off x="8234968" y="2990367"/>
            <a:ext cx="318052" cy="1023731"/>
          </a:xfrm>
          <a:prstGeom prst="down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526353F-81BF-AE7B-E3F8-95D0D7676A4E}"/>
              </a:ext>
            </a:extLst>
          </p:cNvPr>
          <p:cNvSpPr txBox="1"/>
          <p:nvPr/>
        </p:nvSpPr>
        <p:spPr>
          <a:xfrm>
            <a:off x="5427725" y="5987018"/>
            <a:ext cx="1336550" cy="369332"/>
          </a:xfrm>
          <a:prstGeom prst="rect">
            <a:avLst/>
          </a:prstGeom>
          <a:noFill/>
        </p:spPr>
        <p:txBody>
          <a:bodyPr wrap="square" rtlCol="0">
            <a:spAutoFit/>
          </a:bodyPr>
          <a:lstStyle/>
          <a:p>
            <a:pPr algn="ctr"/>
            <a:r>
              <a:rPr lang="en-US" dirty="0">
                <a:solidFill>
                  <a:srgbClr val="FFFF00"/>
                </a:solidFill>
              </a:rPr>
              <a:t>1941</a:t>
            </a:r>
          </a:p>
        </p:txBody>
      </p:sp>
      <p:sp>
        <p:nvSpPr>
          <p:cNvPr id="6" name="TextBox 5">
            <a:extLst>
              <a:ext uri="{FF2B5EF4-FFF2-40B4-BE49-F238E27FC236}">
                <a16:creationId xmlns:a16="http://schemas.microsoft.com/office/drawing/2014/main" id="{FA4F862B-9F1A-40AD-1072-D7C1FF9D67A9}"/>
              </a:ext>
            </a:extLst>
          </p:cNvPr>
          <p:cNvSpPr txBox="1"/>
          <p:nvPr/>
        </p:nvSpPr>
        <p:spPr>
          <a:xfrm>
            <a:off x="3657600" y="5276511"/>
            <a:ext cx="932873" cy="338554"/>
          </a:xfrm>
          <a:prstGeom prst="rect">
            <a:avLst/>
          </a:prstGeom>
          <a:solidFill>
            <a:srgbClr val="054B87"/>
          </a:solidFill>
        </p:spPr>
        <p:txBody>
          <a:bodyPr wrap="square" rtlCol="0">
            <a:spAutoFit/>
          </a:bodyPr>
          <a:lstStyle/>
          <a:p>
            <a:endParaRPr lang="en-US" sz="800" dirty="0"/>
          </a:p>
          <a:p>
            <a:endParaRPr lang="en-US" sz="800" dirty="0"/>
          </a:p>
        </p:txBody>
      </p:sp>
      <p:sp>
        <p:nvSpPr>
          <p:cNvPr id="9" name="TextBox 8">
            <a:extLst>
              <a:ext uri="{FF2B5EF4-FFF2-40B4-BE49-F238E27FC236}">
                <a16:creationId xmlns:a16="http://schemas.microsoft.com/office/drawing/2014/main" id="{5AD2682C-2963-4EA4-9924-EBE4821DEB4C}"/>
              </a:ext>
            </a:extLst>
          </p:cNvPr>
          <p:cNvSpPr txBox="1"/>
          <p:nvPr/>
        </p:nvSpPr>
        <p:spPr>
          <a:xfrm>
            <a:off x="3420177" y="5621893"/>
            <a:ext cx="5351646" cy="369332"/>
          </a:xfrm>
          <a:prstGeom prst="rect">
            <a:avLst/>
          </a:prstGeom>
          <a:noFill/>
        </p:spPr>
        <p:txBody>
          <a:bodyPr wrap="square" rtlCol="0">
            <a:spAutoFit/>
          </a:bodyPr>
          <a:lstStyle/>
          <a:p>
            <a:pPr algn="ctr"/>
            <a:r>
              <a:rPr lang="en-US" dirty="0">
                <a:solidFill>
                  <a:srgbClr val="FFFF00"/>
                </a:solidFill>
              </a:rPr>
              <a:t>Detailed Rancocas Creek Centreton Area Wrecks</a:t>
            </a:r>
          </a:p>
        </p:txBody>
      </p:sp>
    </p:spTree>
    <p:extLst>
      <p:ext uri="{BB962C8B-B14F-4D97-AF65-F5344CB8AC3E}">
        <p14:creationId xmlns:p14="http://schemas.microsoft.com/office/powerpoint/2010/main" val="29049590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F589-BAAB-B0A5-3999-A32D0069EFFA}"/>
              </a:ext>
            </a:extLst>
          </p:cNvPr>
          <p:cNvSpPr>
            <a:spLocks noGrp="1"/>
          </p:cNvSpPr>
          <p:nvPr>
            <p:ph type="title"/>
          </p:nvPr>
        </p:nvSpPr>
        <p:spPr/>
        <p:txBody>
          <a:bodyPr/>
          <a:lstStyle/>
          <a:p>
            <a:endParaRPr lang="en-US" dirty="0"/>
          </a:p>
        </p:txBody>
      </p:sp>
      <p:pic>
        <p:nvPicPr>
          <p:cNvPr id="7" name="Content Placeholder 6" descr="A collage of different images of a river&#10;&#10;Description automatically generated">
            <a:extLst>
              <a:ext uri="{FF2B5EF4-FFF2-40B4-BE49-F238E27FC236}">
                <a16:creationId xmlns:a16="http://schemas.microsoft.com/office/drawing/2014/main" id="{6FD254B1-58F4-42CB-036C-0B61E71FA9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92000" cy="6469483"/>
          </a:xfrm>
          <a:solidFill>
            <a:srgbClr val="006600"/>
          </a:solidFill>
        </p:spPr>
      </p:pic>
      <p:sp>
        <p:nvSpPr>
          <p:cNvPr id="4" name="Footer Placeholder 3">
            <a:extLst>
              <a:ext uri="{FF2B5EF4-FFF2-40B4-BE49-F238E27FC236}">
                <a16:creationId xmlns:a16="http://schemas.microsoft.com/office/drawing/2014/main" id="{7D7C7259-F0C7-F4D4-FC93-EA0256666107}"/>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743A0006-451E-846E-8FAB-07A98C67B426}"/>
              </a:ext>
            </a:extLst>
          </p:cNvPr>
          <p:cNvSpPr>
            <a:spLocks noGrp="1"/>
          </p:cNvSpPr>
          <p:nvPr>
            <p:ph type="sldNum" sz="quarter" idx="12"/>
          </p:nvPr>
        </p:nvSpPr>
        <p:spPr/>
        <p:txBody>
          <a:bodyPr/>
          <a:lstStyle/>
          <a:p>
            <a:fld id="{9FE50656-3D72-472C-A1BA-41E5F5C3B905}" type="slidenum">
              <a:rPr lang="en-US" smtClean="0"/>
              <a:t>48</a:t>
            </a:fld>
            <a:endParaRPr lang="en-US" dirty="0"/>
          </a:p>
        </p:txBody>
      </p:sp>
      <p:sp>
        <p:nvSpPr>
          <p:cNvPr id="3" name="TextBox 2">
            <a:extLst>
              <a:ext uri="{FF2B5EF4-FFF2-40B4-BE49-F238E27FC236}">
                <a16:creationId xmlns:a16="http://schemas.microsoft.com/office/drawing/2014/main" id="{692FC5B0-F9FF-E207-9BE6-3E5804EB0143}"/>
              </a:ext>
            </a:extLst>
          </p:cNvPr>
          <p:cNvSpPr txBox="1"/>
          <p:nvPr/>
        </p:nvSpPr>
        <p:spPr>
          <a:xfrm>
            <a:off x="2829830" y="3526088"/>
            <a:ext cx="6112040" cy="369332"/>
          </a:xfrm>
          <a:prstGeom prst="rect">
            <a:avLst/>
          </a:prstGeom>
          <a:solidFill>
            <a:schemeClr val="bg1"/>
          </a:solidFill>
        </p:spPr>
        <p:txBody>
          <a:bodyPr wrap="square" rtlCol="0">
            <a:spAutoFit/>
          </a:bodyPr>
          <a:lstStyle/>
          <a:p>
            <a:pPr algn="ctr"/>
            <a:r>
              <a:rPr lang="en-US" dirty="0"/>
              <a:t>Rancocas Creek Centreton Area Wrecks  -  2023</a:t>
            </a:r>
          </a:p>
        </p:txBody>
      </p:sp>
      <p:pic>
        <p:nvPicPr>
          <p:cNvPr id="8" name="Picture 7" descr="A close up of a sign&#10;&#10;Description generated with high confidence">
            <a:extLst>
              <a:ext uri="{FF2B5EF4-FFF2-40B4-BE49-F238E27FC236}">
                <a16:creationId xmlns:a16="http://schemas.microsoft.com/office/drawing/2014/main" id="{2B334233-4CA8-460D-133D-F19B58FF97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488" y="1404721"/>
            <a:ext cx="812200" cy="823934"/>
          </a:xfrm>
          <a:prstGeom prst="rect">
            <a:avLst/>
          </a:prstGeom>
        </p:spPr>
      </p:pic>
    </p:spTree>
    <p:extLst>
      <p:ext uri="{BB962C8B-B14F-4D97-AF65-F5344CB8AC3E}">
        <p14:creationId xmlns:p14="http://schemas.microsoft.com/office/powerpoint/2010/main" val="32379439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019C6D8F-6136-451D-B639-D5DF833D88BA}"/>
              </a:ext>
            </a:extLst>
          </p:cNvPr>
          <p:cNvSpPr/>
          <p:nvPr/>
        </p:nvSpPr>
        <p:spPr>
          <a:xfrm>
            <a:off x="251083" y="6306835"/>
            <a:ext cx="11855891" cy="307777"/>
          </a:xfrm>
          <a:prstGeom prst="rect">
            <a:avLst/>
          </a:prstGeom>
        </p:spPr>
        <p:txBody>
          <a:bodyPr wrap="square">
            <a:spAutoFit/>
          </a:bodyPr>
          <a:lstStyle/>
          <a:p>
            <a:pPr algn="ctr"/>
            <a:r>
              <a:rPr lang="en-US" sz="1400" b="1" dirty="0">
                <a:solidFill>
                  <a:srgbClr val="FFFF00"/>
                </a:solidFill>
                <a:latin typeface="Zapf Calligraphic 801 SWA" panose="02040502050505030904" pitchFamily="18" charset="0"/>
              </a:rPr>
              <a:t>Exploring Historic Pathways, Discovering New Understandings</a:t>
            </a:r>
          </a:p>
        </p:txBody>
      </p:sp>
      <p:pic>
        <p:nvPicPr>
          <p:cNvPr id="5" name="Picture 4" descr="A picture containing text, building&#10;&#10;Description automatically generated">
            <a:extLst>
              <a:ext uri="{FF2B5EF4-FFF2-40B4-BE49-F238E27FC236}">
                <a16:creationId xmlns:a16="http://schemas.microsoft.com/office/drawing/2014/main" id="{FF0AB1D6-E176-42AE-8CAA-DC0B62C308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2842" y="0"/>
            <a:ext cx="5619158" cy="6012052"/>
          </a:xfrm>
          <a:prstGeom prst="rect">
            <a:avLst/>
          </a:prstGeom>
        </p:spPr>
      </p:pic>
      <p:pic>
        <p:nvPicPr>
          <p:cNvPr id="3" name="Picture 2">
            <a:extLst>
              <a:ext uri="{FF2B5EF4-FFF2-40B4-BE49-F238E27FC236}">
                <a16:creationId xmlns:a16="http://schemas.microsoft.com/office/drawing/2014/main" id="{E187652B-4C8D-9F6D-9395-1BF4045E0566}"/>
              </a:ext>
            </a:extLst>
          </p:cNvPr>
          <p:cNvPicPr>
            <a:picLocks noChangeAspect="1"/>
          </p:cNvPicPr>
          <p:nvPr/>
        </p:nvPicPr>
        <p:blipFill>
          <a:blip r:embed="rId3"/>
          <a:stretch>
            <a:fillRect/>
          </a:stretch>
        </p:blipFill>
        <p:spPr>
          <a:xfrm>
            <a:off x="52190" y="18583"/>
            <a:ext cx="5235348" cy="6073996"/>
          </a:xfrm>
          <a:prstGeom prst="rect">
            <a:avLst/>
          </a:prstGeom>
        </p:spPr>
      </p:pic>
      <p:sp>
        <p:nvSpPr>
          <p:cNvPr id="2" name="TextBox 1">
            <a:extLst>
              <a:ext uri="{FF2B5EF4-FFF2-40B4-BE49-F238E27FC236}">
                <a16:creationId xmlns:a16="http://schemas.microsoft.com/office/drawing/2014/main" id="{7718D922-D160-2902-6DFB-541B68F67D2E}"/>
              </a:ext>
            </a:extLst>
          </p:cNvPr>
          <p:cNvSpPr txBox="1"/>
          <p:nvPr/>
        </p:nvSpPr>
        <p:spPr>
          <a:xfrm>
            <a:off x="5121727" y="2505670"/>
            <a:ext cx="1616926" cy="1200329"/>
          </a:xfrm>
          <a:prstGeom prst="rect">
            <a:avLst/>
          </a:prstGeom>
          <a:noFill/>
        </p:spPr>
        <p:txBody>
          <a:bodyPr wrap="square" rtlCol="0">
            <a:spAutoFit/>
          </a:bodyPr>
          <a:lstStyle/>
          <a:p>
            <a:pPr algn="ctr"/>
            <a:r>
              <a:rPr lang="en-US" sz="2400" b="1" dirty="0">
                <a:solidFill>
                  <a:srgbClr val="FFFF00"/>
                </a:solidFill>
              </a:rPr>
              <a:t>March</a:t>
            </a:r>
          </a:p>
          <a:p>
            <a:pPr algn="ctr"/>
            <a:endParaRPr lang="en-US" sz="2400" b="1" dirty="0">
              <a:solidFill>
                <a:srgbClr val="FFFF00"/>
              </a:solidFill>
            </a:endParaRPr>
          </a:p>
          <a:p>
            <a:pPr algn="ctr"/>
            <a:r>
              <a:rPr lang="en-US" sz="2400" b="1" dirty="0">
                <a:solidFill>
                  <a:srgbClr val="FFFF00"/>
                </a:solidFill>
              </a:rPr>
              <a:t>1909</a:t>
            </a:r>
          </a:p>
        </p:txBody>
      </p:sp>
      <p:pic>
        <p:nvPicPr>
          <p:cNvPr id="6" name="Picture 5" descr="A close up of a sign&#10;&#10;Description generated with high confidence">
            <a:extLst>
              <a:ext uri="{FF2B5EF4-FFF2-40B4-BE49-F238E27FC236}">
                <a16:creationId xmlns:a16="http://schemas.microsoft.com/office/drawing/2014/main" id="{6500F9F0-B326-BA54-8957-E9893516F6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77808" y="4308559"/>
            <a:ext cx="812200" cy="823934"/>
          </a:xfrm>
          <a:prstGeom prst="rect">
            <a:avLst/>
          </a:prstGeom>
        </p:spPr>
      </p:pic>
    </p:spTree>
    <p:extLst>
      <p:ext uri="{BB962C8B-B14F-4D97-AF65-F5344CB8AC3E}">
        <p14:creationId xmlns:p14="http://schemas.microsoft.com/office/powerpoint/2010/main" val="34268392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 up of a tree&#10;&#10;Description generated with very high confidence">
            <a:extLst>
              <a:ext uri="{FF2B5EF4-FFF2-40B4-BE49-F238E27FC236}">
                <a16:creationId xmlns:a16="http://schemas.microsoft.com/office/drawing/2014/main" id="{318DAE14-EAA4-4C40-B13B-B97535681FC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73127" y="3814010"/>
            <a:ext cx="4845746" cy="2899611"/>
          </a:xfrm>
        </p:spPr>
      </p:pic>
      <p:pic>
        <p:nvPicPr>
          <p:cNvPr id="4" name="Picture 3" descr="A vintage photo of a train&#10;&#10;Description generated with very high confidence">
            <a:extLst>
              <a:ext uri="{FF2B5EF4-FFF2-40B4-BE49-F238E27FC236}">
                <a16:creationId xmlns:a16="http://schemas.microsoft.com/office/drawing/2014/main" id="{199A2D1F-49FF-4599-BEC5-5011FB16D1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307" y="188843"/>
            <a:ext cx="6112097" cy="3486748"/>
          </a:xfrm>
          <a:prstGeom prst="rect">
            <a:avLst/>
          </a:prstGeom>
        </p:spPr>
      </p:pic>
      <p:pic>
        <p:nvPicPr>
          <p:cNvPr id="5" name="Picture 4">
            <a:extLst>
              <a:ext uri="{FF2B5EF4-FFF2-40B4-BE49-F238E27FC236}">
                <a16:creationId xmlns:a16="http://schemas.microsoft.com/office/drawing/2014/main" id="{11B82582-ADE6-4150-882D-E37297C219D7}"/>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foregroundMark x1="18299" y1="38378" x2="21509" y2="31892"/>
                        <a14:foregroundMark x1="41413" y1="21441" x2="50562" y2="24144"/>
                        <a14:foregroundMark x1="51204" y1="24144" x2="52970" y2="23063"/>
                        <a14:foregroundMark x1="33868" y1="32793" x2="27448" y2="36216"/>
                        <a14:foregroundMark x1="27448" y1="36216" x2="26164" y2="36216"/>
                        <a14:foregroundMark x1="21830" y1="30090" x2="22632" y2="27568"/>
                        <a14:foregroundMark x1="26966" y1="28288" x2="33226" y2="23243"/>
                        <a14:foregroundMark x1="32103" y1="28829" x2="33708" y2="20360"/>
                        <a14:foregroundMark x1="33708" y1="20360" x2="33066" y2="14234"/>
                        <a14:foregroundMark x1="66934" y1="35315" x2="56982" y2="47568"/>
                        <a14:foregroundMark x1="56982" y1="47568" x2="61477" y2="54234"/>
                        <a14:foregroundMark x1="61477" y1="54234" x2="82504" y2="63784"/>
                        <a14:foregroundMark x1="79615" y1="47568" x2="79615" y2="47568"/>
                        <a14:foregroundMark x1="79615" y1="47568" x2="79615" y2="47568"/>
                        <a14:foregroundMark x1="79294" y1="45225" x2="79615" y2="53153"/>
                        <a14:foregroundMark x1="79615" y1="53153" x2="73034" y2="50450"/>
                        <a14:foregroundMark x1="73034" y1="50450" x2="73194" y2="34775"/>
                        <a14:foregroundMark x1="78170" y1="32973" x2="78170" y2="32973"/>
                        <a14:foregroundMark x1="78170" y1="32973" x2="78170" y2="32973"/>
                        <a14:foregroundMark x1="62600" y1="17477" x2="62600" y2="17477"/>
                        <a14:foregroundMark x1="62600" y1="17477" x2="62600" y2="17477"/>
                        <a14:foregroundMark x1="48315" y1="15315" x2="62600" y2="17658"/>
                        <a14:foregroundMark x1="62600" y1="17658" x2="63884" y2="18198"/>
                        <a14:foregroundMark x1="38684" y1="52432" x2="38684" y2="52432"/>
                        <a14:foregroundMark x1="19904" y1="67748" x2="48636" y2="86306"/>
                      </a14:backgroundRemoval>
                    </a14:imgEffect>
                  </a14:imgLayer>
                </a14:imgProps>
              </a:ext>
              <a:ext uri="{28A0092B-C50C-407E-A947-70E740481C1C}">
                <a14:useLocalDpi xmlns:a14="http://schemas.microsoft.com/office/drawing/2010/main" val="0"/>
              </a:ext>
            </a:extLst>
          </a:blip>
          <a:stretch>
            <a:fillRect/>
          </a:stretch>
        </p:blipFill>
        <p:spPr>
          <a:xfrm>
            <a:off x="10035225" y="5467839"/>
            <a:ext cx="725819" cy="646596"/>
          </a:xfrm>
          <a:prstGeom prst="rect">
            <a:avLst/>
          </a:prstGeom>
        </p:spPr>
      </p:pic>
      <p:pic>
        <p:nvPicPr>
          <p:cNvPr id="7" name="Picture 6">
            <a:extLst>
              <a:ext uri="{FF2B5EF4-FFF2-40B4-BE49-F238E27FC236}">
                <a16:creationId xmlns:a16="http://schemas.microsoft.com/office/drawing/2014/main" id="{CF79E683-169C-4AB8-A5E9-3D5496F15D44}"/>
              </a:ext>
            </a:extLst>
          </p:cNvPr>
          <p:cNvPicPr>
            <a:picLocks noChangeAspect="1"/>
          </p:cNvPicPr>
          <p:nvPr/>
        </p:nvPicPr>
        <p:blipFill>
          <a:blip r:embed="rId6" cstate="print">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907598" y="3918536"/>
            <a:ext cx="2371819" cy="2324314"/>
          </a:xfrm>
          <a:prstGeom prst="rect">
            <a:avLst/>
          </a:prstGeom>
        </p:spPr>
      </p:pic>
      <p:sp>
        <p:nvSpPr>
          <p:cNvPr id="10" name="TextBox 9"/>
          <p:cNvSpPr txBox="1"/>
          <p:nvPr/>
        </p:nvSpPr>
        <p:spPr>
          <a:xfrm>
            <a:off x="8259852" y="418918"/>
            <a:ext cx="2231136" cy="369332"/>
          </a:xfrm>
          <a:prstGeom prst="rect">
            <a:avLst/>
          </a:prstGeom>
          <a:noFill/>
        </p:spPr>
        <p:txBody>
          <a:bodyPr wrap="square" rtlCol="0">
            <a:spAutoFit/>
          </a:bodyPr>
          <a:lstStyle/>
          <a:p>
            <a:pPr algn="ctr"/>
            <a:r>
              <a:rPr lang="en-US" dirty="0">
                <a:solidFill>
                  <a:srgbClr val="FFFF00"/>
                </a:solidFill>
              </a:rPr>
              <a:t>Mount Laurel</a:t>
            </a:r>
          </a:p>
        </p:txBody>
      </p:sp>
      <p:sp>
        <p:nvSpPr>
          <p:cNvPr id="11" name="Title 1">
            <a:extLst>
              <a:ext uri="{FF2B5EF4-FFF2-40B4-BE49-F238E27FC236}">
                <a16:creationId xmlns:a16="http://schemas.microsoft.com/office/drawing/2014/main" id="{CDA1169E-CFE2-411D-BA2A-1DEDED47E230}"/>
              </a:ext>
            </a:extLst>
          </p:cNvPr>
          <p:cNvSpPr txBox="1">
            <a:spLocks/>
          </p:cNvSpPr>
          <p:nvPr/>
        </p:nvSpPr>
        <p:spPr>
          <a:xfrm>
            <a:off x="188993" y="5888993"/>
            <a:ext cx="3200400" cy="707715"/>
          </a:xfrm>
          <a:prstGeom prst="rect">
            <a:avLst/>
          </a:prstGeom>
          <a:no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solidFill>
                  <a:srgbClr val="FFFF00"/>
                </a:solidFill>
                <a:latin typeface="+mn-lt"/>
              </a:rPr>
              <a:t>Exploring Historic Pathways, </a:t>
            </a:r>
          </a:p>
          <a:p>
            <a:r>
              <a:rPr lang="en-US" sz="1200" dirty="0">
                <a:solidFill>
                  <a:srgbClr val="FFFF00"/>
                </a:solidFill>
                <a:latin typeface="+mn-lt"/>
              </a:rPr>
              <a:t>Discovering New Understandings</a:t>
            </a:r>
          </a:p>
        </p:txBody>
      </p:sp>
      <p:pic>
        <p:nvPicPr>
          <p:cNvPr id="13" name="Picture 12" descr="A body of water&#10;&#10;Description generated with very high confidence">
            <a:extLst>
              <a:ext uri="{FF2B5EF4-FFF2-40B4-BE49-F238E27FC236}">
                <a16:creationId xmlns:a16="http://schemas.microsoft.com/office/drawing/2014/main" id="{6DD63307-3E50-4929-9894-E26EA6DB8F2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843438" y="809274"/>
            <a:ext cx="4852208" cy="2866317"/>
          </a:xfrm>
          <a:prstGeom prst="rect">
            <a:avLst/>
          </a:prstGeom>
        </p:spPr>
      </p:pic>
      <p:sp>
        <p:nvSpPr>
          <p:cNvPr id="14" name="TextBox 13">
            <a:extLst>
              <a:ext uri="{FF2B5EF4-FFF2-40B4-BE49-F238E27FC236}">
                <a16:creationId xmlns:a16="http://schemas.microsoft.com/office/drawing/2014/main" id="{52082C39-0DA7-49F3-A11B-70F61E8B1F02}"/>
              </a:ext>
            </a:extLst>
          </p:cNvPr>
          <p:cNvSpPr txBox="1"/>
          <p:nvPr/>
        </p:nvSpPr>
        <p:spPr>
          <a:xfrm>
            <a:off x="8518873" y="4017548"/>
            <a:ext cx="3673127" cy="965585"/>
          </a:xfrm>
          <a:prstGeom prst="rect">
            <a:avLst/>
          </a:prstGeom>
          <a:noFill/>
        </p:spPr>
        <p:txBody>
          <a:bodyPr wrap="square" rtlCol="0">
            <a:spAutoFit/>
          </a:bodyPr>
          <a:lstStyle/>
          <a:p>
            <a:pPr algn="ctr"/>
            <a:endParaRPr lang="en-US" sz="2400" b="1" dirty="0">
              <a:solidFill>
                <a:srgbClr val="FFFF00"/>
              </a:solidFill>
            </a:endParaRPr>
          </a:p>
          <a:p>
            <a:pPr algn="ctr">
              <a:lnSpc>
                <a:spcPct val="150000"/>
              </a:lnSpc>
            </a:pPr>
            <a:r>
              <a:rPr lang="en-US" sz="2400" b="1" dirty="0">
                <a:solidFill>
                  <a:srgbClr val="FFFF00"/>
                </a:solidFill>
                <a:ea typeface="Yu Mincho Demibold" panose="02020600000000000000" pitchFamily="18" charset="-128"/>
              </a:rPr>
              <a:t>Centerton</a:t>
            </a:r>
            <a:endParaRPr lang="en-US" sz="2400" b="1" dirty="0">
              <a:solidFill>
                <a:srgbClr val="FFFF00"/>
              </a:solidFill>
              <a:effectLst/>
              <a:ea typeface="Yu Mincho Demibold" panose="02020600000000000000" pitchFamily="18" charset="-128"/>
            </a:endParaRPr>
          </a:p>
        </p:txBody>
      </p:sp>
      <p:sp>
        <p:nvSpPr>
          <p:cNvPr id="3" name="TextBox 2">
            <a:extLst>
              <a:ext uri="{FF2B5EF4-FFF2-40B4-BE49-F238E27FC236}">
                <a16:creationId xmlns:a16="http://schemas.microsoft.com/office/drawing/2014/main" id="{47BBF7A3-32C1-8E04-CB78-D1C8817E8173}"/>
              </a:ext>
            </a:extLst>
          </p:cNvPr>
          <p:cNvSpPr txBox="1"/>
          <p:nvPr/>
        </p:nvSpPr>
        <p:spPr>
          <a:xfrm>
            <a:off x="8353659" y="3066669"/>
            <a:ext cx="2231136" cy="276999"/>
          </a:xfrm>
          <a:prstGeom prst="rect">
            <a:avLst/>
          </a:prstGeom>
          <a:noFill/>
        </p:spPr>
        <p:txBody>
          <a:bodyPr wrap="square" rtlCol="0">
            <a:spAutoFit/>
          </a:bodyPr>
          <a:lstStyle/>
          <a:p>
            <a:pPr algn="ctr"/>
            <a:r>
              <a:rPr lang="en-US" sz="1200" dirty="0">
                <a:solidFill>
                  <a:srgbClr val="FFFF00"/>
                </a:solidFill>
              </a:rPr>
              <a:t>Creek Barge</a:t>
            </a:r>
          </a:p>
        </p:txBody>
      </p:sp>
      <p:sp>
        <p:nvSpPr>
          <p:cNvPr id="12" name="TextBox 11">
            <a:extLst>
              <a:ext uri="{FF2B5EF4-FFF2-40B4-BE49-F238E27FC236}">
                <a16:creationId xmlns:a16="http://schemas.microsoft.com/office/drawing/2014/main" id="{7EEA6F50-4DB6-1136-8145-9A2CB7B28484}"/>
              </a:ext>
            </a:extLst>
          </p:cNvPr>
          <p:cNvSpPr txBox="1"/>
          <p:nvPr/>
        </p:nvSpPr>
        <p:spPr>
          <a:xfrm>
            <a:off x="4460546" y="6146657"/>
            <a:ext cx="3513021" cy="276999"/>
          </a:xfrm>
          <a:prstGeom prst="rect">
            <a:avLst/>
          </a:prstGeom>
          <a:noFill/>
        </p:spPr>
        <p:txBody>
          <a:bodyPr wrap="square" rtlCol="0">
            <a:spAutoFit/>
          </a:bodyPr>
          <a:lstStyle/>
          <a:p>
            <a:pPr algn="ctr"/>
            <a:r>
              <a:rPr lang="en-US" sz="1200" dirty="0">
                <a:solidFill>
                  <a:srgbClr val="FFFF00"/>
                </a:solidFill>
              </a:rPr>
              <a:t>Schooner Rudder Dated to mid 1840’s</a:t>
            </a:r>
          </a:p>
        </p:txBody>
      </p:sp>
    </p:spTree>
    <p:extLst>
      <p:ext uri="{BB962C8B-B14F-4D97-AF65-F5344CB8AC3E}">
        <p14:creationId xmlns:p14="http://schemas.microsoft.com/office/powerpoint/2010/main" val="26038319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paper&#10;&#10;Description automatically generated">
            <a:extLst>
              <a:ext uri="{FF2B5EF4-FFF2-40B4-BE49-F238E27FC236}">
                <a16:creationId xmlns:a16="http://schemas.microsoft.com/office/drawing/2014/main" id="{FBB9CF23-2B27-3E20-FE01-72C06DEF40B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 r="14669"/>
          <a:stretch/>
        </p:blipFill>
        <p:spPr>
          <a:xfrm>
            <a:off x="0" y="0"/>
            <a:ext cx="4841507" cy="4423256"/>
          </a:xfrm>
        </p:spPr>
      </p:pic>
      <p:sp>
        <p:nvSpPr>
          <p:cNvPr id="4" name="Footer Placeholder 3">
            <a:extLst>
              <a:ext uri="{FF2B5EF4-FFF2-40B4-BE49-F238E27FC236}">
                <a16:creationId xmlns:a16="http://schemas.microsoft.com/office/drawing/2014/main" id="{7DE80451-4AD7-37D4-95A3-68A2EE091876}"/>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94556D44-45D1-544A-8379-B1A7FF88E001}"/>
              </a:ext>
            </a:extLst>
          </p:cNvPr>
          <p:cNvSpPr>
            <a:spLocks noGrp="1"/>
          </p:cNvSpPr>
          <p:nvPr>
            <p:ph type="sldNum" sz="quarter" idx="12"/>
          </p:nvPr>
        </p:nvSpPr>
        <p:spPr/>
        <p:txBody>
          <a:bodyPr/>
          <a:lstStyle/>
          <a:p>
            <a:fld id="{9FE50656-3D72-472C-A1BA-41E5F5C3B905}" type="slidenum">
              <a:rPr lang="en-US" smtClean="0"/>
              <a:t>51</a:t>
            </a:fld>
            <a:endParaRPr lang="en-US" dirty="0"/>
          </a:p>
        </p:txBody>
      </p:sp>
      <p:pic>
        <p:nvPicPr>
          <p:cNvPr id="9" name="Picture 8" descr="A letter on a black grid&#10;&#10;Description automatically generated">
            <a:extLst>
              <a:ext uri="{FF2B5EF4-FFF2-40B4-BE49-F238E27FC236}">
                <a16:creationId xmlns:a16="http://schemas.microsoft.com/office/drawing/2014/main" id="{0C16231A-2071-4D22-E53C-A59323301738}"/>
              </a:ext>
            </a:extLst>
          </p:cNvPr>
          <p:cNvPicPr>
            <a:picLocks noChangeAspect="1"/>
          </p:cNvPicPr>
          <p:nvPr/>
        </p:nvPicPr>
        <p:blipFill rotWithShape="1">
          <a:blip r:embed="rId3">
            <a:extLst>
              <a:ext uri="{28A0092B-C50C-407E-A947-70E740481C1C}">
                <a14:useLocalDpi xmlns:a14="http://schemas.microsoft.com/office/drawing/2010/main" val="0"/>
              </a:ext>
            </a:extLst>
          </a:blip>
          <a:srcRect l="5658" t="11911" r="13739" b="21846"/>
          <a:stretch/>
        </p:blipFill>
        <p:spPr>
          <a:xfrm>
            <a:off x="-1" y="4584011"/>
            <a:ext cx="4841507" cy="2261937"/>
          </a:xfrm>
          <a:prstGeom prst="rect">
            <a:avLst/>
          </a:prstGeom>
        </p:spPr>
      </p:pic>
      <p:pic>
        <p:nvPicPr>
          <p:cNvPr id="6" name="Picture 5" descr="A close up of a sign&#10;&#10;Description generated with high confidence">
            <a:extLst>
              <a:ext uri="{FF2B5EF4-FFF2-40B4-BE49-F238E27FC236}">
                <a16:creationId xmlns:a16="http://schemas.microsoft.com/office/drawing/2014/main" id="{B3040C95-F219-19C1-DC95-AF9DE87093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2702" y="5954801"/>
            <a:ext cx="575794" cy="584113"/>
          </a:xfrm>
          <a:prstGeom prst="rect">
            <a:avLst/>
          </a:prstGeom>
        </p:spPr>
      </p:pic>
      <p:pic>
        <p:nvPicPr>
          <p:cNvPr id="8" name="Picture 7" descr="A picture containing text, building&#10;&#10;Description automatically generated">
            <a:extLst>
              <a:ext uri="{FF2B5EF4-FFF2-40B4-BE49-F238E27FC236}">
                <a16:creationId xmlns:a16="http://schemas.microsoft.com/office/drawing/2014/main" id="{E44CF890-0309-5CBE-4E4A-FB7B77FE9D99}"/>
              </a:ext>
            </a:extLst>
          </p:cNvPr>
          <p:cNvPicPr>
            <a:picLocks noChangeAspect="1"/>
          </p:cNvPicPr>
          <p:nvPr/>
        </p:nvPicPr>
        <p:blipFill rotWithShape="1">
          <a:blip r:embed="rId5">
            <a:extLst>
              <a:ext uri="{28A0092B-C50C-407E-A947-70E740481C1C}">
                <a14:useLocalDpi xmlns:a14="http://schemas.microsoft.com/office/drawing/2010/main" val="0"/>
              </a:ext>
            </a:extLst>
          </a:blip>
          <a:srcRect l="19892" t="50304" r="17243" b="15385"/>
          <a:stretch/>
        </p:blipFill>
        <p:spPr>
          <a:xfrm>
            <a:off x="4851933" y="1407074"/>
            <a:ext cx="7354848" cy="4423256"/>
          </a:xfrm>
          <a:prstGeom prst="rect">
            <a:avLst/>
          </a:prstGeom>
        </p:spPr>
      </p:pic>
      <p:sp>
        <p:nvSpPr>
          <p:cNvPr id="10" name="TextBox 9">
            <a:extLst>
              <a:ext uri="{FF2B5EF4-FFF2-40B4-BE49-F238E27FC236}">
                <a16:creationId xmlns:a16="http://schemas.microsoft.com/office/drawing/2014/main" id="{56159D7F-9F43-1A3D-2C07-D71F59A45E77}"/>
              </a:ext>
            </a:extLst>
          </p:cNvPr>
          <p:cNvSpPr txBox="1"/>
          <p:nvPr/>
        </p:nvSpPr>
        <p:spPr>
          <a:xfrm>
            <a:off x="5362992" y="584083"/>
            <a:ext cx="6179419" cy="461665"/>
          </a:xfrm>
          <a:prstGeom prst="rect">
            <a:avLst/>
          </a:prstGeom>
          <a:noFill/>
        </p:spPr>
        <p:txBody>
          <a:bodyPr wrap="square" rtlCol="0">
            <a:spAutoFit/>
          </a:bodyPr>
          <a:lstStyle/>
          <a:p>
            <a:pPr algn="ctr"/>
            <a:r>
              <a:rPr lang="en-US" sz="2400" dirty="0">
                <a:solidFill>
                  <a:srgbClr val="FFFF00"/>
                </a:solidFill>
              </a:rPr>
              <a:t>Rancocas River J.W. Paxson Details</a:t>
            </a:r>
          </a:p>
        </p:txBody>
      </p:sp>
    </p:spTree>
    <p:extLst>
      <p:ext uri="{BB962C8B-B14F-4D97-AF65-F5344CB8AC3E}">
        <p14:creationId xmlns:p14="http://schemas.microsoft.com/office/powerpoint/2010/main" val="36076700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F84CD-43EE-9AF8-759C-96F2C639B5B3}"/>
              </a:ext>
            </a:extLst>
          </p:cNvPr>
          <p:cNvSpPr>
            <a:spLocks noGrp="1"/>
          </p:cNvSpPr>
          <p:nvPr>
            <p:ph type="title"/>
          </p:nvPr>
        </p:nvSpPr>
        <p:spPr/>
        <p:txBody>
          <a:bodyPr/>
          <a:lstStyle/>
          <a:p>
            <a:endParaRPr lang="en-US" dirty="0"/>
          </a:p>
        </p:txBody>
      </p:sp>
      <p:pic>
        <p:nvPicPr>
          <p:cNvPr id="7" name="Content Placeholder 6" descr="A close-up of a paper&#10;&#10;Description automatically generated">
            <a:extLst>
              <a:ext uri="{FF2B5EF4-FFF2-40B4-BE49-F238E27FC236}">
                <a16:creationId xmlns:a16="http://schemas.microsoft.com/office/drawing/2014/main" id="{402920EE-5435-E81F-DC47-A791798BB1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 y="-1"/>
            <a:ext cx="6271591" cy="6841531"/>
          </a:xfrm>
        </p:spPr>
      </p:pic>
      <p:sp>
        <p:nvSpPr>
          <p:cNvPr id="4" name="Footer Placeholder 3">
            <a:extLst>
              <a:ext uri="{FF2B5EF4-FFF2-40B4-BE49-F238E27FC236}">
                <a16:creationId xmlns:a16="http://schemas.microsoft.com/office/drawing/2014/main" id="{DA14B675-5103-4104-CA8F-D189D0356152}"/>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56EC2F9D-2437-BAB0-D57D-515093FC829B}"/>
              </a:ext>
            </a:extLst>
          </p:cNvPr>
          <p:cNvSpPr>
            <a:spLocks noGrp="1"/>
          </p:cNvSpPr>
          <p:nvPr>
            <p:ph type="sldNum" sz="quarter" idx="12"/>
          </p:nvPr>
        </p:nvSpPr>
        <p:spPr/>
        <p:txBody>
          <a:bodyPr/>
          <a:lstStyle/>
          <a:p>
            <a:fld id="{9FE50656-3D72-472C-A1BA-41E5F5C3B905}" type="slidenum">
              <a:rPr lang="en-US" smtClean="0"/>
              <a:t>52</a:t>
            </a:fld>
            <a:endParaRPr lang="en-US" dirty="0"/>
          </a:p>
        </p:txBody>
      </p:sp>
      <p:pic>
        <p:nvPicPr>
          <p:cNvPr id="9" name="Picture 8" descr="A close-up of a document&#10;&#10;Description automatically generated">
            <a:extLst>
              <a:ext uri="{FF2B5EF4-FFF2-40B4-BE49-F238E27FC236}">
                <a16:creationId xmlns:a16="http://schemas.microsoft.com/office/drawing/2014/main" id="{764487E1-B300-3D01-C0EF-F22CC40218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75243" y="0"/>
            <a:ext cx="6516757" cy="6858000"/>
          </a:xfrm>
          <a:prstGeom prst="rect">
            <a:avLst/>
          </a:prstGeom>
        </p:spPr>
      </p:pic>
      <p:sp>
        <p:nvSpPr>
          <p:cNvPr id="3" name="TextBox 2">
            <a:extLst>
              <a:ext uri="{FF2B5EF4-FFF2-40B4-BE49-F238E27FC236}">
                <a16:creationId xmlns:a16="http://schemas.microsoft.com/office/drawing/2014/main" id="{C3691F56-AAF1-9368-69A6-293350F8809E}"/>
              </a:ext>
            </a:extLst>
          </p:cNvPr>
          <p:cNvSpPr txBox="1"/>
          <p:nvPr/>
        </p:nvSpPr>
        <p:spPr>
          <a:xfrm>
            <a:off x="2877955" y="136523"/>
            <a:ext cx="5351646" cy="369332"/>
          </a:xfrm>
          <a:prstGeom prst="rect">
            <a:avLst/>
          </a:prstGeom>
          <a:solidFill>
            <a:schemeClr val="bg1"/>
          </a:solidFill>
        </p:spPr>
        <p:txBody>
          <a:bodyPr wrap="square" rtlCol="0">
            <a:spAutoFit/>
          </a:bodyPr>
          <a:lstStyle/>
          <a:p>
            <a:pPr algn="ctr"/>
            <a:r>
              <a:rPr lang="en-US" dirty="0"/>
              <a:t>Rancocas Creek Maritime Accidents  1914-1915</a:t>
            </a:r>
          </a:p>
        </p:txBody>
      </p:sp>
      <p:pic>
        <p:nvPicPr>
          <p:cNvPr id="8" name="Picture 7" descr="A close up of a sign&#10;&#10;Description generated with high confidence">
            <a:extLst>
              <a:ext uri="{FF2B5EF4-FFF2-40B4-BE49-F238E27FC236}">
                <a16:creationId xmlns:a16="http://schemas.microsoft.com/office/drawing/2014/main" id="{8B2B81E1-E006-0520-FB9A-660574031E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47678" y="5553838"/>
            <a:ext cx="812200" cy="823934"/>
          </a:xfrm>
          <a:prstGeom prst="rect">
            <a:avLst/>
          </a:prstGeom>
        </p:spPr>
      </p:pic>
    </p:spTree>
    <p:extLst>
      <p:ext uri="{BB962C8B-B14F-4D97-AF65-F5344CB8AC3E}">
        <p14:creationId xmlns:p14="http://schemas.microsoft.com/office/powerpoint/2010/main" val="3767696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46A89-6B7A-7D20-E8BC-90E9CCF6F322}"/>
              </a:ext>
            </a:extLst>
          </p:cNvPr>
          <p:cNvSpPr>
            <a:spLocks noGrp="1"/>
          </p:cNvSpPr>
          <p:nvPr>
            <p:ph type="title"/>
          </p:nvPr>
        </p:nvSpPr>
        <p:spPr>
          <a:xfrm>
            <a:off x="640080" y="5899150"/>
            <a:ext cx="10911840" cy="640081"/>
          </a:xfrm>
        </p:spPr>
        <p:txBody>
          <a:bodyPr vert="horz" lIns="91440" tIns="45720" rIns="91440" bIns="45720" rtlCol="0" anchor="ctr">
            <a:normAutofit/>
          </a:bodyPr>
          <a:lstStyle/>
          <a:p>
            <a:pPr algn="ctr" defTabSz="914400"/>
            <a:r>
              <a:rPr lang="en-US" sz="3200" dirty="0">
                <a:solidFill>
                  <a:srgbClr val="FFFF00"/>
                </a:solidFill>
              </a:rPr>
              <a:t>Golden Age of Steam</a:t>
            </a:r>
          </a:p>
        </p:txBody>
      </p:sp>
      <p:pic>
        <p:nvPicPr>
          <p:cNvPr id="3" name="Picture 2" descr="A large boat in a field&#10;&#10;Description automatically generated">
            <a:extLst>
              <a:ext uri="{FF2B5EF4-FFF2-40B4-BE49-F238E27FC236}">
                <a16:creationId xmlns:a16="http://schemas.microsoft.com/office/drawing/2014/main" id="{AA7AA7B5-3EDD-EB14-6C18-9C18F3DD1A64}"/>
              </a:ext>
            </a:extLst>
          </p:cNvPr>
          <p:cNvPicPr>
            <a:picLocks noChangeAspect="1"/>
          </p:cNvPicPr>
          <p:nvPr/>
        </p:nvPicPr>
        <p:blipFill rotWithShape="1">
          <a:blip r:embed="rId2">
            <a:extLst>
              <a:ext uri="{28A0092B-C50C-407E-A947-70E740481C1C}">
                <a14:useLocalDpi xmlns:a14="http://schemas.microsoft.com/office/drawing/2010/main" val="0"/>
              </a:ext>
            </a:extLst>
          </a:blip>
          <a:srcRect t="21198" r="1" b="1"/>
          <a:stretch/>
        </p:blipFill>
        <p:spPr>
          <a:xfrm>
            <a:off x="183206" y="0"/>
            <a:ext cx="12008794" cy="5943600"/>
          </a:xfrm>
          <a:prstGeom prst="rect">
            <a:avLst/>
          </a:prstGeom>
          <a:ln w="19050">
            <a:solidFill>
              <a:schemeClr val="tx1"/>
            </a:solidFill>
            <a:miter lim="800000"/>
          </a:ln>
        </p:spPr>
      </p:pic>
      <p:sp>
        <p:nvSpPr>
          <p:cNvPr id="4" name="Footer Placeholder 3">
            <a:extLst>
              <a:ext uri="{FF2B5EF4-FFF2-40B4-BE49-F238E27FC236}">
                <a16:creationId xmlns:a16="http://schemas.microsoft.com/office/drawing/2014/main" id="{BFE0983F-052C-5569-4450-754E6187F32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defTabSz="457200">
              <a:spcAft>
                <a:spcPts val="600"/>
              </a:spcAft>
            </a:pPr>
            <a:r>
              <a:rPr lang="en-US" kern="1200" dirty="0">
                <a:solidFill>
                  <a:srgbClr val="FFFF00">
                    <a:alpha val="80000"/>
                  </a:srgbClr>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78E36A3B-B921-6C95-637D-49DBCAB9782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9FE50656-3D72-472C-A1BA-41E5F5C3B905}" type="slidenum">
              <a:rPr lang="en-US">
                <a:solidFill>
                  <a:schemeClr val="tx1">
                    <a:alpha val="80000"/>
                  </a:schemeClr>
                </a:solidFill>
              </a:rPr>
              <a:pPr defTabSz="457200">
                <a:spcAft>
                  <a:spcPts val="600"/>
                </a:spcAft>
              </a:pPr>
              <a:t>53</a:t>
            </a:fld>
            <a:endParaRPr lang="en-US" dirty="0">
              <a:solidFill>
                <a:schemeClr val="tx1">
                  <a:alpha val="80000"/>
                </a:schemeClr>
              </a:solidFill>
            </a:endParaRPr>
          </a:p>
        </p:txBody>
      </p:sp>
      <p:pic>
        <p:nvPicPr>
          <p:cNvPr id="6" name="Picture 5" descr="A cartoon of a boat with people rowing&#10;&#10;Description automatically generated">
            <a:extLst>
              <a:ext uri="{FF2B5EF4-FFF2-40B4-BE49-F238E27FC236}">
                <a16:creationId xmlns:a16="http://schemas.microsoft.com/office/drawing/2014/main" id="{6BC6038B-3605-5F6C-D326-63B48335AD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442" y="5983925"/>
            <a:ext cx="631539" cy="589452"/>
          </a:xfrm>
          <a:prstGeom prst="flowChartConnector">
            <a:avLst/>
          </a:prstGeom>
        </p:spPr>
      </p:pic>
      <p:pic>
        <p:nvPicPr>
          <p:cNvPr id="7" name="Picture 6" descr="A close up of a sign&#10;&#10;Description generated with high confidence">
            <a:extLst>
              <a:ext uri="{FF2B5EF4-FFF2-40B4-BE49-F238E27FC236}">
                <a16:creationId xmlns:a16="http://schemas.microsoft.com/office/drawing/2014/main" id="{671645DC-D553-1214-8261-73A0C6220C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2928" y="5989690"/>
            <a:ext cx="631539" cy="640663"/>
          </a:xfrm>
          <a:prstGeom prst="rect">
            <a:avLst/>
          </a:prstGeom>
        </p:spPr>
      </p:pic>
    </p:spTree>
    <p:extLst>
      <p:ext uri="{BB962C8B-B14F-4D97-AF65-F5344CB8AC3E}">
        <p14:creationId xmlns:p14="http://schemas.microsoft.com/office/powerpoint/2010/main" val="2544989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9A04-657F-4379-9423-85F402E27084}"/>
              </a:ext>
            </a:extLst>
          </p:cNvPr>
          <p:cNvSpPr>
            <a:spLocks noGrp="1"/>
          </p:cNvSpPr>
          <p:nvPr>
            <p:ph type="title"/>
          </p:nvPr>
        </p:nvSpPr>
        <p:spPr>
          <a:xfrm>
            <a:off x="838200" y="235300"/>
            <a:ext cx="10515600" cy="1145540"/>
          </a:xfrm>
        </p:spPr>
        <p:txBody>
          <a:bodyPr>
            <a:normAutofit/>
          </a:bodyPr>
          <a:lstStyle/>
          <a:p>
            <a:pPr algn="ctr"/>
            <a:r>
              <a:rPr lang="en-US" sz="3200" dirty="0">
                <a:solidFill>
                  <a:srgbClr val="FFFF00"/>
                </a:solidFill>
                <a:effectLst>
                  <a:glow rad="228600">
                    <a:schemeClr val="accent6">
                      <a:satMod val="175000"/>
                      <a:alpha val="40000"/>
                    </a:schemeClr>
                  </a:glow>
                </a:effectLst>
                <a:latin typeface="Yu Mincho Demibold" panose="02020600000000000000" pitchFamily="18" charset="-128"/>
                <a:ea typeface="Yu Mincho Demibold" panose="02020600000000000000" pitchFamily="18" charset="-128"/>
              </a:rPr>
              <a:t>James Stokes, Centeron Sand Mine</a:t>
            </a:r>
          </a:p>
        </p:txBody>
      </p:sp>
      <p:pic>
        <p:nvPicPr>
          <p:cNvPr id="5" name="Content Placeholder 4" descr="A group of people posing for a photo&#10;&#10;Description generated with very high confidence">
            <a:extLst>
              <a:ext uri="{FF2B5EF4-FFF2-40B4-BE49-F238E27FC236}">
                <a16:creationId xmlns:a16="http://schemas.microsoft.com/office/drawing/2014/main" id="{059A341B-41BB-485C-B694-4B6F44B205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926" y="1510666"/>
            <a:ext cx="5287327" cy="4324351"/>
          </a:xfrm>
        </p:spPr>
      </p:pic>
      <p:pic>
        <p:nvPicPr>
          <p:cNvPr id="7" name="Picture 6" descr="A black and white photo of a train&#10;&#10;Description generated with very high confidence">
            <a:extLst>
              <a:ext uri="{FF2B5EF4-FFF2-40B4-BE49-F238E27FC236}">
                <a16:creationId xmlns:a16="http://schemas.microsoft.com/office/drawing/2014/main" id="{C99168DE-F7C4-43CF-9B2C-781064C772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5528" y="1510666"/>
            <a:ext cx="5959773" cy="4414647"/>
          </a:xfrm>
          <a:prstGeom prst="rect">
            <a:avLst/>
          </a:prstGeom>
        </p:spPr>
      </p:pic>
      <p:sp>
        <p:nvSpPr>
          <p:cNvPr id="8" name="TextBox 7">
            <a:extLst>
              <a:ext uri="{FF2B5EF4-FFF2-40B4-BE49-F238E27FC236}">
                <a16:creationId xmlns:a16="http://schemas.microsoft.com/office/drawing/2014/main" id="{CFE46A6C-BAB2-45E5-A05C-555FD4FA2226}"/>
              </a:ext>
            </a:extLst>
          </p:cNvPr>
          <p:cNvSpPr txBox="1"/>
          <p:nvPr/>
        </p:nvSpPr>
        <p:spPr>
          <a:xfrm>
            <a:off x="3808401" y="6013627"/>
            <a:ext cx="6107034" cy="369332"/>
          </a:xfrm>
          <a:prstGeom prst="rect">
            <a:avLst/>
          </a:prstGeom>
          <a:noFill/>
        </p:spPr>
        <p:txBody>
          <a:bodyPr wrap="square" rtlCol="0">
            <a:spAutoFit/>
          </a:bodyPr>
          <a:lstStyle/>
          <a:p>
            <a:r>
              <a:rPr lang="en-US" dirty="0">
                <a:solidFill>
                  <a:srgbClr val="FFFF00"/>
                </a:solidFill>
                <a:latin typeface="Zapf Calligraphic 801 SWA" panose="02040502050505030904" pitchFamily="18" charset="0"/>
              </a:rPr>
              <a:t>Reference:  P. Uhland Collection....Thanks and Obliged</a:t>
            </a:r>
          </a:p>
        </p:txBody>
      </p:sp>
      <p:pic>
        <p:nvPicPr>
          <p:cNvPr id="9" name="Picture 8" descr="A close up of a sign&#10;&#10;Description generated with high confidence">
            <a:extLst>
              <a:ext uri="{FF2B5EF4-FFF2-40B4-BE49-F238E27FC236}">
                <a16:creationId xmlns:a16="http://schemas.microsoft.com/office/drawing/2014/main" id="{B9775B6B-AB82-404D-A485-2046301729D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4782" y="5128204"/>
            <a:ext cx="1091679" cy="1132336"/>
          </a:xfrm>
          <a:prstGeom prst="rect">
            <a:avLst/>
          </a:prstGeom>
        </p:spPr>
      </p:pic>
      <p:sp>
        <p:nvSpPr>
          <p:cNvPr id="10" name="Title 1">
            <a:extLst>
              <a:ext uri="{FF2B5EF4-FFF2-40B4-BE49-F238E27FC236}">
                <a16:creationId xmlns:a16="http://schemas.microsoft.com/office/drawing/2014/main" id="{BE99C0FC-427F-4335-A774-816FA9E00BCF}"/>
              </a:ext>
            </a:extLst>
          </p:cNvPr>
          <p:cNvSpPr txBox="1">
            <a:spLocks/>
          </p:cNvSpPr>
          <p:nvPr/>
        </p:nvSpPr>
        <p:spPr>
          <a:xfrm>
            <a:off x="3977641" y="6215436"/>
            <a:ext cx="12192000" cy="492124"/>
          </a:xfrm>
          <a:prstGeom prst="rect">
            <a:avLst/>
          </a:prstGeom>
          <a:no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400" dirty="0">
                <a:solidFill>
                  <a:srgbClr val="FFFF00"/>
                </a:solidFill>
                <a:latin typeface="Zapf Calligraphic 801 SWA" panose="02040502050505030904" pitchFamily="18" charset="0"/>
              </a:rPr>
              <a:t>   Exploring Historic Pathways, Discovering New Understandings</a:t>
            </a:r>
          </a:p>
        </p:txBody>
      </p:sp>
      <p:pic>
        <p:nvPicPr>
          <p:cNvPr id="11" name="Picture 10">
            <a:extLst>
              <a:ext uri="{FF2B5EF4-FFF2-40B4-BE49-F238E27FC236}">
                <a16:creationId xmlns:a16="http://schemas.microsoft.com/office/drawing/2014/main" id="{C032A1EE-2A21-4456-BB7A-B26B2E2164A3}"/>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838200" y="4968518"/>
            <a:ext cx="2092162" cy="1732998"/>
          </a:xfrm>
          <a:prstGeom prst="rect">
            <a:avLst/>
          </a:prstGeom>
        </p:spPr>
      </p:pic>
    </p:spTree>
    <p:extLst>
      <p:ext uri="{BB962C8B-B14F-4D97-AF65-F5344CB8AC3E}">
        <p14:creationId xmlns:p14="http://schemas.microsoft.com/office/powerpoint/2010/main" val="3580452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DB8B-059E-7070-3E33-25F16B436F51}"/>
              </a:ext>
            </a:extLst>
          </p:cNvPr>
          <p:cNvSpPr>
            <a:spLocks noGrp="1"/>
          </p:cNvSpPr>
          <p:nvPr>
            <p:ph type="title"/>
          </p:nvPr>
        </p:nvSpPr>
        <p:spPr>
          <a:xfrm>
            <a:off x="258849" y="2352310"/>
            <a:ext cx="4608986" cy="1325563"/>
          </a:xfrm>
        </p:spPr>
        <p:txBody>
          <a:bodyPr>
            <a:normAutofit fontScale="90000"/>
          </a:bodyPr>
          <a:lstStyle/>
          <a:p>
            <a:pPr algn="ctr"/>
            <a:r>
              <a:rPr lang="en-US" dirty="0">
                <a:solidFill>
                  <a:srgbClr val="FFFF00"/>
                </a:solidFill>
              </a:rPr>
              <a:t>South Branch Rancocas Creek</a:t>
            </a:r>
            <a:br>
              <a:rPr lang="en-US" dirty="0">
                <a:solidFill>
                  <a:srgbClr val="FFFF00"/>
                </a:solidFill>
              </a:rPr>
            </a:br>
            <a:br>
              <a:rPr lang="en-US" dirty="0">
                <a:solidFill>
                  <a:srgbClr val="FFFF00"/>
                </a:solidFill>
              </a:rPr>
            </a:br>
            <a:r>
              <a:rPr lang="en-US" dirty="0">
                <a:solidFill>
                  <a:srgbClr val="FFFF00"/>
                </a:solidFill>
              </a:rPr>
              <a:t>Hainesport </a:t>
            </a:r>
            <a:br>
              <a:rPr lang="en-US" dirty="0">
                <a:solidFill>
                  <a:srgbClr val="FFFF00"/>
                </a:solidFill>
              </a:rPr>
            </a:br>
            <a:r>
              <a:rPr lang="en-US" dirty="0">
                <a:solidFill>
                  <a:srgbClr val="FFFF00"/>
                </a:solidFill>
              </a:rPr>
              <a:t>to</a:t>
            </a:r>
            <a:br>
              <a:rPr lang="en-US" dirty="0">
                <a:solidFill>
                  <a:srgbClr val="FFFF00"/>
                </a:solidFill>
              </a:rPr>
            </a:br>
            <a:r>
              <a:rPr lang="en-US" dirty="0">
                <a:solidFill>
                  <a:srgbClr val="FFFF00"/>
                </a:solidFill>
              </a:rPr>
              <a:t> Lumberton</a:t>
            </a:r>
          </a:p>
        </p:txBody>
      </p:sp>
      <p:sp>
        <p:nvSpPr>
          <p:cNvPr id="4" name="Footer Placeholder 3">
            <a:extLst>
              <a:ext uri="{FF2B5EF4-FFF2-40B4-BE49-F238E27FC236}">
                <a16:creationId xmlns:a16="http://schemas.microsoft.com/office/drawing/2014/main" id="{B6EA2F22-EAEA-2B75-869E-A3AC155F486B}"/>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54463BCD-C3BC-7892-05A2-6CDFA202D51A}"/>
              </a:ext>
            </a:extLst>
          </p:cNvPr>
          <p:cNvSpPr>
            <a:spLocks noGrp="1"/>
          </p:cNvSpPr>
          <p:nvPr>
            <p:ph type="sldNum" sz="quarter" idx="12"/>
          </p:nvPr>
        </p:nvSpPr>
        <p:spPr/>
        <p:txBody>
          <a:bodyPr/>
          <a:lstStyle/>
          <a:p>
            <a:fld id="{9FE50656-3D72-472C-A1BA-41E5F5C3B905}" type="slidenum">
              <a:rPr lang="en-US" smtClean="0"/>
              <a:t>55</a:t>
            </a:fld>
            <a:endParaRPr lang="en-US" dirty="0"/>
          </a:p>
        </p:txBody>
      </p:sp>
      <p:pic>
        <p:nvPicPr>
          <p:cNvPr id="6" name="Picture 5">
            <a:extLst>
              <a:ext uri="{FF2B5EF4-FFF2-40B4-BE49-F238E27FC236}">
                <a16:creationId xmlns:a16="http://schemas.microsoft.com/office/drawing/2014/main" id="{C6E701C7-88DE-3831-CDCA-D97DB04006A9}"/>
              </a:ext>
            </a:extLst>
          </p:cNvPr>
          <p:cNvPicPr>
            <a:picLocks noChangeAspect="1"/>
          </p:cNvPicPr>
          <p:nvPr/>
        </p:nvPicPr>
        <p:blipFill>
          <a:blip r:embed="rId2"/>
          <a:stretch>
            <a:fillRect/>
          </a:stretch>
        </p:blipFill>
        <p:spPr>
          <a:xfrm>
            <a:off x="4525818" y="0"/>
            <a:ext cx="7666182" cy="6858000"/>
          </a:xfrm>
          <a:prstGeom prst="rect">
            <a:avLst/>
          </a:prstGeom>
        </p:spPr>
      </p:pic>
      <p:sp>
        <p:nvSpPr>
          <p:cNvPr id="7" name="TextBox 6">
            <a:extLst>
              <a:ext uri="{FF2B5EF4-FFF2-40B4-BE49-F238E27FC236}">
                <a16:creationId xmlns:a16="http://schemas.microsoft.com/office/drawing/2014/main" id="{3FE9E49F-5021-B508-F4B1-56EB9DA76B3A}"/>
              </a:ext>
            </a:extLst>
          </p:cNvPr>
          <p:cNvSpPr txBox="1"/>
          <p:nvPr/>
        </p:nvSpPr>
        <p:spPr>
          <a:xfrm>
            <a:off x="2674715" y="136523"/>
            <a:ext cx="1851103" cy="369332"/>
          </a:xfrm>
          <a:prstGeom prst="rect">
            <a:avLst/>
          </a:prstGeom>
          <a:noFill/>
        </p:spPr>
        <p:txBody>
          <a:bodyPr wrap="square" rtlCol="0">
            <a:spAutoFit/>
          </a:bodyPr>
          <a:lstStyle/>
          <a:p>
            <a:r>
              <a:rPr lang="en-US" dirty="0">
                <a:solidFill>
                  <a:srgbClr val="FFFF00"/>
                </a:solidFill>
              </a:rPr>
              <a:t>March 1909 &gt;&gt;&gt;</a:t>
            </a:r>
          </a:p>
        </p:txBody>
      </p:sp>
      <p:pic>
        <p:nvPicPr>
          <p:cNvPr id="8" name="Picture 7">
            <a:extLst>
              <a:ext uri="{FF2B5EF4-FFF2-40B4-BE49-F238E27FC236}">
                <a16:creationId xmlns:a16="http://schemas.microsoft.com/office/drawing/2014/main" id="{3DB43B74-E02F-CAEE-9724-BA74FAEC8A52}"/>
              </a:ext>
            </a:extLst>
          </p:cNvPr>
          <p:cNvPicPr>
            <a:picLocks noChangeAspect="1"/>
          </p:cNvPicPr>
          <p:nvPr/>
        </p:nvPicPr>
        <p:blipFill>
          <a:blip r:embed="rId3"/>
          <a:stretch>
            <a:fillRect/>
          </a:stretch>
        </p:blipFill>
        <p:spPr>
          <a:xfrm>
            <a:off x="2134880" y="4874667"/>
            <a:ext cx="782056" cy="809025"/>
          </a:xfrm>
          <a:prstGeom prst="rect">
            <a:avLst/>
          </a:prstGeom>
        </p:spPr>
      </p:pic>
    </p:spTree>
    <p:extLst>
      <p:ext uri="{BB962C8B-B14F-4D97-AF65-F5344CB8AC3E}">
        <p14:creationId xmlns:p14="http://schemas.microsoft.com/office/powerpoint/2010/main" val="22940147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5701-ED59-9949-343D-A1DD5680DDDA}"/>
              </a:ext>
            </a:extLst>
          </p:cNvPr>
          <p:cNvSpPr>
            <a:spLocks noGrp="1"/>
          </p:cNvSpPr>
          <p:nvPr>
            <p:ph type="title"/>
          </p:nvPr>
        </p:nvSpPr>
        <p:spPr/>
        <p:txBody>
          <a:bodyPr/>
          <a:lstStyle/>
          <a:p>
            <a:endParaRPr lang="en-US" dirty="0"/>
          </a:p>
        </p:txBody>
      </p:sp>
      <p:pic>
        <p:nvPicPr>
          <p:cNvPr id="7" name="Content Placeholder 6" descr="A map of the river&#10;&#10;Description automatically generated">
            <a:extLst>
              <a:ext uri="{FF2B5EF4-FFF2-40B4-BE49-F238E27FC236}">
                <a16:creationId xmlns:a16="http://schemas.microsoft.com/office/drawing/2014/main" id="{C880597D-9386-887F-8160-086987E9C7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31148"/>
          </a:xfrm>
        </p:spPr>
      </p:pic>
      <p:sp>
        <p:nvSpPr>
          <p:cNvPr id="4" name="Footer Placeholder 3">
            <a:extLst>
              <a:ext uri="{FF2B5EF4-FFF2-40B4-BE49-F238E27FC236}">
                <a16:creationId xmlns:a16="http://schemas.microsoft.com/office/drawing/2014/main" id="{BCE139D6-C193-CC8F-802E-3A05399D94AF}"/>
              </a:ext>
            </a:extLst>
          </p:cNvPr>
          <p:cNvSpPr>
            <a:spLocks noGrp="1"/>
          </p:cNvSpPr>
          <p:nvPr>
            <p:ph type="ftr" sz="quarter" idx="11"/>
          </p:nvPr>
        </p:nvSpPr>
        <p:spPr>
          <a:xfrm>
            <a:off x="-533399" y="6356351"/>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1361D4E8-6F26-2604-73C3-F86E6149BD9F}"/>
              </a:ext>
            </a:extLst>
          </p:cNvPr>
          <p:cNvSpPr>
            <a:spLocks noGrp="1"/>
          </p:cNvSpPr>
          <p:nvPr>
            <p:ph type="sldNum" sz="quarter" idx="12"/>
          </p:nvPr>
        </p:nvSpPr>
        <p:spPr/>
        <p:txBody>
          <a:bodyPr/>
          <a:lstStyle/>
          <a:p>
            <a:fld id="{9FE50656-3D72-472C-A1BA-41E5F5C3B905}" type="slidenum">
              <a:rPr lang="en-US" smtClean="0"/>
              <a:t>56</a:t>
            </a:fld>
            <a:endParaRPr lang="en-US" dirty="0"/>
          </a:p>
        </p:txBody>
      </p:sp>
      <p:sp>
        <p:nvSpPr>
          <p:cNvPr id="8" name="TextBox 7">
            <a:extLst>
              <a:ext uri="{FF2B5EF4-FFF2-40B4-BE49-F238E27FC236}">
                <a16:creationId xmlns:a16="http://schemas.microsoft.com/office/drawing/2014/main" id="{6827371C-B12A-FC81-ABC6-E9CDF7E8462E}"/>
              </a:ext>
            </a:extLst>
          </p:cNvPr>
          <p:cNvSpPr txBox="1"/>
          <p:nvPr/>
        </p:nvSpPr>
        <p:spPr>
          <a:xfrm>
            <a:off x="4919870" y="5585790"/>
            <a:ext cx="2097156" cy="584775"/>
          </a:xfrm>
          <a:prstGeom prst="rect">
            <a:avLst/>
          </a:prstGeom>
          <a:solidFill>
            <a:schemeClr val="tx1"/>
          </a:solidFill>
        </p:spPr>
        <p:txBody>
          <a:bodyPr wrap="square" rtlCol="0">
            <a:spAutoFit/>
          </a:bodyPr>
          <a:lstStyle/>
          <a:p>
            <a:pPr algn="ctr"/>
            <a:r>
              <a:rPr lang="en-US" sz="3200" b="1" dirty="0">
                <a:solidFill>
                  <a:srgbClr val="FFFF00"/>
                </a:solidFill>
              </a:rPr>
              <a:t>1924</a:t>
            </a:r>
          </a:p>
        </p:txBody>
      </p:sp>
    </p:spTree>
    <p:extLst>
      <p:ext uri="{BB962C8B-B14F-4D97-AF65-F5344CB8AC3E}">
        <p14:creationId xmlns:p14="http://schemas.microsoft.com/office/powerpoint/2010/main" val="31641508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group of ducks swimming in water&#10;&#10;Description automatically generated">
            <a:extLst>
              <a:ext uri="{FF2B5EF4-FFF2-40B4-BE49-F238E27FC236}">
                <a16:creationId xmlns:a16="http://schemas.microsoft.com/office/drawing/2014/main" id="{E74EE70F-2971-1CC3-CF04-B15036E7389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5000"/>
          <a:stretch/>
        </p:blipFill>
        <p:spPr>
          <a:xfrm>
            <a:off x="20" y="10"/>
            <a:ext cx="12191980" cy="6857990"/>
          </a:xfrm>
          <a:prstGeom prst="rect">
            <a:avLst/>
          </a:prstGeom>
        </p:spPr>
      </p:pic>
      <p:sp>
        <p:nvSpPr>
          <p:cNvPr id="4" name="Footer Placeholder 3">
            <a:extLst>
              <a:ext uri="{FF2B5EF4-FFF2-40B4-BE49-F238E27FC236}">
                <a16:creationId xmlns:a16="http://schemas.microsoft.com/office/drawing/2014/main" id="{09B249ED-47AE-824B-B812-264740325292}"/>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C601C206-930A-9B91-405C-BCB688B9BFD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57</a:t>
            </a:fld>
            <a:endParaRPr lang="en-US" dirty="0">
              <a:solidFill>
                <a:srgbClr val="FFFFFF"/>
              </a:solidFill>
            </a:endParaRPr>
          </a:p>
        </p:txBody>
      </p:sp>
      <p:sp>
        <p:nvSpPr>
          <p:cNvPr id="8" name="TextBox 7">
            <a:extLst>
              <a:ext uri="{FF2B5EF4-FFF2-40B4-BE49-F238E27FC236}">
                <a16:creationId xmlns:a16="http://schemas.microsoft.com/office/drawing/2014/main" id="{2EFBB424-5794-9339-0234-DFF0FC2EBFE1}"/>
              </a:ext>
            </a:extLst>
          </p:cNvPr>
          <p:cNvSpPr txBox="1"/>
          <p:nvPr/>
        </p:nvSpPr>
        <p:spPr>
          <a:xfrm>
            <a:off x="4144617" y="4919870"/>
            <a:ext cx="3667539" cy="830997"/>
          </a:xfrm>
          <a:prstGeom prst="rect">
            <a:avLst/>
          </a:prstGeom>
          <a:noFill/>
        </p:spPr>
        <p:txBody>
          <a:bodyPr wrap="square" rtlCol="0">
            <a:spAutoFit/>
          </a:bodyPr>
          <a:lstStyle/>
          <a:p>
            <a:pPr algn="ctr"/>
            <a:r>
              <a:rPr lang="en-US" sz="2400" b="1" dirty="0">
                <a:solidFill>
                  <a:schemeClr val="bg1"/>
                </a:solidFill>
              </a:rPr>
              <a:t>Stewardship</a:t>
            </a:r>
          </a:p>
          <a:p>
            <a:pPr algn="ctr"/>
            <a:r>
              <a:rPr lang="en-US" sz="2400" b="1" dirty="0">
                <a:solidFill>
                  <a:schemeClr val="bg1"/>
                </a:solidFill>
              </a:rPr>
              <a:t>South Branch Hainesport</a:t>
            </a:r>
          </a:p>
        </p:txBody>
      </p:sp>
      <p:pic>
        <p:nvPicPr>
          <p:cNvPr id="3" name="Picture 2">
            <a:extLst>
              <a:ext uri="{FF2B5EF4-FFF2-40B4-BE49-F238E27FC236}">
                <a16:creationId xmlns:a16="http://schemas.microsoft.com/office/drawing/2014/main" id="{FABA76F7-51E4-2AB1-0BF0-86F7E45F3A29}"/>
              </a:ext>
            </a:extLst>
          </p:cNvPr>
          <p:cNvPicPr>
            <a:picLocks noChangeAspect="1"/>
          </p:cNvPicPr>
          <p:nvPr/>
        </p:nvPicPr>
        <p:blipFill>
          <a:blip r:embed="rId3"/>
          <a:stretch>
            <a:fillRect/>
          </a:stretch>
        </p:blipFill>
        <p:spPr>
          <a:xfrm>
            <a:off x="5701658" y="5762476"/>
            <a:ext cx="553456" cy="572542"/>
          </a:xfrm>
          <a:prstGeom prst="rect">
            <a:avLst/>
          </a:prstGeom>
        </p:spPr>
      </p:pic>
    </p:spTree>
    <p:extLst>
      <p:ext uri="{BB962C8B-B14F-4D97-AF65-F5344CB8AC3E}">
        <p14:creationId xmlns:p14="http://schemas.microsoft.com/office/powerpoint/2010/main" val="37908691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256218F-89DD-BD50-E241-27FA0E041133}"/>
              </a:ext>
            </a:extLst>
          </p:cNvPr>
          <p:cNvSpPr>
            <a:spLocks noGrp="1"/>
          </p:cNvSpPr>
          <p:nvPr>
            <p:ph type="ftr" sz="quarter" idx="11"/>
          </p:nvPr>
        </p:nvSpPr>
        <p:spPr>
          <a:xfrm>
            <a:off x="4598252" y="6356351"/>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FDB0D01A-0620-6CB5-A955-2E6E36783CB0}"/>
              </a:ext>
            </a:extLst>
          </p:cNvPr>
          <p:cNvSpPr>
            <a:spLocks noGrp="1"/>
          </p:cNvSpPr>
          <p:nvPr>
            <p:ph type="sldNum" sz="quarter" idx="12"/>
          </p:nvPr>
        </p:nvSpPr>
        <p:spPr/>
        <p:txBody>
          <a:bodyPr/>
          <a:lstStyle/>
          <a:p>
            <a:fld id="{9FE50656-3D72-472C-A1BA-41E5F5C3B905}" type="slidenum">
              <a:rPr lang="en-US" smtClean="0"/>
              <a:t>58</a:t>
            </a:fld>
            <a:endParaRPr lang="en-US" dirty="0"/>
          </a:p>
        </p:txBody>
      </p:sp>
      <p:pic>
        <p:nvPicPr>
          <p:cNvPr id="9" name="Picture 8">
            <a:extLst>
              <a:ext uri="{FF2B5EF4-FFF2-40B4-BE49-F238E27FC236}">
                <a16:creationId xmlns:a16="http://schemas.microsoft.com/office/drawing/2014/main" id="{7D54C5DF-E1A5-8C6C-7863-04AA406BC26C}"/>
              </a:ext>
            </a:extLst>
          </p:cNvPr>
          <p:cNvPicPr>
            <a:picLocks noChangeAspect="1"/>
          </p:cNvPicPr>
          <p:nvPr/>
        </p:nvPicPr>
        <p:blipFill>
          <a:blip r:embed="rId2"/>
          <a:stretch>
            <a:fillRect/>
          </a:stretch>
        </p:blipFill>
        <p:spPr>
          <a:xfrm>
            <a:off x="0" y="0"/>
            <a:ext cx="5977054" cy="6858000"/>
          </a:xfrm>
          <a:prstGeom prst="rect">
            <a:avLst/>
          </a:prstGeom>
        </p:spPr>
      </p:pic>
      <p:sp>
        <p:nvSpPr>
          <p:cNvPr id="10" name="TextBox 9">
            <a:extLst>
              <a:ext uri="{FF2B5EF4-FFF2-40B4-BE49-F238E27FC236}">
                <a16:creationId xmlns:a16="http://schemas.microsoft.com/office/drawing/2014/main" id="{821409D1-AAD9-FA49-222B-F3E347B04AE1}"/>
              </a:ext>
            </a:extLst>
          </p:cNvPr>
          <p:cNvSpPr txBox="1"/>
          <p:nvPr/>
        </p:nvSpPr>
        <p:spPr>
          <a:xfrm>
            <a:off x="5833274" y="2915190"/>
            <a:ext cx="1616926" cy="923330"/>
          </a:xfrm>
          <a:prstGeom prst="rect">
            <a:avLst/>
          </a:prstGeom>
          <a:noFill/>
        </p:spPr>
        <p:txBody>
          <a:bodyPr wrap="square" rtlCol="0">
            <a:spAutoFit/>
          </a:bodyPr>
          <a:lstStyle/>
          <a:p>
            <a:pPr algn="ctr"/>
            <a:r>
              <a:rPr lang="en-US" dirty="0">
                <a:solidFill>
                  <a:srgbClr val="FFFF00"/>
                </a:solidFill>
              </a:rPr>
              <a:t>March</a:t>
            </a:r>
          </a:p>
          <a:p>
            <a:pPr algn="ctr"/>
            <a:endParaRPr lang="en-US" dirty="0">
              <a:solidFill>
                <a:srgbClr val="FFFF00"/>
              </a:solidFill>
            </a:endParaRPr>
          </a:p>
          <a:p>
            <a:pPr algn="ctr"/>
            <a:r>
              <a:rPr lang="en-US" dirty="0">
                <a:solidFill>
                  <a:srgbClr val="FFFF00"/>
                </a:solidFill>
              </a:rPr>
              <a:t>1909</a:t>
            </a:r>
          </a:p>
        </p:txBody>
      </p:sp>
      <p:pic>
        <p:nvPicPr>
          <p:cNvPr id="3" name="Picture 2">
            <a:extLst>
              <a:ext uri="{FF2B5EF4-FFF2-40B4-BE49-F238E27FC236}">
                <a16:creationId xmlns:a16="http://schemas.microsoft.com/office/drawing/2014/main" id="{5ED578E1-4F99-FCA2-266E-7B324F8D1431}"/>
              </a:ext>
            </a:extLst>
          </p:cNvPr>
          <p:cNvPicPr>
            <a:picLocks noChangeAspect="1"/>
          </p:cNvPicPr>
          <p:nvPr/>
        </p:nvPicPr>
        <p:blipFill>
          <a:blip r:embed="rId3"/>
          <a:stretch>
            <a:fillRect/>
          </a:stretch>
        </p:blipFill>
        <p:spPr>
          <a:xfrm>
            <a:off x="9982200" y="3019480"/>
            <a:ext cx="791737" cy="819040"/>
          </a:xfrm>
          <a:prstGeom prst="rect">
            <a:avLst/>
          </a:prstGeom>
        </p:spPr>
      </p:pic>
      <p:pic>
        <p:nvPicPr>
          <p:cNvPr id="2" name="Picture 1">
            <a:extLst>
              <a:ext uri="{FF2B5EF4-FFF2-40B4-BE49-F238E27FC236}">
                <a16:creationId xmlns:a16="http://schemas.microsoft.com/office/drawing/2014/main" id="{699A8B83-F016-48BA-DAAA-AF9B2EEE2316}"/>
              </a:ext>
            </a:extLst>
          </p:cNvPr>
          <p:cNvPicPr>
            <a:picLocks noChangeAspect="1"/>
          </p:cNvPicPr>
          <p:nvPr/>
        </p:nvPicPr>
        <p:blipFill>
          <a:blip r:embed="rId4"/>
          <a:stretch>
            <a:fillRect/>
          </a:stretch>
        </p:blipFill>
        <p:spPr>
          <a:xfrm>
            <a:off x="7334250" y="0"/>
            <a:ext cx="4769053" cy="6858000"/>
          </a:xfrm>
          <a:prstGeom prst="rect">
            <a:avLst/>
          </a:prstGeom>
        </p:spPr>
      </p:pic>
    </p:spTree>
    <p:extLst>
      <p:ext uri="{BB962C8B-B14F-4D97-AF65-F5344CB8AC3E}">
        <p14:creationId xmlns:p14="http://schemas.microsoft.com/office/powerpoint/2010/main" val="29373774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view of a lake from a boat&#10;&#10;Description automatically generated">
            <a:extLst>
              <a:ext uri="{FF2B5EF4-FFF2-40B4-BE49-F238E27FC236}">
                <a16:creationId xmlns:a16="http://schemas.microsoft.com/office/drawing/2014/main" id="{733B7F18-0139-3F94-7BF6-02CFAF340A0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1417" b="3597"/>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1F8D3084-9163-641A-8243-B57DB39848E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A665C5D7-C914-E599-6E61-7ED0BC5D25D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59</a:t>
            </a:fld>
            <a:endParaRPr lang="en-US" dirty="0">
              <a:solidFill>
                <a:srgbClr val="FFFFFF"/>
              </a:solidFill>
            </a:endParaRPr>
          </a:p>
        </p:txBody>
      </p:sp>
      <p:sp>
        <p:nvSpPr>
          <p:cNvPr id="8" name="TextBox 7">
            <a:extLst>
              <a:ext uri="{FF2B5EF4-FFF2-40B4-BE49-F238E27FC236}">
                <a16:creationId xmlns:a16="http://schemas.microsoft.com/office/drawing/2014/main" id="{5764C0F8-4BFB-CB96-65DD-EDF1DCDAFE58}"/>
              </a:ext>
            </a:extLst>
          </p:cNvPr>
          <p:cNvSpPr txBox="1"/>
          <p:nvPr/>
        </p:nvSpPr>
        <p:spPr>
          <a:xfrm>
            <a:off x="3754369" y="5267050"/>
            <a:ext cx="5094136" cy="369332"/>
          </a:xfrm>
          <a:prstGeom prst="rect">
            <a:avLst/>
          </a:prstGeom>
          <a:noFill/>
        </p:spPr>
        <p:txBody>
          <a:bodyPr wrap="square" rtlCol="0">
            <a:spAutoFit/>
          </a:bodyPr>
          <a:lstStyle/>
          <a:p>
            <a:pPr algn="ctr"/>
            <a:r>
              <a:rPr lang="en-US" dirty="0">
                <a:solidFill>
                  <a:schemeClr val="bg1"/>
                </a:solidFill>
              </a:rPr>
              <a:t>Creek Turn Sand Mine    South Branch</a:t>
            </a:r>
          </a:p>
        </p:txBody>
      </p:sp>
      <p:pic>
        <p:nvPicPr>
          <p:cNvPr id="6" name="Picture 5">
            <a:extLst>
              <a:ext uri="{FF2B5EF4-FFF2-40B4-BE49-F238E27FC236}">
                <a16:creationId xmlns:a16="http://schemas.microsoft.com/office/drawing/2014/main" id="{CFA8ACB0-2DEE-2FAD-F74E-9D86AA84F062}"/>
              </a:ext>
            </a:extLst>
          </p:cNvPr>
          <p:cNvPicPr>
            <a:picLocks noChangeAspect="1"/>
          </p:cNvPicPr>
          <p:nvPr/>
        </p:nvPicPr>
        <p:blipFill>
          <a:blip r:embed="rId3"/>
          <a:stretch>
            <a:fillRect/>
          </a:stretch>
        </p:blipFill>
        <p:spPr>
          <a:xfrm>
            <a:off x="5819272" y="5680291"/>
            <a:ext cx="553456" cy="572542"/>
          </a:xfrm>
          <a:prstGeom prst="rect">
            <a:avLst/>
          </a:prstGeom>
        </p:spPr>
      </p:pic>
    </p:spTree>
    <p:extLst>
      <p:ext uri="{BB962C8B-B14F-4D97-AF65-F5344CB8AC3E}">
        <p14:creationId xmlns:p14="http://schemas.microsoft.com/office/powerpoint/2010/main" val="9741471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12C6-F32E-4917-7FA5-8A6EA00D1E25}"/>
              </a:ext>
            </a:extLst>
          </p:cNvPr>
          <p:cNvSpPr>
            <a:spLocks noGrp="1"/>
          </p:cNvSpPr>
          <p:nvPr>
            <p:ph type="title"/>
          </p:nvPr>
        </p:nvSpPr>
        <p:spPr>
          <a:xfrm>
            <a:off x="944078" y="0"/>
            <a:ext cx="10515600" cy="1325563"/>
          </a:xfrm>
        </p:spPr>
        <p:txBody>
          <a:bodyPr>
            <a:normAutofit/>
          </a:bodyPr>
          <a:lstStyle/>
          <a:p>
            <a:pPr algn="ctr"/>
            <a:r>
              <a:rPr lang="en-US" sz="2400" b="1" dirty="0">
                <a:solidFill>
                  <a:srgbClr val="FFFF00"/>
                </a:solidFill>
              </a:rPr>
              <a:t>Rancocas Creek Sand Mine Industry</a:t>
            </a:r>
          </a:p>
        </p:txBody>
      </p:sp>
      <p:sp>
        <p:nvSpPr>
          <p:cNvPr id="4" name="Footer Placeholder 3">
            <a:extLst>
              <a:ext uri="{FF2B5EF4-FFF2-40B4-BE49-F238E27FC236}">
                <a16:creationId xmlns:a16="http://schemas.microsoft.com/office/drawing/2014/main" id="{41FD0F37-AAA5-419C-ECFC-9060515F63D0}"/>
              </a:ext>
            </a:extLst>
          </p:cNvPr>
          <p:cNvSpPr>
            <a:spLocks noGrp="1"/>
          </p:cNvSpPr>
          <p:nvPr>
            <p:ph type="ftr" sz="quarter" idx="11"/>
          </p:nvPr>
        </p:nvSpPr>
        <p:spPr>
          <a:xfrm>
            <a:off x="211756" y="6356351"/>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AC57F2CF-A186-E702-1EE0-AD1016ADB82E}"/>
              </a:ext>
            </a:extLst>
          </p:cNvPr>
          <p:cNvSpPr>
            <a:spLocks noGrp="1"/>
          </p:cNvSpPr>
          <p:nvPr>
            <p:ph type="sldNum" sz="quarter" idx="12"/>
          </p:nvPr>
        </p:nvSpPr>
        <p:spPr/>
        <p:txBody>
          <a:bodyPr/>
          <a:lstStyle/>
          <a:p>
            <a:fld id="{9FE50656-3D72-472C-A1BA-41E5F5C3B905}" type="slidenum">
              <a:rPr lang="en-US" smtClean="0"/>
              <a:t>60</a:t>
            </a:fld>
            <a:endParaRPr lang="en-US" dirty="0"/>
          </a:p>
        </p:txBody>
      </p:sp>
      <p:pic>
        <p:nvPicPr>
          <p:cNvPr id="3" name="Picture 2" descr="A barge on a river&#10;&#10;Description automatically generated">
            <a:extLst>
              <a:ext uri="{FF2B5EF4-FFF2-40B4-BE49-F238E27FC236}">
                <a16:creationId xmlns:a16="http://schemas.microsoft.com/office/drawing/2014/main" id="{9845195A-CCD0-96D8-DD18-445D8CF32F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1210" y="1286502"/>
            <a:ext cx="7530790" cy="4792806"/>
          </a:xfrm>
          <a:prstGeom prst="rect">
            <a:avLst/>
          </a:prstGeom>
        </p:spPr>
      </p:pic>
      <p:sp>
        <p:nvSpPr>
          <p:cNvPr id="6" name="TextBox 5">
            <a:extLst>
              <a:ext uri="{FF2B5EF4-FFF2-40B4-BE49-F238E27FC236}">
                <a16:creationId xmlns:a16="http://schemas.microsoft.com/office/drawing/2014/main" id="{D93598E9-F1EA-E337-614F-604B6C51C6F3}"/>
              </a:ext>
            </a:extLst>
          </p:cNvPr>
          <p:cNvSpPr txBox="1"/>
          <p:nvPr/>
        </p:nvSpPr>
        <p:spPr>
          <a:xfrm>
            <a:off x="4661210" y="6102414"/>
            <a:ext cx="7530790" cy="369332"/>
          </a:xfrm>
          <a:prstGeom prst="rect">
            <a:avLst/>
          </a:prstGeom>
          <a:noFill/>
        </p:spPr>
        <p:txBody>
          <a:bodyPr wrap="square" rtlCol="0">
            <a:spAutoFit/>
          </a:bodyPr>
          <a:lstStyle/>
          <a:p>
            <a:pPr algn="ctr"/>
            <a:r>
              <a:rPr lang="en-US" dirty="0">
                <a:solidFill>
                  <a:srgbClr val="FFFF00"/>
                </a:solidFill>
              </a:rPr>
              <a:t>Rancocas Creek Tethered Barge Reference: Tracy Muller Photo</a:t>
            </a:r>
          </a:p>
        </p:txBody>
      </p:sp>
      <p:sp>
        <p:nvSpPr>
          <p:cNvPr id="8" name="TextBox 7">
            <a:extLst>
              <a:ext uri="{FF2B5EF4-FFF2-40B4-BE49-F238E27FC236}">
                <a16:creationId xmlns:a16="http://schemas.microsoft.com/office/drawing/2014/main" id="{A62471CB-43E8-3603-B494-1854FF7ED446}"/>
              </a:ext>
            </a:extLst>
          </p:cNvPr>
          <p:cNvSpPr txBox="1"/>
          <p:nvPr/>
        </p:nvSpPr>
        <p:spPr>
          <a:xfrm>
            <a:off x="211756" y="1057037"/>
            <a:ext cx="4230057" cy="4524315"/>
          </a:xfrm>
          <a:prstGeom prst="rect">
            <a:avLst/>
          </a:prstGeom>
          <a:noFill/>
        </p:spPr>
        <p:txBody>
          <a:bodyPr wrap="square">
            <a:spAutoFit/>
          </a:bodyPr>
          <a:lstStyle/>
          <a:p>
            <a:r>
              <a:rPr lang="en-US" dirty="0">
                <a:solidFill>
                  <a:srgbClr val="FFFF00"/>
                </a:solidFill>
              </a:rPr>
              <a:t>Defrain Sand Mines are found along Rancocas Creek Mile 24.3. Remains of the 1890’s barges, tugs and scows surface at a low tide. </a:t>
            </a:r>
          </a:p>
          <a:p>
            <a:endParaRPr lang="en-US" dirty="0">
              <a:solidFill>
                <a:srgbClr val="FFFF00"/>
              </a:solidFill>
            </a:endParaRPr>
          </a:p>
          <a:p>
            <a:r>
              <a:rPr lang="en-US" dirty="0">
                <a:solidFill>
                  <a:srgbClr val="FFFF00"/>
                </a:solidFill>
              </a:rPr>
              <a:t>Sand was the extractive maritime commerce of the Rancocas Creek. </a:t>
            </a:r>
          </a:p>
          <a:p>
            <a:endParaRPr lang="en-US" dirty="0">
              <a:solidFill>
                <a:srgbClr val="FFFF00"/>
              </a:solidFill>
            </a:endParaRPr>
          </a:p>
          <a:p>
            <a:r>
              <a:rPr lang="en-US" dirty="0">
                <a:solidFill>
                  <a:srgbClr val="FFFF00"/>
                </a:solidFill>
              </a:rPr>
              <a:t>Mount Holly, N Branch; Hainesport, Lumberton South Branch; </a:t>
            </a:r>
          </a:p>
          <a:p>
            <a:r>
              <a:rPr lang="en-US" dirty="0">
                <a:solidFill>
                  <a:srgbClr val="FFFF00"/>
                </a:solidFill>
              </a:rPr>
              <a:t>Defrain, Mt. Laurel, Willingboro, Moorestown, Delran, Riverside on the Main Stem </a:t>
            </a:r>
          </a:p>
          <a:p>
            <a:endParaRPr lang="en-US" dirty="0">
              <a:solidFill>
                <a:srgbClr val="FFFF00"/>
              </a:solidFill>
            </a:endParaRPr>
          </a:p>
          <a:p>
            <a:r>
              <a:rPr lang="en-US" dirty="0">
                <a:solidFill>
                  <a:srgbClr val="FFFF00"/>
                </a:solidFill>
              </a:rPr>
              <a:t>Sand barged to Delaware River Port of Philadelphia/Camden piers and landings.</a:t>
            </a:r>
          </a:p>
        </p:txBody>
      </p:sp>
      <p:pic>
        <p:nvPicPr>
          <p:cNvPr id="9" name="Picture 8">
            <a:extLst>
              <a:ext uri="{FF2B5EF4-FFF2-40B4-BE49-F238E27FC236}">
                <a16:creationId xmlns:a16="http://schemas.microsoft.com/office/drawing/2014/main" id="{4BD686CC-4DAE-184E-1AD8-13398FFEAD82}"/>
              </a:ext>
            </a:extLst>
          </p:cNvPr>
          <p:cNvPicPr>
            <a:picLocks noChangeAspect="1"/>
          </p:cNvPicPr>
          <p:nvPr/>
        </p:nvPicPr>
        <p:blipFill>
          <a:blip r:embed="rId3"/>
          <a:stretch>
            <a:fillRect/>
          </a:stretch>
        </p:blipFill>
        <p:spPr>
          <a:xfrm>
            <a:off x="1825038" y="5847600"/>
            <a:ext cx="492639" cy="509628"/>
          </a:xfrm>
          <a:prstGeom prst="rect">
            <a:avLst/>
          </a:prstGeom>
        </p:spPr>
      </p:pic>
    </p:spTree>
    <p:extLst>
      <p:ext uri="{BB962C8B-B14F-4D97-AF65-F5344CB8AC3E}">
        <p14:creationId xmlns:p14="http://schemas.microsoft.com/office/powerpoint/2010/main" val="16811472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950F05D-87D8-53D8-F630-21349F956620}"/>
              </a:ext>
            </a:extLst>
          </p:cNvPr>
          <p:cNvSpPr>
            <a:spLocks noGrp="1"/>
          </p:cNvSpPr>
          <p:nvPr>
            <p:ph type="ftr" sz="quarter" idx="11"/>
          </p:nvPr>
        </p:nvSpPr>
        <p:spPr>
          <a:xfrm>
            <a:off x="-1024288" y="6447792"/>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22FA5717-2F75-7AF4-72E9-9B6BD77E6AF4}"/>
              </a:ext>
            </a:extLst>
          </p:cNvPr>
          <p:cNvSpPr>
            <a:spLocks noGrp="1"/>
          </p:cNvSpPr>
          <p:nvPr>
            <p:ph type="sldNum" sz="quarter" idx="12"/>
          </p:nvPr>
        </p:nvSpPr>
        <p:spPr/>
        <p:txBody>
          <a:bodyPr/>
          <a:lstStyle/>
          <a:p>
            <a:fld id="{9FE50656-3D72-472C-A1BA-41E5F5C3B905}" type="slidenum">
              <a:rPr lang="en-US" smtClean="0"/>
              <a:t>61</a:t>
            </a:fld>
            <a:endParaRPr lang="en-US" dirty="0"/>
          </a:p>
        </p:txBody>
      </p:sp>
      <p:pic>
        <p:nvPicPr>
          <p:cNvPr id="10" name="Picture 9">
            <a:extLst>
              <a:ext uri="{FF2B5EF4-FFF2-40B4-BE49-F238E27FC236}">
                <a16:creationId xmlns:a16="http://schemas.microsoft.com/office/drawing/2014/main" id="{2349AB2A-599D-A827-5A3D-3A7604AABE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234088"/>
            <a:ext cx="5681354" cy="3213704"/>
          </a:xfrm>
          <a:prstGeom prst="rect">
            <a:avLst/>
          </a:prstGeom>
        </p:spPr>
      </p:pic>
      <p:sp>
        <p:nvSpPr>
          <p:cNvPr id="11" name="TextBox 10">
            <a:extLst>
              <a:ext uri="{FF2B5EF4-FFF2-40B4-BE49-F238E27FC236}">
                <a16:creationId xmlns:a16="http://schemas.microsoft.com/office/drawing/2014/main" id="{25C0D3A8-FDD5-8C7F-07B4-B3BCB0FABF22}"/>
              </a:ext>
            </a:extLst>
          </p:cNvPr>
          <p:cNvSpPr txBox="1"/>
          <p:nvPr/>
        </p:nvSpPr>
        <p:spPr>
          <a:xfrm>
            <a:off x="483712" y="2678433"/>
            <a:ext cx="4023360" cy="461665"/>
          </a:xfrm>
          <a:prstGeom prst="rect">
            <a:avLst/>
          </a:prstGeom>
          <a:noFill/>
        </p:spPr>
        <p:txBody>
          <a:bodyPr wrap="square" rtlCol="0">
            <a:spAutoFit/>
          </a:bodyPr>
          <a:lstStyle/>
          <a:p>
            <a:pPr algn="ctr"/>
            <a:r>
              <a:rPr lang="en-US" sz="2400" b="1" kern="3500" spc="310" dirty="0">
                <a:solidFill>
                  <a:schemeClr val="accent2">
                    <a:lumMod val="75000"/>
                  </a:schemeClr>
                </a:solidFill>
              </a:rPr>
              <a:t>Haine</a:t>
            </a:r>
            <a:r>
              <a:rPr lang="en-US" sz="2400" b="1" kern="3500" spc="310" dirty="0">
                <a:solidFill>
                  <a:schemeClr val="bg1"/>
                </a:solidFill>
              </a:rPr>
              <a:t>sport</a:t>
            </a:r>
          </a:p>
        </p:txBody>
      </p:sp>
      <p:pic>
        <p:nvPicPr>
          <p:cNvPr id="13" name="Picture 12">
            <a:extLst>
              <a:ext uri="{FF2B5EF4-FFF2-40B4-BE49-F238E27FC236}">
                <a16:creationId xmlns:a16="http://schemas.microsoft.com/office/drawing/2014/main" id="{5580AD55-4A94-74F6-AF16-84E3799E4AAE}"/>
              </a:ext>
            </a:extLst>
          </p:cNvPr>
          <p:cNvPicPr>
            <a:picLocks noChangeAspect="1"/>
          </p:cNvPicPr>
          <p:nvPr/>
        </p:nvPicPr>
        <p:blipFill>
          <a:blip r:embed="rId3"/>
          <a:stretch>
            <a:fillRect/>
          </a:stretch>
        </p:blipFill>
        <p:spPr>
          <a:xfrm>
            <a:off x="5956581" y="3859730"/>
            <a:ext cx="6152698" cy="2118479"/>
          </a:xfrm>
          <a:prstGeom prst="rect">
            <a:avLst/>
          </a:prstGeom>
        </p:spPr>
      </p:pic>
      <p:pic>
        <p:nvPicPr>
          <p:cNvPr id="15" name="Picture 14">
            <a:extLst>
              <a:ext uri="{FF2B5EF4-FFF2-40B4-BE49-F238E27FC236}">
                <a16:creationId xmlns:a16="http://schemas.microsoft.com/office/drawing/2014/main" id="{3DE45C65-F112-E330-4395-0E044060236F}"/>
              </a:ext>
            </a:extLst>
          </p:cNvPr>
          <p:cNvPicPr>
            <a:picLocks noChangeAspect="1"/>
          </p:cNvPicPr>
          <p:nvPr/>
        </p:nvPicPr>
        <p:blipFill>
          <a:blip r:embed="rId4"/>
          <a:stretch>
            <a:fillRect/>
          </a:stretch>
        </p:blipFill>
        <p:spPr>
          <a:xfrm>
            <a:off x="5681354" y="67377"/>
            <a:ext cx="6427925" cy="3644925"/>
          </a:xfrm>
          <a:prstGeom prst="rect">
            <a:avLst/>
          </a:prstGeom>
        </p:spPr>
      </p:pic>
      <p:pic>
        <p:nvPicPr>
          <p:cNvPr id="17" name="Picture 16">
            <a:extLst>
              <a:ext uri="{FF2B5EF4-FFF2-40B4-BE49-F238E27FC236}">
                <a16:creationId xmlns:a16="http://schemas.microsoft.com/office/drawing/2014/main" id="{1E2F3B69-66E6-C224-BA03-0C512E32AD7F}"/>
              </a:ext>
            </a:extLst>
          </p:cNvPr>
          <p:cNvPicPr>
            <a:picLocks noChangeAspect="1"/>
          </p:cNvPicPr>
          <p:nvPr/>
        </p:nvPicPr>
        <p:blipFill>
          <a:blip r:embed="rId5"/>
          <a:stretch>
            <a:fillRect/>
          </a:stretch>
        </p:blipFill>
        <p:spPr>
          <a:xfrm>
            <a:off x="0" y="25721"/>
            <a:ext cx="5765533" cy="3275744"/>
          </a:xfrm>
          <a:prstGeom prst="rect">
            <a:avLst/>
          </a:prstGeom>
        </p:spPr>
      </p:pic>
      <p:pic>
        <p:nvPicPr>
          <p:cNvPr id="3" name="Picture 2">
            <a:extLst>
              <a:ext uri="{FF2B5EF4-FFF2-40B4-BE49-F238E27FC236}">
                <a16:creationId xmlns:a16="http://schemas.microsoft.com/office/drawing/2014/main" id="{5499AF0F-3187-52EA-9980-BEF24ED9D73C}"/>
              </a:ext>
            </a:extLst>
          </p:cNvPr>
          <p:cNvPicPr>
            <a:picLocks noChangeAspect="1"/>
          </p:cNvPicPr>
          <p:nvPr/>
        </p:nvPicPr>
        <p:blipFill>
          <a:blip r:embed="rId6"/>
          <a:stretch>
            <a:fillRect/>
          </a:stretch>
        </p:blipFill>
        <p:spPr>
          <a:xfrm>
            <a:off x="6096000" y="6128345"/>
            <a:ext cx="485274" cy="502009"/>
          </a:xfrm>
          <a:prstGeom prst="rect">
            <a:avLst/>
          </a:prstGeom>
        </p:spPr>
      </p:pic>
    </p:spTree>
    <p:extLst>
      <p:ext uri="{BB962C8B-B14F-4D97-AF65-F5344CB8AC3E}">
        <p14:creationId xmlns:p14="http://schemas.microsoft.com/office/powerpoint/2010/main" val="149630575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3B2E0DF-A1CC-4269-9CA3-5A9AD8536124}"/>
              </a:ext>
            </a:extLst>
          </p:cNvPr>
          <p:cNvSpPr txBox="1">
            <a:spLocks/>
          </p:cNvSpPr>
          <p:nvPr/>
        </p:nvSpPr>
        <p:spPr>
          <a:xfrm>
            <a:off x="408172" y="6268816"/>
            <a:ext cx="10515599" cy="492124"/>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400" dirty="0">
                <a:solidFill>
                  <a:srgbClr val="FFFF00"/>
                </a:solidFill>
              </a:rPr>
              <a:t>Exploring Historic Pathways, Discovering New Understandings</a:t>
            </a:r>
          </a:p>
        </p:txBody>
      </p:sp>
      <p:sp>
        <p:nvSpPr>
          <p:cNvPr id="8" name="TextBox 7"/>
          <p:cNvSpPr txBox="1"/>
          <p:nvPr/>
        </p:nvSpPr>
        <p:spPr>
          <a:xfrm>
            <a:off x="9552692" y="6223095"/>
            <a:ext cx="2231136" cy="276999"/>
          </a:xfrm>
          <a:prstGeom prst="rect">
            <a:avLst/>
          </a:prstGeom>
          <a:noFill/>
        </p:spPr>
        <p:txBody>
          <a:bodyPr wrap="square" rtlCol="0">
            <a:spAutoFit/>
          </a:bodyPr>
          <a:lstStyle/>
          <a:p>
            <a:pPr algn="ctr"/>
            <a:r>
              <a:rPr lang="en-US" sz="1200" dirty="0"/>
              <a:t>Rancocas Pathways </a:t>
            </a:r>
          </a:p>
        </p:txBody>
      </p:sp>
      <p:pic>
        <p:nvPicPr>
          <p:cNvPr id="10" name="Content Placeholder 4" descr="A picture containing outdoor, sky, snow, tree&#10;&#10;Description generated with very high confidence">
            <a:extLst>
              <a:ext uri="{FF2B5EF4-FFF2-40B4-BE49-F238E27FC236}">
                <a16:creationId xmlns:a16="http://schemas.microsoft.com/office/drawing/2014/main" id="{211C995C-BC91-4B92-88D6-1D88D84204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5971" y="0"/>
            <a:ext cx="6293418" cy="3750422"/>
          </a:xfrm>
          <a:prstGeom prst="rect">
            <a:avLst/>
          </a:prstGeom>
        </p:spPr>
      </p:pic>
      <p:sp>
        <p:nvSpPr>
          <p:cNvPr id="13" name="Rectangle 12">
            <a:extLst>
              <a:ext uri="{FF2B5EF4-FFF2-40B4-BE49-F238E27FC236}">
                <a16:creationId xmlns:a16="http://schemas.microsoft.com/office/drawing/2014/main" id="{4760EF4C-293F-4074-8F41-A11E5BF054B4}"/>
              </a:ext>
            </a:extLst>
          </p:cNvPr>
          <p:cNvSpPr/>
          <p:nvPr/>
        </p:nvSpPr>
        <p:spPr>
          <a:xfrm>
            <a:off x="7356631" y="2719789"/>
            <a:ext cx="4392122" cy="369332"/>
          </a:xfrm>
          <a:prstGeom prst="rect">
            <a:avLst/>
          </a:prstGeom>
        </p:spPr>
        <p:txBody>
          <a:bodyPr wrap="square">
            <a:spAutoFit/>
          </a:bodyPr>
          <a:lstStyle/>
          <a:p>
            <a:r>
              <a:rPr lang="en-US" dirty="0">
                <a:solidFill>
                  <a:schemeClr val="bg1"/>
                </a:solidFill>
              </a:rPr>
              <a:t>Rock products. v.16 no.2 May 22 1915.</a:t>
            </a:r>
          </a:p>
        </p:txBody>
      </p:sp>
      <p:sp>
        <p:nvSpPr>
          <p:cNvPr id="4" name="TextBox 3">
            <a:extLst>
              <a:ext uri="{FF2B5EF4-FFF2-40B4-BE49-F238E27FC236}">
                <a16:creationId xmlns:a16="http://schemas.microsoft.com/office/drawing/2014/main" id="{9116780A-5411-41D0-83DF-1A429DD4AECB}"/>
              </a:ext>
            </a:extLst>
          </p:cNvPr>
          <p:cNvSpPr txBox="1"/>
          <p:nvPr/>
        </p:nvSpPr>
        <p:spPr>
          <a:xfrm>
            <a:off x="-633875" y="5638320"/>
            <a:ext cx="6954253" cy="584775"/>
          </a:xfrm>
          <a:prstGeom prst="rect">
            <a:avLst/>
          </a:prstGeom>
          <a:noFill/>
        </p:spPr>
        <p:txBody>
          <a:bodyPr wrap="square" rtlCol="0">
            <a:spAutoFit/>
          </a:bodyPr>
          <a:lstStyle/>
          <a:p>
            <a:pPr algn="ctr"/>
            <a:r>
              <a:rPr lang="en-US" sz="3200" dirty="0">
                <a:solidFill>
                  <a:srgbClr val="FFFF00"/>
                </a:solidFill>
                <a:effectLst/>
                <a:ea typeface="Yu Mincho Demibold" panose="02020600000000000000" pitchFamily="18" charset="-128"/>
              </a:rPr>
              <a:t>Sand Mines</a:t>
            </a:r>
          </a:p>
        </p:txBody>
      </p:sp>
      <p:pic>
        <p:nvPicPr>
          <p:cNvPr id="11" name="Picture 10" descr="A picture containing tree, outdoor, ground, bird&#10;&#10;Description generated with very high confidence">
            <a:extLst>
              <a:ext uri="{FF2B5EF4-FFF2-40B4-BE49-F238E27FC236}">
                <a16:creationId xmlns:a16="http://schemas.microsoft.com/office/drawing/2014/main" id="{5AC193CD-3B64-45FB-A785-F9064FE6EE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5971" y="3677519"/>
            <a:ext cx="6357687" cy="3092823"/>
          </a:xfrm>
          <a:prstGeom prst="rect">
            <a:avLst/>
          </a:prstGeom>
        </p:spPr>
      </p:pic>
      <p:pic>
        <p:nvPicPr>
          <p:cNvPr id="12" name="Picture 11" descr="A close up of text on a white background&#10;&#10;Description generated with very high confidence">
            <a:extLst>
              <a:ext uri="{FF2B5EF4-FFF2-40B4-BE49-F238E27FC236}">
                <a16:creationId xmlns:a16="http://schemas.microsoft.com/office/drawing/2014/main" id="{D2D91353-1CD1-4043-AFF1-4B25B09BFF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4477" y="185295"/>
            <a:ext cx="5160858" cy="5087096"/>
          </a:xfrm>
          <a:prstGeom prst="rect">
            <a:avLst/>
          </a:prstGeom>
        </p:spPr>
      </p:pic>
      <p:pic>
        <p:nvPicPr>
          <p:cNvPr id="5" name="Picture 4">
            <a:extLst>
              <a:ext uri="{FF2B5EF4-FFF2-40B4-BE49-F238E27FC236}">
                <a16:creationId xmlns:a16="http://schemas.microsoft.com/office/drawing/2014/main" id="{25755D46-D0EA-1164-C1F9-DEB8EBE8ACFB}"/>
              </a:ext>
            </a:extLst>
          </p:cNvPr>
          <p:cNvPicPr>
            <a:picLocks noChangeAspect="1"/>
          </p:cNvPicPr>
          <p:nvPr/>
        </p:nvPicPr>
        <p:blipFill>
          <a:blip r:embed="rId5"/>
          <a:stretch>
            <a:fillRect/>
          </a:stretch>
        </p:blipFill>
        <p:spPr>
          <a:xfrm>
            <a:off x="408172" y="5440374"/>
            <a:ext cx="791737" cy="819040"/>
          </a:xfrm>
          <a:prstGeom prst="rect">
            <a:avLst/>
          </a:prstGeom>
        </p:spPr>
      </p:pic>
    </p:spTree>
    <p:extLst>
      <p:ext uri="{BB962C8B-B14F-4D97-AF65-F5344CB8AC3E}">
        <p14:creationId xmlns:p14="http://schemas.microsoft.com/office/powerpoint/2010/main" val="5726055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2821C-A3B1-410F-4433-39B57D55BBE1}"/>
              </a:ext>
            </a:extLst>
          </p:cNvPr>
          <p:cNvSpPr>
            <a:spLocks noGrp="1"/>
          </p:cNvSpPr>
          <p:nvPr>
            <p:ph type="title"/>
          </p:nvPr>
        </p:nvSpPr>
        <p:spPr>
          <a:xfrm>
            <a:off x="1800726" y="-27894"/>
            <a:ext cx="10515600" cy="1325563"/>
          </a:xfrm>
        </p:spPr>
        <p:txBody>
          <a:bodyPr>
            <a:normAutofit/>
          </a:bodyPr>
          <a:lstStyle/>
          <a:p>
            <a:r>
              <a:rPr lang="en-US" sz="2400" dirty="0">
                <a:solidFill>
                  <a:srgbClr val="FFFF00"/>
                </a:solidFill>
              </a:rPr>
              <a:t>Hainesport Mining and Transportation Company Tug “Maurice”</a:t>
            </a:r>
          </a:p>
        </p:txBody>
      </p:sp>
      <p:pic>
        <p:nvPicPr>
          <p:cNvPr id="7" name="Content Placeholder 6">
            <a:extLst>
              <a:ext uri="{FF2B5EF4-FFF2-40B4-BE49-F238E27FC236}">
                <a16:creationId xmlns:a16="http://schemas.microsoft.com/office/drawing/2014/main" id="{5E7ABFBB-FBB2-4089-A3B4-9392A16424BC}"/>
              </a:ext>
            </a:extLst>
          </p:cNvPr>
          <p:cNvPicPr>
            <a:picLocks noGrp="1" noChangeAspect="1"/>
          </p:cNvPicPr>
          <p:nvPr>
            <p:ph idx="1"/>
          </p:nvPr>
        </p:nvPicPr>
        <p:blipFill>
          <a:blip r:embed="rId2"/>
          <a:stretch>
            <a:fillRect/>
          </a:stretch>
        </p:blipFill>
        <p:spPr>
          <a:xfrm>
            <a:off x="3248680" y="1314513"/>
            <a:ext cx="6001999" cy="4351338"/>
          </a:xfrm>
        </p:spPr>
      </p:pic>
      <p:sp>
        <p:nvSpPr>
          <p:cNvPr id="4" name="Footer Placeholder 3">
            <a:extLst>
              <a:ext uri="{FF2B5EF4-FFF2-40B4-BE49-F238E27FC236}">
                <a16:creationId xmlns:a16="http://schemas.microsoft.com/office/drawing/2014/main" id="{8634DFFB-B56C-D41E-B619-A5CFB71E4FFC}"/>
              </a:ext>
            </a:extLst>
          </p:cNvPr>
          <p:cNvSpPr>
            <a:spLocks noGrp="1"/>
          </p:cNvSpPr>
          <p:nvPr>
            <p:ph type="ftr" sz="quarter" idx="11"/>
          </p:nvPr>
        </p:nvSpPr>
        <p:spPr>
          <a:xfrm>
            <a:off x="3678997" y="6364071"/>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C2AEB4F1-89E7-63F5-5A09-D5D5778EEDD0}"/>
              </a:ext>
            </a:extLst>
          </p:cNvPr>
          <p:cNvSpPr>
            <a:spLocks noGrp="1"/>
          </p:cNvSpPr>
          <p:nvPr>
            <p:ph type="sldNum" sz="quarter" idx="12"/>
          </p:nvPr>
        </p:nvSpPr>
        <p:spPr/>
        <p:txBody>
          <a:bodyPr/>
          <a:lstStyle/>
          <a:p>
            <a:fld id="{9FE50656-3D72-472C-A1BA-41E5F5C3B905}" type="slidenum">
              <a:rPr lang="en-US" smtClean="0"/>
              <a:t>63</a:t>
            </a:fld>
            <a:endParaRPr lang="en-US" dirty="0"/>
          </a:p>
        </p:txBody>
      </p:sp>
      <p:pic>
        <p:nvPicPr>
          <p:cNvPr id="9" name="Picture 8">
            <a:extLst>
              <a:ext uri="{FF2B5EF4-FFF2-40B4-BE49-F238E27FC236}">
                <a16:creationId xmlns:a16="http://schemas.microsoft.com/office/drawing/2014/main" id="{418477FB-B0DE-FA91-6B94-9643681D3EC7}"/>
              </a:ext>
            </a:extLst>
          </p:cNvPr>
          <p:cNvPicPr>
            <a:picLocks noChangeAspect="1"/>
          </p:cNvPicPr>
          <p:nvPr/>
        </p:nvPicPr>
        <p:blipFill>
          <a:blip r:embed="rId3"/>
          <a:stretch>
            <a:fillRect/>
          </a:stretch>
        </p:blipFill>
        <p:spPr>
          <a:xfrm>
            <a:off x="0" y="1146398"/>
            <a:ext cx="3408122" cy="4824981"/>
          </a:xfrm>
          <a:prstGeom prst="rect">
            <a:avLst/>
          </a:prstGeom>
        </p:spPr>
      </p:pic>
      <p:pic>
        <p:nvPicPr>
          <p:cNvPr id="13" name="Picture 12">
            <a:extLst>
              <a:ext uri="{FF2B5EF4-FFF2-40B4-BE49-F238E27FC236}">
                <a16:creationId xmlns:a16="http://schemas.microsoft.com/office/drawing/2014/main" id="{38A252E7-D83B-82AE-BEE1-3158745A4045}"/>
              </a:ext>
            </a:extLst>
          </p:cNvPr>
          <p:cNvPicPr>
            <a:picLocks noChangeAspect="1"/>
          </p:cNvPicPr>
          <p:nvPr/>
        </p:nvPicPr>
        <p:blipFill>
          <a:blip r:embed="rId4"/>
          <a:stretch>
            <a:fillRect/>
          </a:stretch>
        </p:blipFill>
        <p:spPr>
          <a:xfrm>
            <a:off x="8884121" y="1247252"/>
            <a:ext cx="3193405" cy="4623271"/>
          </a:xfrm>
          <a:prstGeom prst="rect">
            <a:avLst/>
          </a:prstGeom>
        </p:spPr>
      </p:pic>
      <p:pic>
        <p:nvPicPr>
          <p:cNvPr id="6" name="Picture 5">
            <a:extLst>
              <a:ext uri="{FF2B5EF4-FFF2-40B4-BE49-F238E27FC236}">
                <a16:creationId xmlns:a16="http://schemas.microsoft.com/office/drawing/2014/main" id="{14CEE239-0485-F063-3E8C-832EC8BAD03A}"/>
              </a:ext>
            </a:extLst>
          </p:cNvPr>
          <p:cNvPicPr>
            <a:picLocks noChangeAspect="1"/>
          </p:cNvPicPr>
          <p:nvPr/>
        </p:nvPicPr>
        <p:blipFill>
          <a:blip r:embed="rId5"/>
          <a:stretch>
            <a:fillRect/>
          </a:stretch>
        </p:blipFill>
        <p:spPr>
          <a:xfrm>
            <a:off x="5486154" y="5682695"/>
            <a:ext cx="502879" cy="520221"/>
          </a:xfrm>
          <a:prstGeom prst="rect">
            <a:avLst/>
          </a:prstGeom>
        </p:spPr>
      </p:pic>
    </p:spTree>
    <p:extLst>
      <p:ext uri="{BB962C8B-B14F-4D97-AF65-F5344CB8AC3E}">
        <p14:creationId xmlns:p14="http://schemas.microsoft.com/office/powerpoint/2010/main" val="18741374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F38B9B8-F820-D45A-CBC3-95413B4EE5C8}"/>
              </a:ext>
            </a:extLst>
          </p:cNvPr>
          <p:cNvSpPr>
            <a:spLocks noGrp="1"/>
          </p:cNvSpPr>
          <p:nvPr>
            <p:ph type="ftr" sz="quarter" idx="11"/>
          </p:nvPr>
        </p:nvSpPr>
        <p:spPr>
          <a:xfrm>
            <a:off x="3896138" y="6356349"/>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E0B1EB4F-99EB-57FD-3D81-42B66D61DF9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64</a:t>
            </a:fld>
            <a:endParaRPr lang="en-US" dirty="0">
              <a:solidFill>
                <a:srgbClr val="FFFFFF"/>
              </a:solidFill>
            </a:endParaRPr>
          </a:p>
        </p:txBody>
      </p:sp>
      <p:sp>
        <p:nvSpPr>
          <p:cNvPr id="8" name="TextBox 7">
            <a:extLst>
              <a:ext uri="{FF2B5EF4-FFF2-40B4-BE49-F238E27FC236}">
                <a16:creationId xmlns:a16="http://schemas.microsoft.com/office/drawing/2014/main" id="{B4977EEE-9C94-9E94-0DEB-46219662C442}"/>
              </a:ext>
            </a:extLst>
          </p:cNvPr>
          <p:cNvSpPr txBox="1"/>
          <p:nvPr/>
        </p:nvSpPr>
        <p:spPr>
          <a:xfrm>
            <a:off x="3810000" y="5801710"/>
            <a:ext cx="4572000" cy="369332"/>
          </a:xfrm>
          <a:prstGeom prst="rect">
            <a:avLst/>
          </a:prstGeom>
          <a:noFill/>
        </p:spPr>
        <p:txBody>
          <a:bodyPr wrap="square" rtlCol="0">
            <a:spAutoFit/>
          </a:bodyPr>
          <a:lstStyle/>
          <a:p>
            <a:pPr algn="ctr"/>
            <a:r>
              <a:rPr lang="en-US" b="1" dirty="0">
                <a:solidFill>
                  <a:schemeClr val="bg1"/>
                </a:solidFill>
              </a:rPr>
              <a:t>South Branch Passing Lumberton Sand Mine</a:t>
            </a:r>
          </a:p>
        </p:txBody>
      </p:sp>
      <p:sp>
        <p:nvSpPr>
          <p:cNvPr id="3" name="TextBox 2">
            <a:extLst>
              <a:ext uri="{FF2B5EF4-FFF2-40B4-BE49-F238E27FC236}">
                <a16:creationId xmlns:a16="http://schemas.microsoft.com/office/drawing/2014/main" id="{CD06F83A-1109-C485-45E9-F9CFD94911C6}"/>
              </a:ext>
            </a:extLst>
          </p:cNvPr>
          <p:cNvSpPr txBox="1"/>
          <p:nvPr/>
        </p:nvSpPr>
        <p:spPr>
          <a:xfrm>
            <a:off x="3667538" y="326258"/>
            <a:ext cx="4572000" cy="461665"/>
          </a:xfrm>
          <a:prstGeom prst="rect">
            <a:avLst/>
          </a:prstGeom>
          <a:noFill/>
        </p:spPr>
        <p:txBody>
          <a:bodyPr wrap="square" rtlCol="0">
            <a:spAutoFit/>
          </a:bodyPr>
          <a:lstStyle/>
          <a:p>
            <a:pPr algn="ctr"/>
            <a:r>
              <a:rPr lang="en-US" sz="2400" b="1" dirty="0">
                <a:solidFill>
                  <a:schemeClr val="bg1"/>
                </a:solidFill>
              </a:rPr>
              <a:t>Multi - Use</a:t>
            </a:r>
          </a:p>
        </p:txBody>
      </p:sp>
      <p:pic>
        <p:nvPicPr>
          <p:cNvPr id="9" name="Picture 8">
            <a:extLst>
              <a:ext uri="{FF2B5EF4-FFF2-40B4-BE49-F238E27FC236}">
                <a16:creationId xmlns:a16="http://schemas.microsoft.com/office/drawing/2014/main" id="{E23AF3C5-0878-F208-6BB5-C3BDB12A1BC9}"/>
              </a:ext>
            </a:extLst>
          </p:cNvPr>
          <p:cNvPicPr>
            <a:picLocks noChangeAspect="1"/>
          </p:cNvPicPr>
          <p:nvPr/>
        </p:nvPicPr>
        <p:blipFill>
          <a:blip r:embed="rId2"/>
          <a:stretch>
            <a:fillRect/>
          </a:stretch>
        </p:blipFill>
        <p:spPr>
          <a:xfrm>
            <a:off x="-1" y="16859"/>
            <a:ext cx="12188952" cy="6786940"/>
          </a:xfrm>
          <a:prstGeom prst="rect">
            <a:avLst/>
          </a:prstGeom>
          <a:solidFill>
            <a:srgbClr val="006600"/>
          </a:solidFill>
        </p:spPr>
      </p:pic>
      <p:sp>
        <p:nvSpPr>
          <p:cNvPr id="13" name="TextBox 12">
            <a:extLst>
              <a:ext uri="{FF2B5EF4-FFF2-40B4-BE49-F238E27FC236}">
                <a16:creationId xmlns:a16="http://schemas.microsoft.com/office/drawing/2014/main" id="{99731E30-5820-0FC6-0413-95EBA8B9D26C}"/>
              </a:ext>
            </a:extLst>
          </p:cNvPr>
          <p:cNvSpPr txBox="1"/>
          <p:nvPr/>
        </p:nvSpPr>
        <p:spPr>
          <a:xfrm>
            <a:off x="0" y="-13107"/>
            <a:ext cx="12192000" cy="461665"/>
          </a:xfrm>
          <a:prstGeom prst="rect">
            <a:avLst/>
          </a:prstGeom>
          <a:solidFill>
            <a:srgbClr val="006600"/>
          </a:solidFill>
        </p:spPr>
        <p:txBody>
          <a:bodyPr wrap="square" rtlCol="0">
            <a:spAutoFit/>
          </a:bodyPr>
          <a:lstStyle/>
          <a:p>
            <a:pPr algn="ctr"/>
            <a:r>
              <a:rPr lang="en-US" sz="2400" b="1" dirty="0">
                <a:solidFill>
                  <a:srgbClr val="FFFF00"/>
                </a:solidFill>
              </a:rPr>
              <a:t>Multi-Use - It Takes Many Drops to Make a Water Trail</a:t>
            </a:r>
          </a:p>
        </p:txBody>
      </p:sp>
    </p:spTree>
    <p:extLst>
      <p:ext uri="{BB962C8B-B14F-4D97-AF65-F5344CB8AC3E}">
        <p14:creationId xmlns:p14="http://schemas.microsoft.com/office/powerpoint/2010/main" val="218404528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5C7BD-994D-9AD6-C922-309FF1020904}"/>
              </a:ext>
            </a:extLst>
          </p:cNvPr>
          <p:cNvSpPr>
            <a:spLocks noGrp="1"/>
          </p:cNvSpPr>
          <p:nvPr>
            <p:ph type="title"/>
          </p:nvPr>
        </p:nvSpPr>
        <p:spPr>
          <a:xfrm>
            <a:off x="5622579" y="-244473"/>
            <a:ext cx="5976042" cy="1325563"/>
          </a:xfrm>
        </p:spPr>
        <p:txBody>
          <a:bodyPr>
            <a:normAutofit/>
          </a:bodyPr>
          <a:lstStyle/>
          <a:p>
            <a:pPr algn="ctr"/>
            <a:r>
              <a:rPr lang="en-US" sz="2800" b="1" dirty="0">
                <a:solidFill>
                  <a:srgbClr val="FFFF00"/>
                </a:solidFill>
              </a:rPr>
              <a:t>Rancocas Creek Dredges</a:t>
            </a:r>
          </a:p>
        </p:txBody>
      </p:sp>
      <p:sp>
        <p:nvSpPr>
          <p:cNvPr id="4" name="Footer Placeholder 3">
            <a:extLst>
              <a:ext uri="{FF2B5EF4-FFF2-40B4-BE49-F238E27FC236}">
                <a16:creationId xmlns:a16="http://schemas.microsoft.com/office/drawing/2014/main" id="{5E58F8E2-D9D1-0B73-F43C-FAC7D6F7D629}"/>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974EE28F-B962-DC5B-FAC7-0A2D2B45AE21}"/>
              </a:ext>
            </a:extLst>
          </p:cNvPr>
          <p:cNvSpPr>
            <a:spLocks noGrp="1"/>
          </p:cNvSpPr>
          <p:nvPr>
            <p:ph type="sldNum" sz="quarter" idx="12"/>
          </p:nvPr>
        </p:nvSpPr>
        <p:spPr/>
        <p:txBody>
          <a:bodyPr/>
          <a:lstStyle/>
          <a:p>
            <a:fld id="{9FE50656-3D72-472C-A1BA-41E5F5C3B905}" type="slidenum">
              <a:rPr lang="en-US" smtClean="0"/>
              <a:t>65</a:t>
            </a:fld>
            <a:endParaRPr lang="en-US" dirty="0"/>
          </a:p>
        </p:txBody>
      </p:sp>
      <p:pic>
        <p:nvPicPr>
          <p:cNvPr id="6" name="Picture 5">
            <a:extLst>
              <a:ext uri="{FF2B5EF4-FFF2-40B4-BE49-F238E27FC236}">
                <a16:creationId xmlns:a16="http://schemas.microsoft.com/office/drawing/2014/main" id="{DD40CFD9-6E27-3667-2E77-03A6026DE227}"/>
              </a:ext>
            </a:extLst>
          </p:cNvPr>
          <p:cNvPicPr>
            <a:picLocks noChangeAspect="1"/>
          </p:cNvPicPr>
          <p:nvPr/>
        </p:nvPicPr>
        <p:blipFill>
          <a:blip r:embed="rId2"/>
          <a:stretch>
            <a:fillRect/>
          </a:stretch>
        </p:blipFill>
        <p:spPr>
          <a:xfrm>
            <a:off x="5768143" y="681318"/>
            <a:ext cx="6028712" cy="5675033"/>
          </a:xfrm>
          <a:prstGeom prst="rect">
            <a:avLst/>
          </a:prstGeom>
        </p:spPr>
      </p:pic>
      <p:pic>
        <p:nvPicPr>
          <p:cNvPr id="8" name="Picture 7">
            <a:extLst>
              <a:ext uri="{FF2B5EF4-FFF2-40B4-BE49-F238E27FC236}">
                <a16:creationId xmlns:a16="http://schemas.microsoft.com/office/drawing/2014/main" id="{DF82BD73-9233-19E8-6236-66714D0C4BFB}"/>
              </a:ext>
            </a:extLst>
          </p:cNvPr>
          <p:cNvPicPr>
            <a:picLocks noChangeAspect="1"/>
          </p:cNvPicPr>
          <p:nvPr/>
        </p:nvPicPr>
        <p:blipFill rotWithShape="1">
          <a:blip r:embed="rId3"/>
          <a:srcRect l="3333" r="49581"/>
          <a:stretch/>
        </p:blipFill>
        <p:spPr>
          <a:xfrm>
            <a:off x="316870" y="3387723"/>
            <a:ext cx="4861711" cy="3105150"/>
          </a:xfrm>
          <a:prstGeom prst="rect">
            <a:avLst/>
          </a:prstGeom>
        </p:spPr>
      </p:pic>
      <p:pic>
        <p:nvPicPr>
          <p:cNvPr id="9" name="Picture 8">
            <a:extLst>
              <a:ext uri="{FF2B5EF4-FFF2-40B4-BE49-F238E27FC236}">
                <a16:creationId xmlns:a16="http://schemas.microsoft.com/office/drawing/2014/main" id="{4C85B077-29FC-C385-4D06-EE66260816DA}"/>
              </a:ext>
            </a:extLst>
          </p:cNvPr>
          <p:cNvPicPr>
            <a:picLocks noChangeAspect="1"/>
          </p:cNvPicPr>
          <p:nvPr/>
        </p:nvPicPr>
        <p:blipFill rotWithShape="1">
          <a:blip r:embed="rId3"/>
          <a:srcRect l="51105" r="1575"/>
          <a:stretch/>
        </p:blipFill>
        <p:spPr>
          <a:xfrm>
            <a:off x="316870" y="323850"/>
            <a:ext cx="4861711" cy="3105150"/>
          </a:xfrm>
          <a:prstGeom prst="rect">
            <a:avLst/>
          </a:prstGeom>
        </p:spPr>
      </p:pic>
      <p:pic>
        <p:nvPicPr>
          <p:cNvPr id="10" name="Picture 9">
            <a:extLst>
              <a:ext uri="{FF2B5EF4-FFF2-40B4-BE49-F238E27FC236}">
                <a16:creationId xmlns:a16="http://schemas.microsoft.com/office/drawing/2014/main" id="{7D8C1958-BDA8-693A-655E-482C28D89ACE}"/>
              </a:ext>
            </a:extLst>
          </p:cNvPr>
          <p:cNvPicPr>
            <a:picLocks noChangeAspect="1"/>
          </p:cNvPicPr>
          <p:nvPr/>
        </p:nvPicPr>
        <p:blipFill>
          <a:blip r:embed="rId4"/>
          <a:stretch>
            <a:fillRect/>
          </a:stretch>
        </p:blipFill>
        <p:spPr>
          <a:xfrm>
            <a:off x="5314304" y="5228302"/>
            <a:ext cx="381057" cy="394198"/>
          </a:xfrm>
          <a:prstGeom prst="rect">
            <a:avLst/>
          </a:prstGeom>
        </p:spPr>
      </p:pic>
    </p:spTree>
    <p:extLst>
      <p:ext uri="{BB962C8B-B14F-4D97-AF65-F5344CB8AC3E}">
        <p14:creationId xmlns:p14="http://schemas.microsoft.com/office/powerpoint/2010/main" val="345175692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vintage photo of a boat&#10;&#10;Description generated with high confidence">
            <a:extLst>
              <a:ext uri="{FF2B5EF4-FFF2-40B4-BE49-F238E27FC236}">
                <a16:creationId xmlns:a16="http://schemas.microsoft.com/office/drawing/2014/main" id="{3F80C72E-9527-4215-8828-E9B0843D6B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1723" y="1003890"/>
            <a:ext cx="5496514" cy="4541833"/>
          </a:xfrm>
          <a:prstGeom prst="rect">
            <a:avLst/>
          </a:prstGeom>
        </p:spPr>
      </p:pic>
      <p:pic>
        <p:nvPicPr>
          <p:cNvPr id="6" name="Picture 5" descr="A close up of a device&#10;&#10;Description generated with high confidence">
            <a:extLst>
              <a:ext uri="{FF2B5EF4-FFF2-40B4-BE49-F238E27FC236}">
                <a16:creationId xmlns:a16="http://schemas.microsoft.com/office/drawing/2014/main" id="{6A8C562D-40B7-4EDC-BBEC-B309D2E64F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3763" y="1003890"/>
            <a:ext cx="5867959" cy="4782318"/>
          </a:xfrm>
          <a:prstGeom prst="rect">
            <a:avLst/>
          </a:prstGeom>
        </p:spPr>
      </p:pic>
      <p:sp>
        <p:nvSpPr>
          <p:cNvPr id="2" name="TextBox 1">
            <a:extLst>
              <a:ext uri="{FF2B5EF4-FFF2-40B4-BE49-F238E27FC236}">
                <a16:creationId xmlns:a16="http://schemas.microsoft.com/office/drawing/2014/main" id="{22510E73-8552-4D01-92FF-47C5A97798A6}"/>
              </a:ext>
            </a:extLst>
          </p:cNvPr>
          <p:cNvSpPr txBox="1"/>
          <p:nvPr/>
        </p:nvSpPr>
        <p:spPr>
          <a:xfrm>
            <a:off x="7895308" y="5623277"/>
            <a:ext cx="2772788" cy="461665"/>
          </a:xfrm>
          <a:prstGeom prst="rect">
            <a:avLst/>
          </a:prstGeom>
          <a:noFill/>
        </p:spPr>
        <p:txBody>
          <a:bodyPr wrap="square" rtlCol="0">
            <a:spAutoFit/>
          </a:bodyPr>
          <a:lstStyle/>
          <a:p>
            <a:pPr algn="ctr"/>
            <a:r>
              <a:rPr lang="en-US" sz="2400" dirty="0">
                <a:solidFill>
                  <a:srgbClr val="FFFF00"/>
                </a:solidFill>
              </a:rPr>
              <a:t>Pettinos Brothers</a:t>
            </a:r>
          </a:p>
        </p:txBody>
      </p:sp>
      <p:sp>
        <p:nvSpPr>
          <p:cNvPr id="8" name="Title 1">
            <a:extLst>
              <a:ext uri="{FF2B5EF4-FFF2-40B4-BE49-F238E27FC236}">
                <a16:creationId xmlns:a16="http://schemas.microsoft.com/office/drawing/2014/main" id="{3E9C48E3-82FE-4B8A-AD7D-C4476CAB8275}"/>
              </a:ext>
            </a:extLst>
          </p:cNvPr>
          <p:cNvSpPr txBox="1">
            <a:spLocks/>
          </p:cNvSpPr>
          <p:nvPr/>
        </p:nvSpPr>
        <p:spPr>
          <a:xfrm>
            <a:off x="4817260" y="6162496"/>
            <a:ext cx="5850836" cy="492124"/>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400" dirty="0">
                <a:solidFill>
                  <a:srgbClr val="FFFF00"/>
                </a:solidFill>
              </a:rPr>
              <a:t>Exploring Historic Pathways, Discovering New Understandings</a:t>
            </a:r>
          </a:p>
        </p:txBody>
      </p:sp>
      <p:sp>
        <p:nvSpPr>
          <p:cNvPr id="4" name="TextBox 3">
            <a:extLst>
              <a:ext uri="{FF2B5EF4-FFF2-40B4-BE49-F238E27FC236}">
                <a16:creationId xmlns:a16="http://schemas.microsoft.com/office/drawing/2014/main" id="{58E717C5-56A6-450F-B6B6-377049B73869}"/>
              </a:ext>
            </a:extLst>
          </p:cNvPr>
          <p:cNvSpPr txBox="1"/>
          <p:nvPr/>
        </p:nvSpPr>
        <p:spPr>
          <a:xfrm>
            <a:off x="6306" y="5736252"/>
            <a:ext cx="6281723" cy="369332"/>
          </a:xfrm>
          <a:prstGeom prst="rect">
            <a:avLst/>
          </a:prstGeom>
          <a:solidFill>
            <a:srgbClr val="FFFF00"/>
          </a:solidFill>
        </p:spPr>
        <p:txBody>
          <a:bodyPr wrap="square" rtlCol="0">
            <a:spAutoFit/>
          </a:bodyPr>
          <a:lstStyle/>
          <a:p>
            <a:pPr algn="ctr"/>
            <a:r>
              <a:rPr lang="en-US" b="1" dirty="0"/>
              <a:t>Barges 300-350 Tons</a:t>
            </a:r>
          </a:p>
        </p:txBody>
      </p:sp>
      <p:sp>
        <p:nvSpPr>
          <p:cNvPr id="5" name="TextBox 4">
            <a:extLst>
              <a:ext uri="{FF2B5EF4-FFF2-40B4-BE49-F238E27FC236}">
                <a16:creationId xmlns:a16="http://schemas.microsoft.com/office/drawing/2014/main" id="{FDDC7532-9CF6-4C0D-996D-DBBA5BAC1E57}"/>
              </a:ext>
            </a:extLst>
          </p:cNvPr>
          <p:cNvSpPr txBox="1"/>
          <p:nvPr/>
        </p:nvSpPr>
        <p:spPr>
          <a:xfrm>
            <a:off x="0" y="165130"/>
            <a:ext cx="12191999" cy="584775"/>
          </a:xfrm>
          <a:prstGeom prst="rect">
            <a:avLst/>
          </a:prstGeom>
          <a:noFill/>
        </p:spPr>
        <p:txBody>
          <a:bodyPr wrap="square" rtlCol="0">
            <a:spAutoFit/>
          </a:bodyPr>
          <a:lstStyle/>
          <a:p>
            <a:pPr algn="ctr"/>
            <a:r>
              <a:rPr lang="en-US" sz="3200" dirty="0">
                <a:solidFill>
                  <a:srgbClr val="FFFF00"/>
                </a:solidFill>
                <a:effectLst>
                  <a:glow rad="228600">
                    <a:schemeClr val="accent6">
                      <a:satMod val="175000"/>
                      <a:alpha val="40000"/>
                    </a:schemeClr>
                  </a:glow>
                </a:effectLst>
                <a:latin typeface="Yu Mincho Demibold" panose="02020600000000000000" pitchFamily="18" charset="-128"/>
                <a:ea typeface="Yu Mincho Demibold" panose="02020600000000000000" pitchFamily="18" charset="-128"/>
              </a:rPr>
              <a:t>Commerce &amp; Sand Markets</a:t>
            </a:r>
          </a:p>
        </p:txBody>
      </p:sp>
    </p:spTree>
    <p:extLst>
      <p:ext uri="{BB962C8B-B14F-4D97-AF65-F5344CB8AC3E}">
        <p14:creationId xmlns:p14="http://schemas.microsoft.com/office/powerpoint/2010/main" val="24680847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83526D9-A263-5DCB-1044-CB3DEBB8F2BC}"/>
              </a:ext>
            </a:extLst>
          </p:cNvPr>
          <p:cNvSpPr>
            <a:spLocks noGrp="1"/>
          </p:cNvSpPr>
          <p:nvPr>
            <p:ph type="ftr" sz="quarter" idx="11"/>
          </p:nvPr>
        </p:nvSpPr>
        <p:spPr>
          <a:xfrm>
            <a:off x="3161702" y="6444270"/>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7BDA7170-61B3-6C44-8AFD-E0D33E720DAA}"/>
              </a:ext>
            </a:extLst>
          </p:cNvPr>
          <p:cNvSpPr>
            <a:spLocks noGrp="1"/>
          </p:cNvSpPr>
          <p:nvPr>
            <p:ph type="sldNum" sz="quarter" idx="12"/>
          </p:nvPr>
        </p:nvSpPr>
        <p:spPr/>
        <p:txBody>
          <a:bodyPr/>
          <a:lstStyle/>
          <a:p>
            <a:fld id="{9FE50656-3D72-472C-A1BA-41E5F5C3B905}" type="slidenum">
              <a:rPr lang="en-US" smtClean="0"/>
              <a:t>67</a:t>
            </a:fld>
            <a:endParaRPr lang="en-US" dirty="0"/>
          </a:p>
        </p:txBody>
      </p:sp>
      <p:pic>
        <p:nvPicPr>
          <p:cNvPr id="6" name="Picture 2" descr="E:\vans civer and.jpg">
            <a:extLst>
              <a:ext uri="{FF2B5EF4-FFF2-40B4-BE49-F238E27FC236}">
                <a16:creationId xmlns:a16="http://schemas.microsoft.com/office/drawing/2014/main" id="{6C4FCC31-3BA3-5DA1-B955-337671F90BB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96632" y="233717"/>
            <a:ext cx="7277573" cy="596384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16798908-B46C-FD70-1D38-CCE1DEBBE8BD}"/>
              </a:ext>
            </a:extLst>
          </p:cNvPr>
          <p:cNvSpPr txBox="1">
            <a:spLocks/>
          </p:cNvSpPr>
          <p:nvPr/>
        </p:nvSpPr>
        <p:spPr>
          <a:xfrm>
            <a:off x="5614971" y="111164"/>
            <a:ext cx="6377609" cy="9144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170000"/>
              </a:lnSpc>
            </a:pPr>
            <a:r>
              <a:rPr lang="en-US" sz="2400" b="1" dirty="0">
                <a:solidFill>
                  <a:schemeClr val="bg1"/>
                </a:solidFill>
              </a:rPr>
              <a:t>VanSciver Sand Mine and Barge Ops </a:t>
            </a:r>
          </a:p>
        </p:txBody>
      </p:sp>
      <p:sp>
        <p:nvSpPr>
          <p:cNvPr id="8" name="Rectangle 7">
            <a:extLst>
              <a:ext uri="{FF2B5EF4-FFF2-40B4-BE49-F238E27FC236}">
                <a16:creationId xmlns:a16="http://schemas.microsoft.com/office/drawing/2014/main" id="{7CFAF496-E42D-1F7B-DB3F-0FA05C97BAF4}"/>
              </a:ext>
            </a:extLst>
          </p:cNvPr>
          <p:cNvSpPr/>
          <p:nvPr/>
        </p:nvSpPr>
        <p:spPr>
          <a:xfrm>
            <a:off x="8769063" y="4851152"/>
            <a:ext cx="2722027" cy="977319"/>
          </a:xfrm>
          <a:prstGeom prst="rect">
            <a:avLst/>
          </a:prstGeom>
        </p:spPr>
        <p:txBody>
          <a:bodyPr wrap="none">
            <a:spAutoFit/>
          </a:bodyPr>
          <a:lstStyle/>
          <a:p>
            <a:pPr algn="r">
              <a:lnSpc>
                <a:spcPct val="170000"/>
              </a:lnSpc>
            </a:pPr>
            <a:r>
              <a:rPr lang="en-US" b="1" dirty="0">
                <a:solidFill>
                  <a:schemeClr val="bg1"/>
                </a:solidFill>
              </a:rPr>
              <a:t>Philadelphia - Pier 67</a:t>
            </a:r>
          </a:p>
          <a:p>
            <a:pPr algn="r">
              <a:lnSpc>
                <a:spcPct val="170000"/>
              </a:lnSpc>
            </a:pPr>
            <a:r>
              <a:rPr lang="en-US" b="1" dirty="0">
                <a:solidFill>
                  <a:schemeClr val="bg1"/>
                </a:solidFill>
              </a:rPr>
              <a:t>Reference:  Hagley Library </a:t>
            </a:r>
          </a:p>
        </p:txBody>
      </p:sp>
      <p:sp>
        <p:nvSpPr>
          <p:cNvPr id="11" name="TextBox 10">
            <a:extLst>
              <a:ext uri="{FF2B5EF4-FFF2-40B4-BE49-F238E27FC236}">
                <a16:creationId xmlns:a16="http://schemas.microsoft.com/office/drawing/2014/main" id="{1B87113B-B3E5-6EB2-7201-A307C05D7D2E}"/>
              </a:ext>
            </a:extLst>
          </p:cNvPr>
          <p:cNvSpPr txBox="1"/>
          <p:nvPr/>
        </p:nvSpPr>
        <p:spPr>
          <a:xfrm>
            <a:off x="30723" y="75606"/>
            <a:ext cx="4455076" cy="6186309"/>
          </a:xfrm>
          <a:prstGeom prst="rect">
            <a:avLst/>
          </a:prstGeom>
          <a:noFill/>
        </p:spPr>
        <p:txBody>
          <a:bodyPr wrap="square">
            <a:spAutoFit/>
          </a:bodyPr>
          <a:lstStyle/>
          <a:p>
            <a:pPr algn="just"/>
            <a:r>
              <a:rPr lang="en-US" b="1" i="0" dirty="0">
                <a:solidFill>
                  <a:srgbClr val="FFFF00"/>
                </a:solidFill>
                <a:effectLst/>
              </a:rPr>
              <a:t>J. B. Van Sciver, Sr. born in Hainesport, May 14, 1861, </a:t>
            </a:r>
            <a:r>
              <a:rPr lang="en-US" b="1" dirty="0">
                <a:solidFill>
                  <a:srgbClr val="FFFF00"/>
                </a:solidFill>
              </a:rPr>
              <a:t>with </a:t>
            </a:r>
            <a:r>
              <a:rPr lang="en-US" b="1" i="0" dirty="0">
                <a:solidFill>
                  <a:srgbClr val="FFFF00"/>
                </a:solidFill>
                <a:effectLst/>
              </a:rPr>
              <a:t>his brother George, developed the Hainesport Mining &amp; Transportation Company, and the De Frain Sand Company.  </a:t>
            </a:r>
          </a:p>
          <a:p>
            <a:pPr algn="just"/>
            <a:endParaRPr lang="en-US" b="1" dirty="0">
              <a:solidFill>
                <a:srgbClr val="FFFF00"/>
              </a:solidFill>
            </a:endParaRPr>
          </a:p>
          <a:p>
            <a:pPr algn="just"/>
            <a:r>
              <a:rPr lang="en-US" b="1" i="0" dirty="0">
                <a:solidFill>
                  <a:srgbClr val="FFFF00"/>
                </a:solidFill>
                <a:effectLst/>
              </a:rPr>
              <a:t>These companies eventually consolidated into the Van Sciver Corporation.  Mr. Van Sciver was also director of the Knickerbocker Lime Company. </a:t>
            </a:r>
          </a:p>
          <a:p>
            <a:pPr algn="just"/>
            <a:endParaRPr lang="en-US" b="1" dirty="0">
              <a:solidFill>
                <a:srgbClr val="FFFF00"/>
              </a:solidFill>
            </a:endParaRPr>
          </a:p>
          <a:p>
            <a:pPr algn="just"/>
            <a:r>
              <a:rPr lang="en-US" b="1" i="0" dirty="0">
                <a:solidFill>
                  <a:srgbClr val="FFFF00"/>
                </a:solidFill>
                <a:effectLst/>
              </a:rPr>
              <a:t>By the 1920’s these businesses were the premier manufacturers and distributors of building materials in the southern New Jersey/eastern Pennsylvania area. </a:t>
            </a:r>
          </a:p>
          <a:p>
            <a:pPr algn="just"/>
            <a:endParaRPr lang="en-US" b="1" dirty="0">
              <a:solidFill>
                <a:srgbClr val="FFFF00"/>
              </a:solidFill>
            </a:endParaRPr>
          </a:p>
          <a:p>
            <a:pPr algn="just"/>
            <a:r>
              <a:rPr lang="en-US" b="1" i="0" dirty="0">
                <a:solidFill>
                  <a:srgbClr val="FFFF00"/>
                </a:solidFill>
                <a:effectLst/>
              </a:rPr>
              <a:t>During World War I, Van Sciver Corporation supplied sand, gravel and concrete to build the Emergency Fleet Corporation’s shipyard on Hog Island in the Delaware River.  The Van Sciver Corporation was sold to the Warner Company in 1929.</a:t>
            </a:r>
            <a:endParaRPr lang="en-US" dirty="0">
              <a:solidFill>
                <a:srgbClr val="FFFF00"/>
              </a:solidFill>
            </a:endParaRPr>
          </a:p>
        </p:txBody>
      </p:sp>
      <p:pic>
        <p:nvPicPr>
          <p:cNvPr id="9" name="Picture 8">
            <a:extLst>
              <a:ext uri="{FF2B5EF4-FFF2-40B4-BE49-F238E27FC236}">
                <a16:creationId xmlns:a16="http://schemas.microsoft.com/office/drawing/2014/main" id="{3CB9F457-12AD-1A8E-B4B3-9BE1E152CD01}"/>
              </a:ext>
            </a:extLst>
          </p:cNvPr>
          <p:cNvPicPr>
            <a:picLocks noChangeAspect="1"/>
          </p:cNvPicPr>
          <p:nvPr/>
        </p:nvPicPr>
        <p:blipFill>
          <a:blip r:embed="rId3"/>
          <a:stretch>
            <a:fillRect/>
          </a:stretch>
        </p:blipFill>
        <p:spPr>
          <a:xfrm>
            <a:off x="7813288" y="6197559"/>
            <a:ext cx="473202" cy="489520"/>
          </a:xfrm>
          <a:prstGeom prst="rect">
            <a:avLst/>
          </a:prstGeom>
        </p:spPr>
      </p:pic>
    </p:spTree>
    <p:extLst>
      <p:ext uri="{BB962C8B-B14F-4D97-AF65-F5344CB8AC3E}">
        <p14:creationId xmlns:p14="http://schemas.microsoft.com/office/powerpoint/2010/main" val="278600208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658E576-55E8-4EC9-DCE8-77054D1CC20C}"/>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D54B500A-8D21-4DE6-9AD9-674D50D6CCFB}"/>
              </a:ext>
            </a:extLst>
          </p:cNvPr>
          <p:cNvSpPr>
            <a:spLocks noGrp="1"/>
          </p:cNvSpPr>
          <p:nvPr>
            <p:ph type="sldNum" sz="quarter" idx="12"/>
          </p:nvPr>
        </p:nvSpPr>
        <p:spPr/>
        <p:txBody>
          <a:bodyPr/>
          <a:lstStyle/>
          <a:p>
            <a:fld id="{9FE50656-3D72-472C-A1BA-41E5F5C3B905}" type="slidenum">
              <a:rPr lang="en-US" smtClean="0"/>
              <a:t>68</a:t>
            </a:fld>
            <a:endParaRPr lang="en-US" dirty="0"/>
          </a:p>
        </p:txBody>
      </p:sp>
      <p:pic>
        <p:nvPicPr>
          <p:cNvPr id="9" name="Picture 8" descr="A letter from a politician&#10;&#10;Description automatically generated with medium confidence">
            <a:extLst>
              <a:ext uri="{FF2B5EF4-FFF2-40B4-BE49-F238E27FC236}">
                <a16:creationId xmlns:a16="http://schemas.microsoft.com/office/drawing/2014/main" id="{709A3FAA-48C0-7AD1-3F46-D9310061C9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351646" cy="6858000"/>
          </a:xfrm>
          <a:prstGeom prst="rect">
            <a:avLst/>
          </a:prstGeom>
        </p:spPr>
      </p:pic>
      <p:pic>
        <p:nvPicPr>
          <p:cNvPr id="2" name="Picture 1" descr="A cartoon of a boat with people rowing&#10;&#10;Description automatically generated">
            <a:extLst>
              <a:ext uri="{FF2B5EF4-FFF2-40B4-BE49-F238E27FC236}">
                <a16:creationId xmlns:a16="http://schemas.microsoft.com/office/drawing/2014/main" id="{D4DF9E1C-1DC9-3539-BD21-F6242A4D99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4460" y="136523"/>
            <a:ext cx="757289" cy="706822"/>
          </a:xfrm>
          <a:prstGeom prst="flowChartConnector">
            <a:avLst/>
          </a:prstGeom>
        </p:spPr>
      </p:pic>
      <p:pic>
        <p:nvPicPr>
          <p:cNvPr id="10" name="Picture 9">
            <a:extLst>
              <a:ext uri="{FF2B5EF4-FFF2-40B4-BE49-F238E27FC236}">
                <a16:creationId xmlns:a16="http://schemas.microsoft.com/office/drawing/2014/main" id="{A16C88EE-B686-3B6C-5E4E-724CEB169F99}"/>
              </a:ext>
            </a:extLst>
          </p:cNvPr>
          <p:cNvPicPr>
            <a:picLocks noChangeAspect="1"/>
          </p:cNvPicPr>
          <p:nvPr/>
        </p:nvPicPr>
        <p:blipFill>
          <a:blip r:embed="rId4"/>
          <a:stretch>
            <a:fillRect/>
          </a:stretch>
        </p:blipFill>
        <p:spPr>
          <a:xfrm>
            <a:off x="5082139" y="0"/>
            <a:ext cx="7109861" cy="6858000"/>
          </a:xfrm>
          <a:prstGeom prst="rect">
            <a:avLst/>
          </a:prstGeom>
        </p:spPr>
      </p:pic>
      <p:sp>
        <p:nvSpPr>
          <p:cNvPr id="11" name="TextBox 10">
            <a:extLst>
              <a:ext uri="{FF2B5EF4-FFF2-40B4-BE49-F238E27FC236}">
                <a16:creationId xmlns:a16="http://schemas.microsoft.com/office/drawing/2014/main" id="{9109ED19-F8F6-AE10-44C6-728020007D39}"/>
              </a:ext>
            </a:extLst>
          </p:cNvPr>
          <p:cNvSpPr txBox="1"/>
          <p:nvPr/>
        </p:nvSpPr>
        <p:spPr>
          <a:xfrm>
            <a:off x="8421216" y="706554"/>
            <a:ext cx="1684421" cy="1200329"/>
          </a:xfrm>
          <a:prstGeom prst="rect">
            <a:avLst/>
          </a:prstGeom>
          <a:noFill/>
        </p:spPr>
        <p:txBody>
          <a:bodyPr wrap="square" rtlCol="0">
            <a:spAutoFit/>
          </a:bodyPr>
          <a:lstStyle/>
          <a:p>
            <a:pPr algn="ctr"/>
            <a:r>
              <a:rPr lang="en-US" dirty="0">
                <a:solidFill>
                  <a:schemeClr val="bg1"/>
                </a:solidFill>
              </a:rPr>
              <a:t>Westampton</a:t>
            </a:r>
          </a:p>
          <a:p>
            <a:pPr algn="ctr"/>
            <a:r>
              <a:rPr lang="en-US" dirty="0">
                <a:solidFill>
                  <a:schemeClr val="bg1"/>
                </a:solidFill>
              </a:rPr>
              <a:t>R.S.P. </a:t>
            </a:r>
          </a:p>
          <a:p>
            <a:pPr algn="ctr"/>
            <a:r>
              <a:rPr lang="en-US" dirty="0">
                <a:solidFill>
                  <a:schemeClr val="bg1"/>
                </a:solidFill>
              </a:rPr>
              <a:t>North Branch</a:t>
            </a:r>
          </a:p>
          <a:p>
            <a:endParaRPr lang="en-US" dirty="0">
              <a:solidFill>
                <a:schemeClr val="bg1"/>
              </a:solidFill>
            </a:endParaRPr>
          </a:p>
        </p:txBody>
      </p:sp>
      <p:sp>
        <p:nvSpPr>
          <p:cNvPr id="12" name="TextBox 11">
            <a:extLst>
              <a:ext uri="{FF2B5EF4-FFF2-40B4-BE49-F238E27FC236}">
                <a16:creationId xmlns:a16="http://schemas.microsoft.com/office/drawing/2014/main" id="{9BCAF901-4912-C43E-30DF-D8B44B45EA45}"/>
              </a:ext>
            </a:extLst>
          </p:cNvPr>
          <p:cNvSpPr txBox="1"/>
          <p:nvPr/>
        </p:nvSpPr>
        <p:spPr>
          <a:xfrm>
            <a:off x="7311189" y="3813766"/>
            <a:ext cx="1684421" cy="369332"/>
          </a:xfrm>
          <a:prstGeom prst="rect">
            <a:avLst/>
          </a:prstGeom>
          <a:noFill/>
        </p:spPr>
        <p:txBody>
          <a:bodyPr wrap="square" rtlCol="0">
            <a:spAutoFit/>
          </a:bodyPr>
          <a:lstStyle/>
          <a:p>
            <a:r>
              <a:rPr lang="en-US" dirty="0">
                <a:solidFill>
                  <a:schemeClr val="bg1"/>
                </a:solidFill>
              </a:rPr>
              <a:t>South Branch</a:t>
            </a:r>
          </a:p>
        </p:txBody>
      </p:sp>
      <p:sp>
        <p:nvSpPr>
          <p:cNvPr id="13" name="TextBox 12">
            <a:extLst>
              <a:ext uri="{FF2B5EF4-FFF2-40B4-BE49-F238E27FC236}">
                <a16:creationId xmlns:a16="http://schemas.microsoft.com/office/drawing/2014/main" id="{B026C014-123C-6865-1D30-0A5FF3D707EC}"/>
              </a:ext>
            </a:extLst>
          </p:cNvPr>
          <p:cNvSpPr txBox="1"/>
          <p:nvPr/>
        </p:nvSpPr>
        <p:spPr>
          <a:xfrm>
            <a:off x="5082139" y="1494152"/>
            <a:ext cx="917835" cy="523220"/>
          </a:xfrm>
          <a:prstGeom prst="rect">
            <a:avLst/>
          </a:prstGeom>
          <a:noFill/>
        </p:spPr>
        <p:txBody>
          <a:bodyPr wrap="square" rtlCol="0">
            <a:spAutoFit/>
          </a:bodyPr>
          <a:lstStyle/>
          <a:p>
            <a:pPr algn="ctr"/>
            <a:r>
              <a:rPr lang="en-US" sz="1400" dirty="0">
                <a:solidFill>
                  <a:schemeClr val="bg1"/>
                </a:solidFill>
              </a:rPr>
              <a:t>Rancocas River</a:t>
            </a:r>
          </a:p>
        </p:txBody>
      </p:sp>
      <p:sp>
        <p:nvSpPr>
          <p:cNvPr id="14" name="TextBox 13">
            <a:extLst>
              <a:ext uri="{FF2B5EF4-FFF2-40B4-BE49-F238E27FC236}">
                <a16:creationId xmlns:a16="http://schemas.microsoft.com/office/drawing/2014/main" id="{455CC7D0-2CD4-4D6B-ED50-FF44FEE71889}"/>
              </a:ext>
            </a:extLst>
          </p:cNvPr>
          <p:cNvSpPr txBox="1"/>
          <p:nvPr/>
        </p:nvSpPr>
        <p:spPr>
          <a:xfrm>
            <a:off x="9561897" y="2121660"/>
            <a:ext cx="2180924" cy="1477328"/>
          </a:xfrm>
          <a:prstGeom prst="rect">
            <a:avLst/>
          </a:prstGeom>
          <a:noFill/>
        </p:spPr>
        <p:txBody>
          <a:bodyPr wrap="square" rtlCol="0">
            <a:spAutoFit/>
          </a:bodyPr>
          <a:lstStyle/>
          <a:p>
            <a:pPr algn="ctr"/>
            <a:r>
              <a:rPr lang="en-US" dirty="0">
                <a:solidFill>
                  <a:schemeClr val="bg1"/>
                </a:solidFill>
              </a:rPr>
              <a:t>Hainesport</a:t>
            </a:r>
          </a:p>
          <a:p>
            <a:pPr algn="ctr"/>
            <a:endParaRPr lang="en-US" dirty="0">
              <a:solidFill>
                <a:schemeClr val="bg1"/>
              </a:solidFill>
            </a:endParaRPr>
          </a:p>
          <a:p>
            <a:pPr algn="ctr"/>
            <a:r>
              <a:rPr lang="en-US" dirty="0">
                <a:solidFill>
                  <a:schemeClr val="bg1"/>
                </a:solidFill>
              </a:rPr>
              <a:t>Rancocas State Park</a:t>
            </a:r>
          </a:p>
          <a:p>
            <a:pPr algn="ctr"/>
            <a:endParaRPr lang="en-US" dirty="0">
              <a:solidFill>
                <a:schemeClr val="bg1"/>
              </a:solidFill>
            </a:endParaRPr>
          </a:p>
          <a:p>
            <a:pPr algn="ctr"/>
            <a:r>
              <a:rPr lang="en-US" dirty="0">
                <a:solidFill>
                  <a:schemeClr val="bg1"/>
                </a:solidFill>
              </a:rPr>
              <a:t>R.S.P. </a:t>
            </a:r>
          </a:p>
        </p:txBody>
      </p:sp>
      <p:sp>
        <p:nvSpPr>
          <p:cNvPr id="16" name="TextBox 15">
            <a:extLst>
              <a:ext uri="{FF2B5EF4-FFF2-40B4-BE49-F238E27FC236}">
                <a16:creationId xmlns:a16="http://schemas.microsoft.com/office/drawing/2014/main" id="{ABEFB79A-FCCC-4D6E-0989-5A3F311CDFC7}"/>
              </a:ext>
            </a:extLst>
          </p:cNvPr>
          <p:cNvSpPr txBox="1"/>
          <p:nvPr/>
        </p:nvSpPr>
        <p:spPr>
          <a:xfrm>
            <a:off x="5489207" y="4183098"/>
            <a:ext cx="1684421" cy="923330"/>
          </a:xfrm>
          <a:prstGeom prst="rect">
            <a:avLst/>
          </a:prstGeom>
          <a:noFill/>
        </p:spPr>
        <p:txBody>
          <a:bodyPr wrap="square" rtlCol="0">
            <a:spAutoFit/>
          </a:bodyPr>
          <a:lstStyle/>
          <a:p>
            <a:r>
              <a:rPr lang="en-US" dirty="0">
                <a:solidFill>
                  <a:schemeClr val="bg1"/>
                </a:solidFill>
              </a:rPr>
              <a:t>Centerton</a:t>
            </a:r>
          </a:p>
          <a:p>
            <a:endParaRPr lang="en-US" dirty="0">
              <a:solidFill>
                <a:schemeClr val="bg1"/>
              </a:solidFill>
            </a:endParaRPr>
          </a:p>
          <a:p>
            <a:r>
              <a:rPr lang="en-US" dirty="0">
                <a:solidFill>
                  <a:schemeClr val="bg1"/>
                </a:solidFill>
              </a:rPr>
              <a:t>Mt. Laurel</a:t>
            </a:r>
          </a:p>
        </p:txBody>
      </p:sp>
      <p:sp>
        <p:nvSpPr>
          <p:cNvPr id="17" name="TextBox 16">
            <a:extLst>
              <a:ext uri="{FF2B5EF4-FFF2-40B4-BE49-F238E27FC236}">
                <a16:creationId xmlns:a16="http://schemas.microsoft.com/office/drawing/2014/main" id="{9D00B095-13D1-3D54-AA58-CBF39CC8D497}"/>
              </a:ext>
            </a:extLst>
          </p:cNvPr>
          <p:cNvSpPr txBox="1"/>
          <p:nvPr/>
        </p:nvSpPr>
        <p:spPr>
          <a:xfrm>
            <a:off x="9982200" y="6232825"/>
            <a:ext cx="1684421" cy="369332"/>
          </a:xfrm>
          <a:prstGeom prst="rect">
            <a:avLst/>
          </a:prstGeom>
          <a:noFill/>
        </p:spPr>
        <p:txBody>
          <a:bodyPr wrap="square" rtlCol="0">
            <a:spAutoFit/>
          </a:bodyPr>
          <a:lstStyle/>
          <a:p>
            <a:r>
              <a:rPr lang="en-US" dirty="0">
                <a:solidFill>
                  <a:schemeClr val="bg1"/>
                </a:solidFill>
              </a:rPr>
              <a:t>Hainesport</a:t>
            </a:r>
          </a:p>
        </p:txBody>
      </p:sp>
      <p:sp>
        <p:nvSpPr>
          <p:cNvPr id="19" name="TextBox 18">
            <a:extLst>
              <a:ext uri="{FF2B5EF4-FFF2-40B4-BE49-F238E27FC236}">
                <a16:creationId xmlns:a16="http://schemas.microsoft.com/office/drawing/2014/main" id="{2A4D5688-2237-68D7-2699-3161B6BAEABD}"/>
              </a:ext>
            </a:extLst>
          </p:cNvPr>
          <p:cNvSpPr txBox="1"/>
          <p:nvPr/>
        </p:nvSpPr>
        <p:spPr>
          <a:xfrm>
            <a:off x="8111290" y="5925257"/>
            <a:ext cx="1450607" cy="369332"/>
          </a:xfrm>
          <a:prstGeom prst="rect">
            <a:avLst/>
          </a:prstGeom>
          <a:noFill/>
        </p:spPr>
        <p:txBody>
          <a:bodyPr wrap="square">
            <a:spAutoFit/>
          </a:bodyPr>
          <a:lstStyle/>
          <a:p>
            <a:pPr algn="ctr"/>
            <a:r>
              <a:rPr lang="en-US" dirty="0">
                <a:solidFill>
                  <a:schemeClr val="bg1"/>
                </a:solidFill>
              </a:rPr>
              <a:t>R.S.P. </a:t>
            </a:r>
          </a:p>
        </p:txBody>
      </p:sp>
      <p:sp>
        <p:nvSpPr>
          <p:cNvPr id="20" name="TextBox 19">
            <a:extLst>
              <a:ext uri="{FF2B5EF4-FFF2-40B4-BE49-F238E27FC236}">
                <a16:creationId xmlns:a16="http://schemas.microsoft.com/office/drawing/2014/main" id="{6F3B54C9-0A5A-34BF-40B4-92348A1D69E8}"/>
              </a:ext>
            </a:extLst>
          </p:cNvPr>
          <p:cNvSpPr txBox="1"/>
          <p:nvPr/>
        </p:nvSpPr>
        <p:spPr>
          <a:xfrm>
            <a:off x="8983178" y="4189913"/>
            <a:ext cx="1450607" cy="369332"/>
          </a:xfrm>
          <a:prstGeom prst="rect">
            <a:avLst/>
          </a:prstGeom>
          <a:noFill/>
        </p:spPr>
        <p:txBody>
          <a:bodyPr wrap="square">
            <a:spAutoFit/>
          </a:bodyPr>
          <a:lstStyle/>
          <a:p>
            <a:pPr algn="ctr"/>
            <a:r>
              <a:rPr lang="en-US" dirty="0">
                <a:solidFill>
                  <a:schemeClr val="bg1"/>
                </a:solidFill>
              </a:rPr>
              <a:t>R.S.P. </a:t>
            </a:r>
          </a:p>
        </p:txBody>
      </p:sp>
      <p:sp>
        <p:nvSpPr>
          <p:cNvPr id="21" name="TextBox 20">
            <a:extLst>
              <a:ext uri="{FF2B5EF4-FFF2-40B4-BE49-F238E27FC236}">
                <a16:creationId xmlns:a16="http://schemas.microsoft.com/office/drawing/2014/main" id="{74D1C398-39D2-35AA-70C8-1ED5566107AA}"/>
              </a:ext>
            </a:extLst>
          </p:cNvPr>
          <p:cNvSpPr txBox="1"/>
          <p:nvPr/>
        </p:nvSpPr>
        <p:spPr>
          <a:xfrm>
            <a:off x="7428095" y="2088047"/>
            <a:ext cx="1450607" cy="369332"/>
          </a:xfrm>
          <a:prstGeom prst="rect">
            <a:avLst/>
          </a:prstGeom>
          <a:noFill/>
        </p:spPr>
        <p:txBody>
          <a:bodyPr wrap="square">
            <a:spAutoFit/>
          </a:bodyPr>
          <a:lstStyle/>
          <a:p>
            <a:pPr algn="ctr"/>
            <a:r>
              <a:rPr lang="en-US" dirty="0">
                <a:solidFill>
                  <a:schemeClr val="bg1"/>
                </a:solidFill>
              </a:rPr>
              <a:t>R.S.P. </a:t>
            </a:r>
          </a:p>
        </p:txBody>
      </p:sp>
      <p:sp>
        <p:nvSpPr>
          <p:cNvPr id="22" name="TextBox 21">
            <a:extLst>
              <a:ext uri="{FF2B5EF4-FFF2-40B4-BE49-F238E27FC236}">
                <a16:creationId xmlns:a16="http://schemas.microsoft.com/office/drawing/2014/main" id="{834602F6-44CC-2797-4991-F4051413DE31}"/>
              </a:ext>
            </a:extLst>
          </p:cNvPr>
          <p:cNvSpPr txBox="1"/>
          <p:nvPr/>
        </p:nvSpPr>
        <p:spPr>
          <a:xfrm>
            <a:off x="10878954" y="4841924"/>
            <a:ext cx="1450607" cy="369332"/>
          </a:xfrm>
          <a:prstGeom prst="rect">
            <a:avLst/>
          </a:prstGeom>
          <a:noFill/>
        </p:spPr>
        <p:txBody>
          <a:bodyPr wrap="square">
            <a:spAutoFit/>
          </a:bodyPr>
          <a:lstStyle/>
          <a:p>
            <a:pPr algn="ctr"/>
            <a:r>
              <a:rPr lang="en-US" dirty="0">
                <a:solidFill>
                  <a:schemeClr val="bg1"/>
                </a:solidFill>
              </a:rPr>
              <a:t>R.S.P. </a:t>
            </a:r>
          </a:p>
        </p:txBody>
      </p:sp>
      <p:sp>
        <p:nvSpPr>
          <p:cNvPr id="23" name="TextBox 22">
            <a:extLst>
              <a:ext uri="{FF2B5EF4-FFF2-40B4-BE49-F238E27FC236}">
                <a16:creationId xmlns:a16="http://schemas.microsoft.com/office/drawing/2014/main" id="{E099412A-24F9-4FF9-1561-7FC6A13B1005}"/>
              </a:ext>
            </a:extLst>
          </p:cNvPr>
          <p:cNvSpPr txBox="1"/>
          <p:nvPr/>
        </p:nvSpPr>
        <p:spPr>
          <a:xfrm>
            <a:off x="5606114" y="2777098"/>
            <a:ext cx="1450607" cy="369332"/>
          </a:xfrm>
          <a:prstGeom prst="rect">
            <a:avLst/>
          </a:prstGeom>
          <a:noFill/>
        </p:spPr>
        <p:txBody>
          <a:bodyPr wrap="square">
            <a:spAutoFit/>
          </a:bodyPr>
          <a:lstStyle/>
          <a:p>
            <a:pPr algn="ctr"/>
            <a:r>
              <a:rPr lang="en-US" dirty="0">
                <a:solidFill>
                  <a:schemeClr val="bg1"/>
                </a:solidFill>
              </a:rPr>
              <a:t>Texas </a:t>
            </a:r>
          </a:p>
        </p:txBody>
      </p:sp>
      <p:sp>
        <p:nvSpPr>
          <p:cNvPr id="24" name="Flowchart: Connector 23">
            <a:extLst>
              <a:ext uri="{FF2B5EF4-FFF2-40B4-BE49-F238E27FC236}">
                <a16:creationId xmlns:a16="http://schemas.microsoft.com/office/drawing/2014/main" id="{46044C64-2427-3F8D-7DF8-3FA081F2C230}"/>
              </a:ext>
            </a:extLst>
          </p:cNvPr>
          <p:cNvSpPr/>
          <p:nvPr/>
        </p:nvSpPr>
        <p:spPr>
          <a:xfrm>
            <a:off x="6237170" y="2668179"/>
            <a:ext cx="134579" cy="108919"/>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a:extLst>
              <a:ext uri="{FF2B5EF4-FFF2-40B4-BE49-F238E27FC236}">
                <a16:creationId xmlns:a16="http://schemas.microsoft.com/office/drawing/2014/main" id="{C2989CF0-7333-8B68-5F24-93B7AEA81D65}"/>
              </a:ext>
            </a:extLst>
          </p:cNvPr>
          <p:cNvSpPr txBox="1"/>
          <p:nvPr/>
        </p:nvSpPr>
        <p:spPr>
          <a:xfrm>
            <a:off x="10506575" y="118400"/>
            <a:ext cx="1450607" cy="369332"/>
          </a:xfrm>
          <a:prstGeom prst="rect">
            <a:avLst/>
          </a:prstGeom>
          <a:noFill/>
        </p:spPr>
        <p:txBody>
          <a:bodyPr wrap="square">
            <a:spAutoFit/>
          </a:bodyPr>
          <a:lstStyle/>
          <a:p>
            <a:pPr algn="ctr"/>
            <a:r>
              <a:rPr lang="en-US" dirty="0">
                <a:solidFill>
                  <a:schemeClr val="bg1"/>
                </a:solidFill>
              </a:rPr>
              <a:t>R.S.P. </a:t>
            </a:r>
          </a:p>
        </p:txBody>
      </p:sp>
      <p:pic>
        <p:nvPicPr>
          <p:cNvPr id="3" name="Picture 2">
            <a:extLst>
              <a:ext uri="{FF2B5EF4-FFF2-40B4-BE49-F238E27FC236}">
                <a16:creationId xmlns:a16="http://schemas.microsoft.com/office/drawing/2014/main" id="{2A63DBE2-2462-30FA-0E98-CC97B1C737AD}"/>
              </a:ext>
            </a:extLst>
          </p:cNvPr>
          <p:cNvPicPr>
            <a:picLocks noChangeAspect="1"/>
          </p:cNvPicPr>
          <p:nvPr/>
        </p:nvPicPr>
        <p:blipFill>
          <a:blip r:embed="rId5"/>
          <a:stretch>
            <a:fillRect/>
          </a:stretch>
        </p:blipFill>
        <p:spPr>
          <a:xfrm>
            <a:off x="2247844" y="6276314"/>
            <a:ext cx="473202" cy="489520"/>
          </a:xfrm>
          <a:prstGeom prst="rect">
            <a:avLst/>
          </a:prstGeom>
        </p:spPr>
      </p:pic>
    </p:spTree>
    <p:extLst>
      <p:ext uri="{BB962C8B-B14F-4D97-AF65-F5344CB8AC3E}">
        <p14:creationId xmlns:p14="http://schemas.microsoft.com/office/powerpoint/2010/main" val="170470415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3296FE7-687E-5D1A-CA20-8ED4A2CD89FD}"/>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C4743004-99B0-43A9-BCDA-A8CA517EA704}"/>
              </a:ext>
            </a:extLst>
          </p:cNvPr>
          <p:cNvSpPr>
            <a:spLocks noGrp="1"/>
          </p:cNvSpPr>
          <p:nvPr>
            <p:ph type="sldNum" sz="quarter" idx="12"/>
          </p:nvPr>
        </p:nvSpPr>
        <p:spPr/>
        <p:txBody>
          <a:bodyPr/>
          <a:lstStyle/>
          <a:p>
            <a:fld id="{9FE50656-3D72-472C-A1BA-41E5F5C3B905}" type="slidenum">
              <a:rPr lang="en-US" smtClean="0"/>
              <a:t>69</a:t>
            </a:fld>
            <a:endParaRPr lang="en-US" dirty="0"/>
          </a:p>
        </p:txBody>
      </p:sp>
      <p:pic>
        <p:nvPicPr>
          <p:cNvPr id="7" name="Picture 6">
            <a:extLst>
              <a:ext uri="{FF2B5EF4-FFF2-40B4-BE49-F238E27FC236}">
                <a16:creationId xmlns:a16="http://schemas.microsoft.com/office/drawing/2014/main" id="{9ADC0D14-4FFE-6526-B095-9B18689C8350}"/>
              </a:ext>
            </a:extLst>
          </p:cNvPr>
          <p:cNvPicPr>
            <a:picLocks noChangeAspect="1"/>
          </p:cNvPicPr>
          <p:nvPr/>
        </p:nvPicPr>
        <p:blipFill>
          <a:blip r:embed="rId2"/>
          <a:stretch>
            <a:fillRect/>
          </a:stretch>
        </p:blipFill>
        <p:spPr>
          <a:xfrm>
            <a:off x="341747" y="34927"/>
            <a:ext cx="4886325" cy="6471751"/>
          </a:xfrm>
          <a:prstGeom prst="rect">
            <a:avLst/>
          </a:prstGeom>
        </p:spPr>
      </p:pic>
      <p:pic>
        <p:nvPicPr>
          <p:cNvPr id="9" name="Picture 8">
            <a:extLst>
              <a:ext uri="{FF2B5EF4-FFF2-40B4-BE49-F238E27FC236}">
                <a16:creationId xmlns:a16="http://schemas.microsoft.com/office/drawing/2014/main" id="{70344BE3-9CFA-C32B-2C06-8727F5A783D4}"/>
              </a:ext>
            </a:extLst>
          </p:cNvPr>
          <p:cNvPicPr>
            <a:picLocks noChangeAspect="1"/>
          </p:cNvPicPr>
          <p:nvPr/>
        </p:nvPicPr>
        <p:blipFill>
          <a:blip r:embed="rId3"/>
          <a:stretch>
            <a:fillRect/>
          </a:stretch>
        </p:blipFill>
        <p:spPr>
          <a:xfrm>
            <a:off x="6787364" y="34927"/>
            <a:ext cx="5062889" cy="6370155"/>
          </a:xfrm>
          <a:prstGeom prst="rect">
            <a:avLst/>
          </a:prstGeom>
        </p:spPr>
      </p:pic>
      <p:pic>
        <p:nvPicPr>
          <p:cNvPr id="6" name="Picture 5">
            <a:extLst>
              <a:ext uri="{FF2B5EF4-FFF2-40B4-BE49-F238E27FC236}">
                <a16:creationId xmlns:a16="http://schemas.microsoft.com/office/drawing/2014/main" id="{0F37FACA-29E0-A6E4-D614-41BD4F9F082C}"/>
              </a:ext>
            </a:extLst>
          </p:cNvPr>
          <p:cNvPicPr>
            <a:picLocks noChangeAspect="1"/>
          </p:cNvPicPr>
          <p:nvPr/>
        </p:nvPicPr>
        <p:blipFill>
          <a:blip r:embed="rId4"/>
          <a:stretch>
            <a:fillRect/>
          </a:stretch>
        </p:blipFill>
        <p:spPr>
          <a:xfrm>
            <a:off x="5531719" y="3017048"/>
            <a:ext cx="796439" cy="823904"/>
          </a:xfrm>
          <a:prstGeom prst="rect">
            <a:avLst/>
          </a:prstGeom>
        </p:spPr>
      </p:pic>
    </p:spTree>
    <p:extLst>
      <p:ext uri="{BB962C8B-B14F-4D97-AF65-F5344CB8AC3E}">
        <p14:creationId xmlns:p14="http://schemas.microsoft.com/office/powerpoint/2010/main" val="13999380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map of a river&#10;&#10;Description automatically generated">
            <a:extLst>
              <a:ext uri="{FF2B5EF4-FFF2-40B4-BE49-F238E27FC236}">
                <a16:creationId xmlns:a16="http://schemas.microsoft.com/office/drawing/2014/main" id="{04C8F666-5372-8E4C-3BED-48D9FE0F216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3695" t="41082" r="23695" b="10957"/>
          <a:stretch/>
        </p:blipFill>
        <p:spPr>
          <a:xfrm>
            <a:off x="0" y="0"/>
            <a:ext cx="12192000" cy="6849700"/>
          </a:xfrm>
          <a:prstGeom prst="rect">
            <a:avLst/>
          </a:prstGeom>
        </p:spPr>
      </p:pic>
      <p:sp>
        <p:nvSpPr>
          <p:cNvPr id="4" name="Footer Placeholder 3">
            <a:extLst>
              <a:ext uri="{FF2B5EF4-FFF2-40B4-BE49-F238E27FC236}">
                <a16:creationId xmlns:a16="http://schemas.microsoft.com/office/drawing/2014/main" id="{87E70BC7-AB0B-C774-16D4-B9806083400F}"/>
              </a:ext>
            </a:extLst>
          </p:cNvPr>
          <p:cNvSpPr>
            <a:spLocks noGrp="1"/>
          </p:cNvSpPr>
          <p:nvPr>
            <p:ph type="ftr" sz="quarter" idx="11"/>
          </p:nvPr>
        </p:nvSpPr>
        <p:spPr>
          <a:xfrm>
            <a:off x="5733586" y="295827"/>
            <a:ext cx="4114800" cy="1028424"/>
          </a:xfrm>
        </p:spPr>
        <p:txBody>
          <a:bodyPr vert="horz" lIns="91440" tIns="45720" rIns="91440" bIns="45720" rtlCol="0" anchor="ctr">
            <a:normAutofit/>
          </a:bodyPr>
          <a:lstStyle/>
          <a:p>
            <a:pPr>
              <a:spcAft>
                <a:spcPts val="600"/>
              </a:spcAft>
            </a:pPr>
            <a:r>
              <a:rPr lang="en-US" sz="2400" kern="1200" dirty="0">
                <a:solidFill>
                  <a:srgbClr val="FFFFFF"/>
                </a:solidFill>
                <a:latin typeface="+mn-lt"/>
                <a:ea typeface="+mn-ea"/>
                <a:cs typeface="+mn-cs"/>
              </a:rPr>
              <a:t>Stone Quarry Landing</a:t>
            </a:r>
          </a:p>
          <a:p>
            <a:pPr>
              <a:spcAft>
                <a:spcPts val="600"/>
              </a:spcAft>
            </a:pPr>
            <a:r>
              <a:rPr lang="en-US" sz="2400" kern="1200" dirty="0">
                <a:solidFill>
                  <a:srgbClr val="FFFFFF"/>
                </a:solidFill>
                <a:latin typeface="+mn-lt"/>
                <a:ea typeface="+mn-ea"/>
                <a:cs typeface="+mn-cs"/>
              </a:rPr>
              <a:t>Hainesport</a:t>
            </a:r>
          </a:p>
        </p:txBody>
      </p:sp>
      <p:sp>
        <p:nvSpPr>
          <p:cNvPr id="5" name="Slide Number Placeholder 4">
            <a:extLst>
              <a:ext uri="{FF2B5EF4-FFF2-40B4-BE49-F238E27FC236}">
                <a16:creationId xmlns:a16="http://schemas.microsoft.com/office/drawing/2014/main" id="{655D700A-2650-F0E2-91F7-B37BCA00317F}"/>
              </a:ext>
            </a:extLst>
          </p:cNvPr>
          <p:cNvSpPr>
            <a:spLocks noGrp="1"/>
          </p:cNvSpPr>
          <p:nvPr>
            <p:ph type="sldNum" sz="quarter" idx="12"/>
          </p:nvPr>
        </p:nvSpPr>
        <p:spPr>
          <a:xfrm>
            <a:off x="8732520" y="6356350"/>
            <a:ext cx="32004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70</a:t>
            </a:fld>
            <a:endParaRPr lang="en-US" dirty="0">
              <a:solidFill>
                <a:srgbClr val="FFFFFF"/>
              </a:solidFill>
            </a:endParaRPr>
          </a:p>
        </p:txBody>
      </p:sp>
      <p:pic>
        <p:nvPicPr>
          <p:cNvPr id="3" name="Picture 2">
            <a:extLst>
              <a:ext uri="{FF2B5EF4-FFF2-40B4-BE49-F238E27FC236}">
                <a16:creationId xmlns:a16="http://schemas.microsoft.com/office/drawing/2014/main" id="{795BAFA0-64BC-00C7-865E-84684A00F65A}"/>
              </a:ext>
            </a:extLst>
          </p:cNvPr>
          <p:cNvPicPr>
            <a:picLocks noChangeAspect="1"/>
          </p:cNvPicPr>
          <p:nvPr/>
        </p:nvPicPr>
        <p:blipFill>
          <a:blip r:embed="rId3"/>
          <a:stretch>
            <a:fillRect/>
          </a:stretch>
        </p:blipFill>
        <p:spPr>
          <a:xfrm>
            <a:off x="7508537" y="1419356"/>
            <a:ext cx="810224" cy="838164"/>
          </a:xfrm>
          <a:prstGeom prst="rect">
            <a:avLst/>
          </a:prstGeom>
        </p:spPr>
      </p:pic>
    </p:spTree>
    <p:extLst>
      <p:ext uri="{BB962C8B-B14F-4D97-AF65-F5344CB8AC3E}">
        <p14:creationId xmlns:p14="http://schemas.microsoft.com/office/powerpoint/2010/main" val="303678627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US" dirty="0"/>
              <a:t>4 Rancocas Creek National Water Trail Nomination</a:t>
            </a:r>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49608"/>
            <a:ext cx="12191999" cy="6907608"/>
          </a:xfrm>
          <a:prstGeom prst="rect">
            <a:avLst/>
          </a:prstGeom>
        </p:spPr>
      </p:pic>
      <p:sp>
        <p:nvSpPr>
          <p:cNvPr id="2" name="TextBox 1">
            <a:extLst>
              <a:ext uri="{FF2B5EF4-FFF2-40B4-BE49-F238E27FC236}">
                <a16:creationId xmlns:a16="http://schemas.microsoft.com/office/drawing/2014/main" id="{66CEDA9D-8E5A-5511-65AB-4C390CCB9D2F}"/>
              </a:ext>
            </a:extLst>
          </p:cNvPr>
          <p:cNvSpPr txBox="1"/>
          <p:nvPr/>
        </p:nvSpPr>
        <p:spPr>
          <a:xfrm>
            <a:off x="2478088" y="424305"/>
            <a:ext cx="8371840" cy="830997"/>
          </a:xfrm>
          <a:prstGeom prst="rect">
            <a:avLst/>
          </a:prstGeom>
          <a:noFill/>
        </p:spPr>
        <p:txBody>
          <a:bodyPr wrap="square" rtlCol="0">
            <a:spAutoFit/>
          </a:bodyPr>
          <a:lstStyle/>
          <a:p>
            <a:r>
              <a:rPr lang="en-US" sz="2400" dirty="0">
                <a:solidFill>
                  <a:schemeClr val="bg1"/>
                </a:solidFill>
              </a:rPr>
              <a:t>                             Stone Quarry Landing</a:t>
            </a:r>
          </a:p>
          <a:p>
            <a:r>
              <a:rPr lang="en-US" sz="2400" dirty="0">
                <a:solidFill>
                  <a:schemeClr val="bg1"/>
                </a:solidFill>
              </a:rPr>
              <a:t>	                  Hainesport 1874</a:t>
            </a:r>
          </a:p>
        </p:txBody>
      </p:sp>
      <p:sp>
        <p:nvSpPr>
          <p:cNvPr id="4" name="TextBox 3">
            <a:extLst>
              <a:ext uri="{FF2B5EF4-FFF2-40B4-BE49-F238E27FC236}">
                <a16:creationId xmlns:a16="http://schemas.microsoft.com/office/drawing/2014/main" id="{BCC091AA-C3DA-9197-B51E-0601D0611221}"/>
              </a:ext>
            </a:extLst>
          </p:cNvPr>
          <p:cNvSpPr txBox="1"/>
          <p:nvPr/>
        </p:nvSpPr>
        <p:spPr>
          <a:xfrm>
            <a:off x="836342" y="5388832"/>
            <a:ext cx="10694019" cy="830997"/>
          </a:xfrm>
          <a:prstGeom prst="rect">
            <a:avLst/>
          </a:prstGeom>
          <a:noFill/>
        </p:spPr>
        <p:txBody>
          <a:bodyPr wrap="square" rtlCol="0">
            <a:spAutoFit/>
          </a:bodyPr>
          <a:lstStyle/>
          <a:p>
            <a:pPr algn="ctr"/>
            <a:r>
              <a:rPr lang="en-US" sz="1600" b="1" dirty="0">
                <a:solidFill>
                  <a:schemeClr val="bg1"/>
                </a:solidFill>
              </a:rPr>
              <a:t>Rancocas Creek Tidal Landings - 1898   US Army Engineers</a:t>
            </a:r>
          </a:p>
          <a:p>
            <a:pPr algn="ctr"/>
            <a:r>
              <a:rPr lang="en-US" sz="1600" dirty="0">
                <a:solidFill>
                  <a:schemeClr val="bg1"/>
                </a:solidFill>
              </a:rPr>
              <a:t>Cooks Landing - Engles Landing - Stone Quarry Landing-  Haines Bank - Foundry Landing - “The Sluice”  - Turning Basin - Sand -Hickney Shoal – Other  (see Paul Schoop’s  Rancocas Creek Landing List)</a:t>
            </a:r>
          </a:p>
        </p:txBody>
      </p:sp>
      <p:pic>
        <p:nvPicPr>
          <p:cNvPr id="6" name="Picture 5">
            <a:extLst>
              <a:ext uri="{FF2B5EF4-FFF2-40B4-BE49-F238E27FC236}">
                <a16:creationId xmlns:a16="http://schemas.microsoft.com/office/drawing/2014/main" id="{4EBC0948-93F1-70B0-005A-2904B07A6AC8}"/>
              </a:ext>
            </a:extLst>
          </p:cNvPr>
          <p:cNvPicPr>
            <a:picLocks noChangeAspect="1"/>
          </p:cNvPicPr>
          <p:nvPr/>
        </p:nvPicPr>
        <p:blipFill>
          <a:blip r:embed="rId4"/>
          <a:stretch>
            <a:fillRect/>
          </a:stretch>
        </p:blipFill>
        <p:spPr>
          <a:xfrm>
            <a:off x="10719523" y="424305"/>
            <a:ext cx="810838" cy="835224"/>
          </a:xfrm>
          <a:prstGeom prst="rect">
            <a:avLst/>
          </a:prstGeom>
        </p:spPr>
      </p:pic>
    </p:spTree>
    <p:extLst>
      <p:ext uri="{BB962C8B-B14F-4D97-AF65-F5344CB8AC3E}">
        <p14:creationId xmlns:p14="http://schemas.microsoft.com/office/powerpoint/2010/main" val="3258613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A bridge over a body of water&#10;&#10;Description automatically generated">
            <a:extLst>
              <a:ext uri="{FF2B5EF4-FFF2-40B4-BE49-F238E27FC236}">
                <a16:creationId xmlns:a16="http://schemas.microsoft.com/office/drawing/2014/main" id="{714134A5-0506-49FB-9C79-5B56FE14740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 b="15907"/>
          <a:stretch/>
        </p:blipFill>
        <p:spPr>
          <a:xfrm>
            <a:off x="403412" y="224118"/>
            <a:ext cx="11426512" cy="5991559"/>
          </a:xfrm>
          <a:prstGeom prst="rect">
            <a:avLst/>
          </a:prstGeom>
          <a:blipFill dpi="0" rotWithShape="1">
            <a:blip r:embed="rId4">
              <a:alphaModFix amt="34000"/>
            </a:blip>
            <a:srcRect/>
            <a:tile tx="0" ty="0" sx="100000" sy="100000" flip="none" algn="tl"/>
          </a:blipFill>
        </p:spPr>
      </p:pic>
      <p:sp>
        <p:nvSpPr>
          <p:cNvPr id="9" name="Title 1">
            <a:extLst>
              <a:ext uri="{FF2B5EF4-FFF2-40B4-BE49-F238E27FC236}">
                <a16:creationId xmlns:a16="http://schemas.microsoft.com/office/drawing/2014/main" id="{39830FD1-F013-4C7F-BD5E-EF9CF589E9E9}"/>
              </a:ext>
            </a:extLst>
          </p:cNvPr>
          <p:cNvSpPr txBox="1">
            <a:spLocks/>
          </p:cNvSpPr>
          <p:nvPr/>
        </p:nvSpPr>
        <p:spPr>
          <a:xfrm>
            <a:off x="0" y="6424098"/>
            <a:ext cx="12192000" cy="444195"/>
          </a:xfrm>
          <a:prstGeom prst="rect">
            <a:avLst/>
          </a:prstGeom>
          <a:solidFill>
            <a:schemeClr val="bg1"/>
          </a:solid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dirty="0"/>
              <a:t>Exploring Historic Pathways, Discovering New Understandings</a:t>
            </a:r>
          </a:p>
        </p:txBody>
      </p:sp>
      <p:sp>
        <p:nvSpPr>
          <p:cNvPr id="2" name="TextBox 1">
            <a:extLst>
              <a:ext uri="{FF2B5EF4-FFF2-40B4-BE49-F238E27FC236}">
                <a16:creationId xmlns:a16="http://schemas.microsoft.com/office/drawing/2014/main" id="{5A852009-B306-4716-AB96-0253367A5EE8}"/>
              </a:ext>
            </a:extLst>
          </p:cNvPr>
          <p:cNvSpPr txBox="1"/>
          <p:nvPr/>
        </p:nvSpPr>
        <p:spPr>
          <a:xfrm>
            <a:off x="1434352" y="4868482"/>
            <a:ext cx="9637059" cy="1138773"/>
          </a:xfrm>
          <a:prstGeom prst="rect">
            <a:avLst/>
          </a:prstGeom>
          <a:noFill/>
        </p:spPr>
        <p:txBody>
          <a:bodyPr wrap="square" rtlCol="0">
            <a:spAutoFit/>
          </a:bodyPr>
          <a:lstStyle/>
          <a:p>
            <a:pPr algn="ctr"/>
            <a:r>
              <a:rPr lang="en-US" sz="3200" b="1" i="1" dirty="0">
                <a:solidFill>
                  <a:schemeClr val="bg1"/>
                </a:solidFill>
              </a:rPr>
              <a:t>Hainesport at </a:t>
            </a:r>
            <a:r>
              <a:rPr lang="en-US" sz="3200" b="1" dirty="0">
                <a:solidFill>
                  <a:schemeClr val="bg1"/>
                </a:solidFill>
              </a:rPr>
              <a:t>56 Ton</a:t>
            </a:r>
          </a:p>
          <a:p>
            <a:pPr algn="ctr"/>
            <a:r>
              <a:rPr lang="en-US" b="1" dirty="0">
                <a:solidFill>
                  <a:schemeClr val="bg1"/>
                </a:solidFill>
              </a:rPr>
              <a:t>Typical of Rancocas Creek Tide Water Steamers</a:t>
            </a:r>
          </a:p>
          <a:p>
            <a:pPr algn="ctr"/>
            <a:r>
              <a:rPr lang="en-US" b="1" dirty="0">
                <a:solidFill>
                  <a:schemeClr val="bg1"/>
                </a:solidFill>
              </a:rPr>
              <a:t>Wide Beam-Shallow Draft  </a:t>
            </a:r>
          </a:p>
        </p:txBody>
      </p:sp>
      <p:pic>
        <p:nvPicPr>
          <p:cNvPr id="5" name="Picture 4">
            <a:extLst>
              <a:ext uri="{FF2B5EF4-FFF2-40B4-BE49-F238E27FC236}">
                <a16:creationId xmlns:a16="http://schemas.microsoft.com/office/drawing/2014/main" id="{287A6523-5B04-B0AE-715A-F2C0BF722C14}"/>
              </a:ext>
            </a:extLst>
          </p:cNvPr>
          <p:cNvPicPr>
            <a:picLocks noChangeAspect="1"/>
          </p:cNvPicPr>
          <p:nvPr/>
        </p:nvPicPr>
        <p:blipFill>
          <a:blip r:embed="rId5"/>
          <a:stretch>
            <a:fillRect/>
          </a:stretch>
        </p:blipFill>
        <p:spPr>
          <a:xfrm>
            <a:off x="1530918" y="5872075"/>
            <a:ext cx="810838" cy="835224"/>
          </a:xfrm>
          <a:prstGeom prst="rect">
            <a:avLst/>
          </a:prstGeom>
        </p:spPr>
      </p:pic>
    </p:spTree>
    <p:extLst>
      <p:ext uri="{BB962C8B-B14F-4D97-AF65-F5344CB8AC3E}">
        <p14:creationId xmlns:p14="http://schemas.microsoft.com/office/powerpoint/2010/main" val="197754961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3C07C-D613-8AD4-6058-B78BEC39A34B}"/>
              </a:ext>
            </a:extLst>
          </p:cNvPr>
          <p:cNvSpPr>
            <a:spLocks noGrp="1"/>
          </p:cNvSpPr>
          <p:nvPr>
            <p:ph type="title"/>
          </p:nvPr>
        </p:nvSpPr>
        <p:spPr>
          <a:xfrm>
            <a:off x="7325139" y="2583654"/>
            <a:ext cx="3611217" cy="1325563"/>
          </a:xfrm>
        </p:spPr>
        <p:txBody>
          <a:bodyPr>
            <a:normAutofit/>
          </a:bodyPr>
          <a:lstStyle/>
          <a:p>
            <a:pPr algn="ctr"/>
            <a:r>
              <a:rPr lang="en-US" sz="2400" b="1" dirty="0"/>
              <a:t>Hainesport</a:t>
            </a:r>
            <a:br>
              <a:rPr lang="en-US" sz="2400" b="1" dirty="0"/>
            </a:br>
            <a:br>
              <a:rPr lang="en-US" sz="2400" b="1" dirty="0"/>
            </a:br>
            <a:r>
              <a:rPr lang="en-US" sz="2400" b="1" dirty="0"/>
              <a:t>Low Tide</a:t>
            </a:r>
          </a:p>
        </p:txBody>
      </p:sp>
      <p:pic>
        <p:nvPicPr>
          <p:cNvPr id="7" name="Content Placeholder 6" descr="A boat on the water&#10;&#10;Description automatically generated">
            <a:extLst>
              <a:ext uri="{FF2B5EF4-FFF2-40B4-BE49-F238E27FC236}">
                <a16:creationId xmlns:a16="http://schemas.microsoft.com/office/drawing/2014/main" id="{B7F422AA-B211-A71F-511A-D09A509AAF5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8708" y="895234"/>
            <a:ext cx="3557747" cy="4825222"/>
          </a:xfrm>
        </p:spPr>
      </p:pic>
      <p:sp>
        <p:nvSpPr>
          <p:cNvPr id="4" name="Footer Placeholder 3">
            <a:extLst>
              <a:ext uri="{FF2B5EF4-FFF2-40B4-BE49-F238E27FC236}">
                <a16:creationId xmlns:a16="http://schemas.microsoft.com/office/drawing/2014/main" id="{CC9D1962-00DC-2A6D-2609-29F6B3851B33}"/>
              </a:ext>
            </a:extLst>
          </p:cNvPr>
          <p:cNvSpPr>
            <a:spLocks noGrp="1"/>
          </p:cNvSpPr>
          <p:nvPr>
            <p:ph type="ftr" sz="quarter" idx="11"/>
          </p:nvPr>
        </p:nvSpPr>
        <p:spPr>
          <a:xfrm>
            <a:off x="7686260" y="6127748"/>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8E85BB06-F8AB-77B8-1119-C9B9F46041C9}"/>
              </a:ext>
            </a:extLst>
          </p:cNvPr>
          <p:cNvSpPr>
            <a:spLocks noGrp="1"/>
          </p:cNvSpPr>
          <p:nvPr>
            <p:ph type="sldNum" sz="quarter" idx="12"/>
          </p:nvPr>
        </p:nvSpPr>
        <p:spPr/>
        <p:txBody>
          <a:bodyPr/>
          <a:lstStyle/>
          <a:p>
            <a:fld id="{9FE50656-3D72-472C-A1BA-41E5F5C3B905}" type="slidenum">
              <a:rPr lang="en-US" smtClean="0"/>
              <a:t>73</a:t>
            </a:fld>
            <a:endParaRPr lang="en-US" dirty="0"/>
          </a:p>
        </p:txBody>
      </p:sp>
      <p:pic>
        <p:nvPicPr>
          <p:cNvPr id="8" name="Picture 7">
            <a:extLst>
              <a:ext uri="{FF2B5EF4-FFF2-40B4-BE49-F238E27FC236}">
                <a16:creationId xmlns:a16="http://schemas.microsoft.com/office/drawing/2014/main" id="{A6A927A1-EA5F-9C61-94DD-EB697D5AC1E1}"/>
              </a:ext>
            </a:extLst>
          </p:cNvPr>
          <p:cNvPicPr>
            <a:picLocks noChangeAspect="1"/>
          </p:cNvPicPr>
          <p:nvPr/>
        </p:nvPicPr>
        <p:blipFill>
          <a:blip r:embed="rId4"/>
          <a:stretch>
            <a:fillRect/>
          </a:stretch>
        </p:blipFill>
        <p:spPr>
          <a:xfrm>
            <a:off x="3641808" y="0"/>
            <a:ext cx="8258645" cy="6940296"/>
          </a:xfrm>
          <a:prstGeom prst="rect">
            <a:avLst/>
          </a:prstGeom>
        </p:spPr>
      </p:pic>
      <p:sp>
        <p:nvSpPr>
          <p:cNvPr id="9" name="Title 1">
            <a:extLst>
              <a:ext uri="{FF2B5EF4-FFF2-40B4-BE49-F238E27FC236}">
                <a16:creationId xmlns:a16="http://schemas.microsoft.com/office/drawing/2014/main" id="{22B17B69-6ED7-1155-9AF3-A2384E4C3FAF}"/>
              </a:ext>
            </a:extLst>
          </p:cNvPr>
          <p:cNvSpPr txBox="1">
            <a:spLocks/>
          </p:cNvSpPr>
          <p:nvPr/>
        </p:nvSpPr>
        <p:spPr>
          <a:xfrm>
            <a:off x="-87805" y="4637203"/>
            <a:ext cx="3611217" cy="1325563"/>
          </a:xfrm>
          <a:prstGeom prst="rect">
            <a:avLst/>
          </a:prstGeom>
        </p:spPr>
        <p:txBody>
          <a:bodyPr vert="horz" lIns="91440" tIns="45720" rIns="91440" bIns="45720" rtlCol="0" anchor="ctr">
            <a:normAutofit/>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200" b="1" dirty="0">
                <a:solidFill>
                  <a:schemeClr val="bg1"/>
                </a:solidFill>
              </a:rPr>
              <a:t>Hainesport</a:t>
            </a:r>
            <a:br>
              <a:rPr lang="en-US" sz="1200" b="1" dirty="0">
                <a:solidFill>
                  <a:schemeClr val="bg1"/>
                </a:solidFill>
              </a:rPr>
            </a:br>
            <a:br>
              <a:rPr lang="en-US" sz="1200" b="1" dirty="0">
                <a:solidFill>
                  <a:schemeClr val="bg1"/>
                </a:solidFill>
              </a:rPr>
            </a:br>
            <a:r>
              <a:rPr lang="en-US" sz="1200" b="1" dirty="0">
                <a:solidFill>
                  <a:schemeClr val="bg1"/>
                </a:solidFill>
              </a:rPr>
              <a:t>Low Tide</a:t>
            </a:r>
          </a:p>
        </p:txBody>
      </p:sp>
      <p:sp>
        <p:nvSpPr>
          <p:cNvPr id="3" name="TextBox 2">
            <a:extLst>
              <a:ext uri="{FF2B5EF4-FFF2-40B4-BE49-F238E27FC236}">
                <a16:creationId xmlns:a16="http://schemas.microsoft.com/office/drawing/2014/main" id="{0B737BAC-F46D-9CB3-8E22-DF71C085D062}"/>
              </a:ext>
            </a:extLst>
          </p:cNvPr>
          <p:cNvSpPr txBox="1"/>
          <p:nvPr/>
        </p:nvSpPr>
        <p:spPr>
          <a:xfrm>
            <a:off x="9640955" y="4263888"/>
            <a:ext cx="2160105" cy="2238549"/>
          </a:xfrm>
          <a:prstGeom prst="rect">
            <a:avLst/>
          </a:prstGeom>
          <a:solidFill>
            <a:schemeClr val="bg1"/>
          </a:solidFill>
        </p:spPr>
        <p:txBody>
          <a:bodyPr wrap="square" rtlCol="0">
            <a:spAutoFit/>
          </a:bodyPr>
          <a:lstStyle/>
          <a:p>
            <a:endParaRPr lang="en-US" dirty="0"/>
          </a:p>
        </p:txBody>
      </p:sp>
      <p:pic>
        <p:nvPicPr>
          <p:cNvPr id="6" name="Picture 5">
            <a:extLst>
              <a:ext uri="{FF2B5EF4-FFF2-40B4-BE49-F238E27FC236}">
                <a16:creationId xmlns:a16="http://schemas.microsoft.com/office/drawing/2014/main" id="{69715A99-8D95-8675-427F-558FCC4B673B}"/>
              </a:ext>
            </a:extLst>
          </p:cNvPr>
          <p:cNvPicPr>
            <a:picLocks noChangeAspect="1"/>
          </p:cNvPicPr>
          <p:nvPr/>
        </p:nvPicPr>
        <p:blipFill>
          <a:blip r:embed="rId5"/>
          <a:stretch>
            <a:fillRect/>
          </a:stretch>
        </p:blipFill>
        <p:spPr>
          <a:xfrm>
            <a:off x="8494838" y="375317"/>
            <a:ext cx="3588454" cy="5345139"/>
          </a:xfrm>
          <a:prstGeom prst="rect">
            <a:avLst/>
          </a:prstGeom>
        </p:spPr>
      </p:pic>
      <p:sp>
        <p:nvSpPr>
          <p:cNvPr id="10" name="TextBox 9">
            <a:extLst>
              <a:ext uri="{FF2B5EF4-FFF2-40B4-BE49-F238E27FC236}">
                <a16:creationId xmlns:a16="http://schemas.microsoft.com/office/drawing/2014/main" id="{D7633DC7-A5D5-76AD-CFA3-7225CE3E9CFF}"/>
              </a:ext>
            </a:extLst>
          </p:cNvPr>
          <p:cNvSpPr txBox="1"/>
          <p:nvPr/>
        </p:nvSpPr>
        <p:spPr>
          <a:xfrm>
            <a:off x="10520983" y="5661956"/>
            <a:ext cx="665922" cy="253916"/>
          </a:xfrm>
          <a:prstGeom prst="rect">
            <a:avLst/>
          </a:prstGeom>
          <a:solidFill>
            <a:schemeClr val="bg1"/>
          </a:solidFill>
        </p:spPr>
        <p:txBody>
          <a:bodyPr wrap="square" rtlCol="0">
            <a:spAutoFit/>
          </a:bodyPr>
          <a:lstStyle/>
          <a:p>
            <a:pPr algn="ctr"/>
            <a:r>
              <a:rPr lang="en-US" sz="1050" dirty="0"/>
              <a:t>1880</a:t>
            </a:r>
          </a:p>
        </p:txBody>
      </p:sp>
      <p:sp>
        <p:nvSpPr>
          <p:cNvPr id="13" name="TextBox 12">
            <a:extLst>
              <a:ext uri="{FF2B5EF4-FFF2-40B4-BE49-F238E27FC236}">
                <a16:creationId xmlns:a16="http://schemas.microsoft.com/office/drawing/2014/main" id="{70CF13F9-3AC1-FBED-236A-FAF010E8CFD2}"/>
              </a:ext>
            </a:extLst>
          </p:cNvPr>
          <p:cNvSpPr txBox="1"/>
          <p:nvPr/>
        </p:nvSpPr>
        <p:spPr>
          <a:xfrm>
            <a:off x="8483457" y="5606044"/>
            <a:ext cx="3611216" cy="1323439"/>
          </a:xfrm>
          <a:prstGeom prst="rect">
            <a:avLst/>
          </a:prstGeom>
          <a:solidFill>
            <a:schemeClr val="bg1"/>
          </a:solidFill>
        </p:spPr>
        <p:txBody>
          <a:bodyPr wrap="square" rtlCol="0">
            <a:spAutoFit/>
          </a:bodyPr>
          <a:lstStyle/>
          <a:p>
            <a:endParaRPr lang="en-US" sz="800" dirty="0"/>
          </a:p>
          <a:p>
            <a:endParaRPr lang="en-US" sz="800" dirty="0"/>
          </a:p>
          <a:p>
            <a:endParaRPr lang="en-US" sz="800" dirty="0"/>
          </a:p>
          <a:p>
            <a:endParaRPr lang="en-US" sz="800" dirty="0"/>
          </a:p>
          <a:p>
            <a:endParaRPr lang="en-US" sz="800" dirty="0"/>
          </a:p>
          <a:p>
            <a:endParaRPr lang="en-US" sz="800" dirty="0"/>
          </a:p>
          <a:p>
            <a:endParaRPr lang="en-US" sz="800" dirty="0"/>
          </a:p>
          <a:p>
            <a:endParaRPr lang="en-US" sz="800" dirty="0"/>
          </a:p>
          <a:p>
            <a:endParaRPr lang="en-US" sz="800" dirty="0"/>
          </a:p>
          <a:p>
            <a:endParaRPr lang="en-US" sz="800" dirty="0"/>
          </a:p>
        </p:txBody>
      </p:sp>
      <p:pic>
        <p:nvPicPr>
          <p:cNvPr id="12" name="Picture 11">
            <a:extLst>
              <a:ext uri="{FF2B5EF4-FFF2-40B4-BE49-F238E27FC236}">
                <a16:creationId xmlns:a16="http://schemas.microsoft.com/office/drawing/2014/main" id="{A0EEB11B-F034-9172-3643-69C2BB82EED3}"/>
              </a:ext>
            </a:extLst>
          </p:cNvPr>
          <p:cNvPicPr>
            <a:picLocks noChangeAspect="1"/>
          </p:cNvPicPr>
          <p:nvPr/>
        </p:nvPicPr>
        <p:blipFill>
          <a:blip r:embed="rId6"/>
          <a:stretch>
            <a:fillRect/>
          </a:stretch>
        </p:blipFill>
        <p:spPr>
          <a:xfrm>
            <a:off x="1432710" y="5850151"/>
            <a:ext cx="810838" cy="835224"/>
          </a:xfrm>
          <a:prstGeom prst="rect">
            <a:avLst/>
          </a:prstGeom>
        </p:spPr>
      </p:pic>
      <p:sp>
        <p:nvSpPr>
          <p:cNvPr id="11" name="TextBox 10">
            <a:extLst>
              <a:ext uri="{FF2B5EF4-FFF2-40B4-BE49-F238E27FC236}">
                <a16:creationId xmlns:a16="http://schemas.microsoft.com/office/drawing/2014/main" id="{CAA1A209-E6FE-5EAC-A418-A6FD29B7C9DA}"/>
              </a:ext>
            </a:extLst>
          </p:cNvPr>
          <p:cNvSpPr txBox="1"/>
          <p:nvPr/>
        </p:nvSpPr>
        <p:spPr>
          <a:xfrm>
            <a:off x="8483457" y="0"/>
            <a:ext cx="3624482" cy="369332"/>
          </a:xfrm>
          <a:prstGeom prst="rect">
            <a:avLst/>
          </a:prstGeom>
          <a:solidFill>
            <a:schemeClr val="bg1"/>
          </a:solidFill>
        </p:spPr>
        <p:txBody>
          <a:bodyPr wrap="square" rtlCol="0">
            <a:spAutoFit/>
          </a:bodyPr>
          <a:lstStyle/>
          <a:p>
            <a:pPr algn="ctr"/>
            <a:r>
              <a:rPr lang="en-US" b="1" dirty="0"/>
              <a:t>1886 A Red Lions Excursion</a:t>
            </a:r>
          </a:p>
        </p:txBody>
      </p:sp>
      <p:sp>
        <p:nvSpPr>
          <p:cNvPr id="14" name="TextBox 13">
            <a:extLst>
              <a:ext uri="{FF2B5EF4-FFF2-40B4-BE49-F238E27FC236}">
                <a16:creationId xmlns:a16="http://schemas.microsoft.com/office/drawing/2014/main" id="{CB474F16-FF65-4D5A-DCD0-6AA93CF5C39E}"/>
              </a:ext>
            </a:extLst>
          </p:cNvPr>
          <p:cNvSpPr txBox="1"/>
          <p:nvPr/>
        </p:nvSpPr>
        <p:spPr>
          <a:xfrm>
            <a:off x="5016763" y="594360"/>
            <a:ext cx="2103120" cy="369332"/>
          </a:xfrm>
          <a:prstGeom prst="rect">
            <a:avLst/>
          </a:prstGeom>
          <a:noFill/>
        </p:spPr>
        <p:txBody>
          <a:bodyPr wrap="square" rtlCol="0">
            <a:spAutoFit/>
          </a:bodyPr>
          <a:lstStyle/>
          <a:p>
            <a:pPr algn="ctr"/>
            <a:r>
              <a:rPr lang="en-US" dirty="0">
                <a:solidFill>
                  <a:schemeClr val="bg1"/>
                </a:solidFill>
              </a:rPr>
              <a:t>2009</a:t>
            </a:r>
          </a:p>
        </p:txBody>
      </p:sp>
      <p:sp>
        <p:nvSpPr>
          <p:cNvPr id="15" name="TextBox 14">
            <a:extLst>
              <a:ext uri="{FF2B5EF4-FFF2-40B4-BE49-F238E27FC236}">
                <a16:creationId xmlns:a16="http://schemas.microsoft.com/office/drawing/2014/main" id="{B38BB4F3-DF16-26C7-6472-DDD6E6D3DA63}"/>
              </a:ext>
            </a:extLst>
          </p:cNvPr>
          <p:cNvSpPr txBox="1"/>
          <p:nvPr/>
        </p:nvSpPr>
        <p:spPr>
          <a:xfrm>
            <a:off x="4908452" y="5667412"/>
            <a:ext cx="2103120" cy="369332"/>
          </a:xfrm>
          <a:prstGeom prst="rect">
            <a:avLst/>
          </a:prstGeom>
          <a:solidFill>
            <a:schemeClr val="tx1"/>
          </a:solidFill>
        </p:spPr>
        <p:txBody>
          <a:bodyPr wrap="square" rtlCol="0">
            <a:spAutoFit/>
          </a:bodyPr>
          <a:lstStyle/>
          <a:p>
            <a:pPr algn="ctr"/>
            <a:r>
              <a:rPr lang="en-US" dirty="0">
                <a:solidFill>
                  <a:schemeClr val="bg1"/>
                </a:solidFill>
              </a:rPr>
              <a:t>2009</a:t>
            </a:r>
          </a:p>
        </p:txBody>
      </p:sp>
    </p:spTree>
    <p:extLst>
      <p:ext uri="{BB962C8B-B14F-4D97-AF65-F5344CB8AC3E}">
        <p14:creationId xmlns:p14="http://schemas.microsoft.com/office/powerpoint/2010/main" val="27775262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ece of paper with a map&#10;&#10;Description automatically generated">
            <a:extLst>
              <a:ext uri="{FF2B5EF4-FFF2-40B4-BE49-F238E27FC236}">
                <a16:creationId xmlns:a16="http://schemas.microsoft.com/office/drawing/2014/main" id="{500D49BA-3C31-132C-6BAA-8C06185CC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808"/>
            <a:ext cx="7089910" cy="5317433"/>
          </a:xfrm>
        </p:spPr>
      </p:pic>
      <p:sp>
        <p:nvSpPr>
          <p:cNvPr id="4" name="Footer Placeholder 3">
            <a:extLst>
              <a:ext uri="{FF2B5EF4-FFF2-40B4-BE49-F238E27FC236}">
                <a16:creationId xmlns:a16="http://schemas.microsoft.com/office/drawing/2014/main" id="{65C8EF7E-8643-481C-8621-889A46589227}"/>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A294A37D-23CB-482D-04FE-E5AD4F161417}"/>
              </a:ext>
            </a:extLst>
          </p:cNvPr>
          <p:cNvSpPr>
            <a:spLocks noGrp="1"/>
          </p:cNvSpPr>
          <p:nvPr>
            <p:ph type="sldNum" sz="quarter" idx="12"/>
          </p:nvPr>
        </p:nvSpPr>
        <p:spPr/>
        <p:txBody>
          <a:bodyPr/>
          <a:lstStyle/>
          <a:p>
            <a:fld id="{9FE50656-3D72-472C-A1BA-41E5F5C3B905}" type="slidenum">
              <a:rPr lang="en-US" smtClean="0"/>
              <a:t>74</a:t>
            </a:fld>
            <a:endParaRPr lang="en-US" dirty="0"/>
          </a:p>
        </p:txBody>
      </p:sp>
      <p:pic>
        <p:nvPicPr>
          <p:cNvPr id="9" name="Picture 8" descr="A map of a neighborhood&#10;&#10;Description automatically generated">
            <a:extLst>
              <a:ext uri="{FF2B5EF4-FFF2-40B4-BE49-F238E27FC236}">
                <a16:creationId xmlns:a16="http://schemas.microsoft.com/office/drawing/2014/main" id="{AF90AEB3-EEAE-1499-36B9-2C216E78A8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0797" y="1608070"/>
            <a:ext cx="6441203" cy="4830903"/>
          </a:xfrm>
          <a:prstGeom prst="rect">
            <a:avLst/>
          </a:prstGeom>
          <a:solidFill>
            <a:srgbClr val="006600"/>
          </a:solidFill>
        </p:spPr>
      </p:pic>
      <p:sp>
        <p:nvSpPr>
          <p:cNvPr id="10" name="TextBox 9">
            <a:extLst>
              <a:ext uri="{FF2B5EF4-FFF2-40B4-BE49-F238E27FC236}">
                <a16:creationId xmlns:a16="http://schemas.microsoft.com/office/drawing/2014/main" id="{F1A5240F-6021-DDFD-322E-821E4B387EF5}"/>
              </a:ext>
            </a:extLst>
          </p:cNvPr>
          <p:cNvSpPr txBox="1"/>
          <p:nvPr/>
        </p:nvSpPr>
        <p:spPr>
          <a:xfrm>
            <a:off x="7424530" y="136523"/>
            <a:ext cx="4214191" cy="1295868"/>
          </a:xfrm>
          <a:prstGeom prst="rect">
            <a:avLst/>
          </a:prstGeom>
          <a:noFill/>
        </p:spPr>
        <p:txBody>
          <a:bodyPr wrap="square" rtlCol="0">
            <a:spAutoFit/>
          </a:bodyPr>
          <a:lstStyle/>
          <a:p>
            <a:pPr algn="ctr">
              <a:lnSpc>
                <a:spcPct val="150000"/>
              </a:lnSpc>
            </a:pPr>
            <a:r>
              <a:rPr lang="en-US" dirty="0">
                <a:solidFill>
                  <a:srgbClr val="FFFF00"/>
                </a:solidFill>
              </a:rPr>
              <a:t>1875 Riparian Chart </a:t>
            </a:r>
          </a:p>
          <a:p>
            <a:pPr algn="ctr">
              <a:lnSpc>
                <a:spcPct val="150000"/>
              </a:lnSpc>
            </a:pPr>
            <a:r>
              <a:rPr lang="en-US" dirty="0">
                <a:solidFill>
                  <a:srgbClr val="FFFF00"/>
                </a:solidFill>
              </a:rPr>
              <a:t>Hainesport</a:t>
            </a:r>
          </a:p>
          <a:p>
            <a:pPr algn="ctr">
              <a:lnSpc>
                <a:spcPct val="150000"/>
              </a:lnSpc>
            </a:pPr>
            <a:r>
              <a:rPr lang="en-US" dirty="0">
                <a:solidFill>
                  <a:srgbClr val="FFFF00"/>
                </a:solidFill>
              </a:rPr>
              <a:t>House of Barclay Haines</a:t>
            </a:r>
          </a:p>
        </p:txBody>
      </p:sp>
      <p:pic>
        <p:nvPicPr>
          <p:cNvPr id="3" name="Picture 2">
            <a:extLst>
              <a:ext uri="{FF2B5EF4-FFF2-40B4-BE49-F238E27FC236}">
                <a16:creationId xmlns:a16="http://schemas.microsoft.com/office/drawing/2014/main" id="{E184E6BF-337C-E08D-2F22-BD4AC5450C13}"/>
              </a:ext>
            </a:extLst>
          </p:cNvPr>
          <p:cNvPicPr>
            <a:picLocks noChangeAspect="1"/>
          </p:cNvPicPr>
          <p:nvPr/>
        </p:nvPicPr>
        <p:blipFill>
          <a:blip r:embed="rId4"/>
          <a:stretch>
            <a:fillRect/>
          </a:stretch>
        </p:blipFill>
        <p:spPr>
          <a:xfrm>
            <a:off x="2235676" y="5521128"/>
            <a:ext cx="810838" cy="835224"/>
          </a:xfrm>
          <a:prstGeom prst="rect">
            <a:avLst/>
          </a:prstGeom>
        </p:spPr>
      </p:pic>
    </p:spTree>
    <p:extLst>
      <p:ext uri="{BB962C8B-B14F-4D97-AF65-F5344CB8AC3E}">
        <p14:creationId xmlns:p14="http://schemas.microsoft.com/office/powerpoint/2010/main" val="224160432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9FB5B-01E3-8468-9C0F-8D92415295F6}"/>
              </a:ext>
            </a:extLst>
          </p:cNvPr>
          <p:cNvSpPr>
            <a:spLocks noGrp="1"/>
          </p:cNvSpPr>
          <p:nvPr>
            <p:ph type="title"/>
          </p:nvPr>
        </p:nvSpPr>
        <p:spPr>
          <a:xfrm>
            <a:off x="7239000" y="112993"/>
            <a:ext cx="4114800" cy="748056"/>
          </a:xfrm>
        </p:spPr>
        <p:txBody>
          <a:bodyPr>
            <a:normAutofit/>
          </a:bodyPr>
          <a:lstStyle/>
          <a:p>
            <a:pPr algn="ctr"/>
            <a:r>
              <a:rPr lang="en-US" sz="2400" b="1" dirty="0">
                <a:solidFill>
                  <a:srgbClr val="FFFF00"/>
                </a:solidFill>
              </a:rPr>
              <a:t>Barclay Haines/Hainesport</a:t>
            </a:r>
            <a:br>
              <a:rPr lang="en-US" sz="2400" b="1" dirty="0">
                <a:solidFill>
                  <a:srgbClr val="FFFF00"/>
                </a:solidFill>
              </a:rPr>
            </a:br>
            <a:r>
              <a:rPr lang="en-US" sz="1200" b="1" dirty="0">
                <a:solidFill>
                  <a:srgbClr val="FFFF00"/>
                </a:solidFill>
              </a:rPr>
              <a:t>Reference:  1919  Memorial to Dr. Conrad Perry</a:t>
            </a:r>
          </a:p>
        </p:txBody>
      </p:sp>
      <p:sp>
        <p:nvSpPr>
          <p:cNvPr id="5" name="Slide Number Placeholder 4">
            <a:extLst>
              <a:ext uri="{FF2B5EF4-FFF2-40B4-BE49-F238E27FC236}">
                <a16:creationId xmlns:a16="http://schemas.microsoft.com/office/drawing/2014/main" id="{43DD6D43-5301-A2A4-76B4-12D80C61919A}"/>
              </a:ext>
            </a:extLst>
          </p:cNvPr>
          <p:cNvSpPr>
            <a:spLocks noGrp="1"/>
          </p:cNvSpPr>
          <p:nvPr>
            <p:ph type="sldNum" sz="quarter" idx="12"/>
          </p:nvPr>
        </p:nvSpPr>
        <p:spPr/>
        <p:txBody>
          <a:bodyPr/>
          <a:lstStyle/>
          <a:p>
            <a:fld id="{9FE50656-3D72-472C-A1BA-41E5F5C3B905}" type="slidenum">
              <a:rPr lang="en-US" smtClean="0"/>
              <a:t>75</a:t>
            </a:fld>
            <a:endParaRPr lang="en-US" dirty="0"/>
          </a:p>
        </p:txBody>
      </p:sp>
      <p:pic>
        <p:nvPicPr>
          <p:cNvPr id="7" name="Picture 6">
            <a:extLst>
              <a:ext uri="{FF2B5EF4-FFF2-40B4-BE49-F238E27FC236}">
                <a16:creationId xmlns:a16="http://schemas.microsoft.com/office/drawing/2014/main" id="{C2684B7E-1D8D-9C5F-84C0-34B8E7D30745}"/>
              </a:ext>
            </a:extLst>
          </p:cNvPr>
          <p:cNvPicPr>
            <a:picLocks noChangeAspect="1"/>
          </p:cNvPicPr>
          <p:nvPr/>
        </p:nvPicPr>
        <p:blipFill>
          <a:blip r:embed="rId2"/>
          <a:stretch>
            <a:fillRect/>
          </a:stretch>
        </p:blipFill>
        <p:spPr>
          <a:xfrm>
            <a:off x="186358" y="343695"/>
            <a:ext cx="6025600" cy="5639662"/>
          </a:xfrm>
          <a:prstGeom prst="rect">
            <a:avLst/>
          </a:prstGeom>
        </p:spPr>
      </p:pic>
      <p:pic>
        <p:nvPicPr>
          <p:cNvPr id="9" name="Picture 8">
            <a:extLst>
              <a:ext uri="{FF2B5EF4-FFF2-40B4-BE49-F238E27FC236}">
                <a16:creationId xmlns:a16="http://schemas.microsoft.com/office/drawing/2014/main" id="{4F8FF39E-D5C6-B5C8-DAF8-64B5829DCE8E}"/>
              </a:ext>
            </a:extLst>
          </p:cNvPr>
          <p:cNvPicPr>
            <a:picLocks noChangeAspect="1"/>
          </p:cNvPicPr>
          <p:nvPr/>
        </p:nvPicPr>
        <p:blipFill rotWithShape="1">
          <a:blip r:embed="rId3"/>
          <a:srcRect b="86758"/>
          <a:stretch/>
        </p:blipFill>
        <p:spPr>
          <a:xfrm>
            <a:off x="6897757" y="1113185"/>
            <a:ext cx="4880112" cy="1575766"/>
          </a:xfrm>
          <a:prstGeom prst="rect">
            <a:avLst/>
          </a:prstGeom>
        </p:spPr>
      </p:pic>
      <p:pic>
        <p:nvPicPr>
          <p:cNvPr id="11" name="Picture 10">
            <a:extLst>
              <a:ext uri="{FF2B5EF4-FFF2-40B4-BE49-F238E27FC236}">
                <a16:creationId xmlns:a16="http://schemas.microsoft.com/office/drawing/2014/main" id="{915E212A-98E6-3E39-AF53-339B2579274E}"/>
              </a:ext>
            </a:extLst>
          </p:cNvPr>
          <p:cNvPicPr>
            <a:picLocks noChangeAspect="1"/>
          </p:cNvPicPr>
          <p:nvPr/>
        </p:nvPicPr>
        <p:blipFill rotWithShape="1">
          <a:blip r:embed="rId3"/>
          <a:srcRect t="58655"/>
          <a:stretch/>
        </p:blipFill>
        <p:spPr>
          <a:xfrm>
            <a:off x="6400799" y="2266879"/>
            <a:ext cx="5377070" cy="3804342"/>
          </a:xfrm>
          <a:prstGeom prst="rect">
            <a:avLst/>
          </a:prstGeom>
        </p:spPr>
      </p:pic>
      <p:pic>
        <p:nvPicPr>
          <p:cNvPr id="6" name="Picture 5">
            <a:extLst>
              <a:ext uri="{FF2B5EF4-FFF2-40B4-BE49-F238E27FC236}">
                <a16:creationId xmlns:a16="http://schemas.microsoft.com/office/drawing/2014/main" id="{0E98FC2C-7E42-9ED3-C5CA-120231B4AB41}"/>
              </a:ext>
            </a:extLst>
          </p:cNvPr>
          <p:cNvPicPr>
            <a:picLocks noChangeAspect="1"/>
          </p:cNvPicPr>
          <p:nvPr/>
        </p:nvPicPr>
        <p:blipFill>
          <a:blip r:embed="rId4"/>
          <a:stretch>
            <a:fillRect/>
          </a:stretch>
        </p:blipFill>
        <p:spPr>
          <a:xfrm>
            <a:off x="6228686" y="2818929"/>
            <a:ext cx="669071" cy="689193"/>
          </a:xfrm>
          <a:prstGeom prst="rect">
            <a:avLst/>
          </a:prstGeom>
        </p:spPr>
      </p:pic>
    </p:spTree>
    <p:extLst>
      <p:ext uri="{BB962C8B-B14F-4D97-AF65-F5344CB8AC3E}">
        <p14:creationId xmlns:p14="http://schemas.microsoft.com/office/powerpoint/2010/main" val="127362873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75EC-11D3-E280-9AC7-F9F5081624F9}"/>
              </a:ext>
            </a:extLst>
          </p:cNvPr>
          <p:cNvSpPr>
            <a:spLocks noGrp="1"/>
          </p:cNvSpPr>
          <p:nvPr>
            <p:ph type="title"/>
          </p:nvPr>
        </p:nvSpPr>
        <p:spPr>
          <a:xfrm>
            <a:off x="0" y="51922"/>
            <a:ext cx="12192000" cy="1325563"/>
          </a:xfrm>
        </p:spPr>
        <p:txBody>
          <a:bodyPr>
            <a:normAutofit/>
          </a:bodyPr>
          <a:lstStyle/>
          <a:p>
            <a:pPr algn="ctr"/>
            <a:r>
              <a:rPr lang="en-US" sz="2800" b="1" dirty="0">
                <a:solidFill>
                  <a:srgbClr val="FFFF00"/>
                </a:solidFill>
              </a:rPr>
              <a:t>Boat Hook Rancocas Creek Tug Minerva</a:t>
            </a:r>
          </a:p>
        </p:txBody>
      </p:sp>
      <p:sp>
        <p:nvSpPr>
          <p:cNvPr id="4" name="Footer Placeholder 3">
            <a:extLst>
              <a:ext uri="{FF2B5EF4-FFF2-40B4-BE49-F238E27FC236}">
                <a16:creationId xmlns:a16="http://schemas.microsoft.com/office/drawing/2014/main" id="{F613CB5D-B663-7DBE-93CF-6A1F4BD358FE}"/>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BC860E11-9A9C-6A10-E6C6-A82F2C7C46BC}"/>
              </a:ext>
            </a:extLst>
          </p:cNvPr>
          <p:cNvSpPr>
            <a:spLocks noGrp="1"/>
          </p:cNvSpPr>
          <p:nvPr>
            <p:ph type="sldNum" sz="quarter" idx="12"/>
          </p:nvPr>
        </p:nvSpPr>
        <p:spPr/>
        <p:txBody>
          <a:bodyPr/>
          <a:lstStyle/>
          <a:p>
            <a:fld id="{9FE50656-3D72-472C-A1BA-41E5F5C3B905}" type="slidenum">
              <a:rPr lang="en-US" smtClean="0"/>
              <a:t>76</a:t>
            </a:fld>
            <a:endParaRPr lang="en-US" dirty="0"/>
          </a:p>
        </p:txBody>
      </p:sp>
      <p:pic>
        <p:nvPicPr>
          <p:cNvPr id="6" name="Picture 5">
            <a:extLst>
              <a:ext uri="{FF2B5EF4-FFF2-40B4-BE49-F238E27FC236}">
                <a16:creationId xmlns:a16="http://schemas.microsoft.com/office/drawing/2014/main" id="{CAA76451-0D1B-2186-0AD4-FED70578B38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63133" y="1423549"/>
            <a:ext cx="8702143" cy="4502122"/>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sp>
        <p:nvSpPr>
          <p:cNvPr id="7" name="TextBox 6">
            <a:extLst>
              <a:ext uri="{FF2B5EF4-FFF2-40B4-BE49-F238E27FC236}">
                <a16:creationId xmlns:a16="http://schemas.microsoft.com/office/drawing/2014/main" id="{DEBEAD26-B769-8272-E1F4-F3161EB26A53}"/>
              </a:ext>
            </a:extLst>
          </p:cNvPr>
          <p:cNvSpPr txBox="1"/>
          <p:nvPr/>
        </p:nvSpPr>
        <p:spPr>
          <a:xfrm>
            <a:off x="3721444" y="6017798"/>
            <a:ext cx="4660556" cy="338554"/>
          </a:xfrm>
          <a:prstGeom prst="rect">
            <a:avLst/>
          </a:prstGeom>
          <a:noFill/>
        </p:spPr>
        <p:txBody>
          <a:bodyPr wrap="square" rtlCol="0">
            <a:spAutoFit/>
          </a:bodyPr>
          <a:lstStyle/>
          <a:p>
            <a:pPr algn="ctr"/>
            <a:r>
              <a:rPr lang="en-US" sz="1600" b="1" dirty="0">
                <a:solidFill>
                  <a:srgbClr val="FFFF00"/>
                </a:solidFill>
              </a:rPr>
              <a:t>Compliments of Burlington County Lyceum</a:t>
            </a:r>
          </a:p>
        </p:txBody>
      </p:sp>
      <p:sp>
        <p:nvSpPr>
          <p:cNvPr id="8" name="TextBox 7">
            <a:extLst>
              <a:ext uri="{FF2B5EF4-FFF2-40B4-BE49-F238E27FC236}">
                <a16:creationId xmlns:a16="http://schemas.microsoft.com/office/drawing/2014/main" id="{3B54A418-F916-85AD-2B45-C18D9EE641CA}"/>
              </a:ext>
            </a:extLst>
          </p:cNvPr>
          <p:cNvSpPr txBox="1"/>
          <p:nvPr/>
        </p:nvSpPr>
        <p:spPr>
          <a:xfrm>
            <a:off x="5136776" y="997085"/>
            <a:ext cx="2770094" cy="369332"/>
          </a:xfrm>
          <a:prstGeom prst="rect">
            <a:avLst/>
          </a:prstGeom>
          <a:noFill/>
        </p:spPr>
        <p:txBody>
          <a:bodyPr wrap="square" rtlCol="0">
            <a:spAutoFit/>
          </a:bodyPr>
          <a:lstStyle/>
          <a:p>
            <a:r>
              <a:rPr lang="en-US" b="1" dirty="0">
                <a:solidFill>
                  <a:srgbClr val="FFFF00"/>
                </a:solidFill>
              </a:rPr>
              <a:t>Circa around 1910</a:t>
            </a:r>
          </a:p>
        </p:txBody>
      </p:sp>
      <p:pic>
        <p:nvPicPr>
          <p:cNvPr id="9" name="Picture 8">
            <a:extLst>
              <a:ext uri="{FF2B5EF4-FFF2-40B4-BE49-F238E27FC236}">
                <a16:creationId xmlns:a16="http://schemas.microsoft.com/office/drawing/2014/main" id="{B2A8A1A8-517C-D8FD-E167-BF759F0FC34F}"/>
              </a:ext>
            </a:extLst>
          </p:cNvPr>
          <p:cNvPicPr>
            <a:picLocks noChangeAspect="1"/>
          </p:cNvPicPr>
          <p:nvPr/>
        </p:nvPicPr>
        <p:blipFill>
          <a:blip r:embed="rId3"/>
          <a:stretch>
            <a:fillRect/>
          </a:stretch>
        </p:blipFill>
        <p:spPr>
          <a:xfrm>
            <a:off x="3052373" y="5971735"/>
            <a:ext cx="669071" cy="689193"/>
          </a:xfrm>
          <a:prstGeom prst="rect">
            <a:avLst/>
          </a:prstGeom>
        </p:spPr>
      </p:pic>
    </p:spTree>
    <p:extLst>
      <p:ext uri="{BB962C8B-B14F-4D97-AF65-F5344CB8AC3E}">
        <p14:creationId xmlns:p14="http://schemas.microsoft.com/office/powerpoint/2010/main" val="64880232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3" cstate="print">
            <a:extLst>
              <a:ext uri="{28A0092B-C50C-407E-A947-70E740481C1C}">
                <a14:useLocalDpi xmlns:a14="http://schemas.microsoft.com/office/drawing/2010/main" val="0"/>
              </a:ext>
            </a:extLst>
          </a:blip>
          <a:srcRect l="7019" r="22665" b="-1"/>
          <a:stretch/>
        </p:blipFill>
        <p:spPr>
          <a:xfrm>
            <a:off x="317635" y="2705101"/>
            <a:ext cx="4160452" cy="3831167"/>
          </a:xfrm>
          <a:prstGeom prst="rect">
            <a:avLst/>
          </a:prstGeom>
        </p:spPr>
      </p:pic>
      <p:pic>
        <p:nvPicPr>
          <p:cNvPr id="11" name="Picture 10"/>
          <p:cNvPicPr>
            <a:picLocks noChangeAspect="1"/>
          </p:cNvPicPr>
          <p:nvPr/>
        </p:nvPicPr>
        <p:blipFill rotWithShape="1">
          <a:blip r:embed="rId4" cstate="print">
            <a:extLst>
              <a:ext uri="{28A0092B-C50C-407E-A947-70E740481C1C}">
                <a14:useLocalDpi xmlns:a14="http://schemas.microsoft.com/office/drawing/2010/main" val="0"/>
              </a:ext>
            </a:extLst>
          </a:blip>
          <a:srcRect l="4791" r="32013" b="2"/>
          <a:stretch/>
        </p:blipFill>
        <p:spPr>
          <a:xfrm>
            <a:off x="4638679" y="299365"/>
            <a:ext cx="2775313" cy="3008188"/>
          </a:xfrm>
          <a:prstGeom prst="rect">
            <a:avLst/>
          </a:prstGeom>
        </p:spPr>
      </p:pic>
      <p:pic>
        <p:nvPicPr>
          <p:cNvPr id="7" name="Content Placeholder 6"/>
          <p:cNvPicPr>
            <a:picLocks noGrp="1" noChangeAspect="1"/>
          </p:cNvPicPr>
          <p:nvPr>
            <p:ph idx="1"/>
          </p:nvPr>
        </p:nvPicPr>
        <p:blipFill rotWithShape="1">
          <a:blip r:embed="rId5" cstate="print">
            <a:extLst>
              <a:ext uri="{28A0092B-C50C-407E-A947-70E740481C1C}">
                <a14:useLocalDpi xmlns:a14="http://schemas.microsoft.com/office/drawing/2010/main" val="0"/>
              </a:ext>
            </a:extLst>
          </a:blip>
          <a:srcRect t="21442" r="-1" b="-1"/>
          <a:stretch/>
        </p:blipFill>
        <p:spPr>
          <a:xfrm>
            <a:off x="317635" y="321734"/>
            <a:ext cx="4160452" cy="2222497"/>
          </a:xfrm>
          <a:prstGeom prst="rect">
            <a:avLst/>
          </a:prstGeom>
        </p:spPr>
      </p:pic>
      <p:sp>
        <p:nvSpPr>
          <p:cNvPr id="4" name="Footer Placeholder 3"/>
          <p:cNvSpPr>
            <a:spLocks noGrp="1"/>
          </p:cNvSpPr>
          <p:nvPr>
            <p:ph type="ftr" sz="quarter" idx="11"/>
          </p:nvPr>
        </p:nvSpPr>
        <p:spPr>
          <a:xfrm>
            <a:off x="3649581" y="6536267"/>
            <a:ext cx="4892843" cy="306928"/>
          </a:xfrm>
        </p:spPr>
        <p:txBody>
          <a:bodyPr vert="horz" lIns="91440" tIns="45720" rIns="91440" bIns="45720" rtlCol="0" anchor="ctr">
            <a:normAutofit/>
          </a:bodyPr>
          <a:lstStyle/>
          <a:p>
            <a:r>
              <a:rPr lang="en-US" kern="1200" dirty="0">
                <a:solidFill>
                  <a:schemeClr val="tx1">
                    <a:tint val="75000"/>
                  </a:schemeClr>
                </a:solidFill>
                <a:latin typeface="+mn-lt"/>
                <a:ea typeface="+mn-ea"/>
                <a:cs typeface="+mn-cs"/>
              </a:rPr>
              <a:t>Presented by Rancocas Pathways, Westampton</a:t>
            </a:r>
          </a:p>
        </p:txBody>
      </p:sp>
      <p:sp>
        <p:nvSpPr>
          <p:cNvPr id="5" name="Slide Number Placeholder 4"/>
          <p:cNvSpPr>
            <a:spLocks noGrp="1"/>
          </p:cNvSpPr>
          <p:nvPr>
            <p:ph type="sldNum" sz="quarter" idx="12"/>
          </p:nvPr>
        </p:nvSpPr>
        <p:spPr>
          <a:xfrm>
            <a:off x="9057372" y="6536267"/>
            <a:ext cx="2743200" cy="306928"/>
          </a:xfrm>
        </p:spPr>
        <p:txBody>
          <a:bodyPr vert="horz" lIns="91440" tIns="45720" rIns="91440" bIns="45720" rtlCol="0" anchor="ctr">
            <a:normAutofit/>
          </a:bodyPr>
          <a:lstStyle/>
          <a:p>
            <a:fld id="{6B3C4718-158D-47AB-B267-B3E22CC33644}" type="slidenum">
              <a:rPr lang="en-US" smtClean="0"/>
              <a:pPr/>
              <a:t>77</a:t>
            </a:fld>
            <a:endParaRPr lang="en-US" dirty="0"/>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760338" y="3606915"/>
            <a:ext cx="3553459" cy="2752283"/>
          </a:xfrm>
          <a:prstGeom prst="rect">
            <a:avLst/>
          </a:prstGeom>
        </p:spPr>
      </p:pic>
      <p:pic>
        <p:nvPicPr>
          <p:cNvPr id="17" name="Picture 1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705224" y="3512361"/>
            <a:ext cx="2781487" cy="1872263"/>
          </a:xfrm>
          <a:prstGeom prst="rect">
            <a:avLst/>
          </a:prstGeom>
        </p:spPr>
      </p:pic>
      <p:pic>
        <p:nvPicPr>
          <p:cNvPr id="24" name="Picture 2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600242" y="535375"/>
            <a:ext cx="4431655" cy="2594397"/>
          </a:xfrm>
          <a:prstGeom prst="rect">
            <a:avLst/>
          </a:prstGeom>
        </p:spPr>
      </p:pic>
      <p:sp>
        <p:nvSpPr>
          <p:cNvPr id="3" name="TextBox 2">
            <a:extLst>
              <a:ext uri="{FF2B5EF4-FFF2-40B4-BE49-F238E27FC236}">
                <a16:creationId xmlns:a16="http://schemas.microsoft.com/office/drawing/2014/main" id="{DAA0E0D9-8CDA-CB72-E76A-0DDCFC569908}"/>
              </a:ext>
            </a:extLst>
          </p:cNvPr>
          <p:cNvSpPr txBox="1"/>
          <p:nvPr/>
        </p:nvSpPr>
        <p:spPr>
          <a:xfrm>
            <a:off x="9131165" y="5676294"/>
            <a:ext cx="2743200" cy="646331"/>
          </a:xfrm>
          <a:prstGeom prst="rect">
            <a:avLst/>
          </a:prstGeom>
          <a:noFill/>
        </p:spPr>
        <p:txBody>
          <a:bodyPr wrap="square" rtlCol="0">
            <a:spAutoFit/>
          </a:bodyPr>
          <a:lstStyle/>
          <a:p>
            <a:pPr algn="ctr"/>
            <a:r>
              <a:rPr lang="en-US" dirty="0">
                <a:solidFill>
                  <a:srgbClr val="FFFF00"/>
                </a:solidFill>
              </a:rPr>
              <a:t>Hainesport Landing</a:t>
            </a:r>
          </a:p>
          <a:p>
            <a:pPr algn="ctr"/>
            <a:r>
              <a:rPr lang="en-US" dirty="0">
                <a:solidFill>
                  <a:srgbClr val="FFFF00"/>
                </a:solidFill>
              </a:rPr>
              <a:t>Ray Stork Collection</a:t>
            </a:r>
          </a:p>
        </p:txBody>
      </p:sp>
      <p:pic>
        <p:nvPicPr>
          <p:cNvPr id="8" name="Picture 7">
            <a:extLst>
              <a:ext uri="{FF2B5EF4-FFF2-40B4-BE49-F238E27FC236}">
                <a16:creationId xmlns:a16="http://schemas.microsoft.com/office/drawing/2014/main" id="{E03409DF-1713-9E9A-3CD7-EA77709AA19E}"/>
              </a:ext>
            </a:extLst>
          </p:cNvPr>
          <p:cNvPicPr>
            <a:picLocks noChangeAspect="1"/>
          </p:cNvPicPr>
          <p:nvPr/>
        </p:nvPicPr>
        <p:blipFill>
          <a:blip r:embed="rId9"/>
          <a:stretch>
            <a:fillRect/>
          </a:stretch>
        </p:blipFill>
        <p:spPr>
          <a:xfrm>
            <a:off x="8596048" y="5574332"/>
            <a:ext cx="669071" cy="689193"/>
          </a:xfrm>
          <a:prstGeom prst="rect">
            <a:avLst/>
          </a:prstGeom>
        </p:spPr>
      </p:pic>
    </p:spTree>
    <p:extLst>
      <p:ext uri="{BB962C8B-B14F-4D97-AF65-F5344CB8AC3E}">
        <p14:creationId xmlns:p14="http://schemas.microsoft.com/office/powerpoint/2010/main" val="221235019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map of different types of land&#10;&#10;Description automatically generated">
            <a:extLst>
              <a:ext uri="{FF2B5EF4-FFF2-40B4-BE49-F238E27FC236}">
                <a16:creationId xmlns:a16="http://schemas.microsoft.com/office/drawing/2014/main" id="{FEA252EE-1FEC-BEA5-E47C-E67B9AEF9E0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21" r="1" b="1"/>
          <a:stretch/>
        </p:blipFill>
        <p:spPr>
          <a:xfrm>
            <a:off x="20" y="10"/>
            <a:ext cx="12191980" cy="6866290"/>
          </a:xfrm>
          <a:prstGeom prst="rect">
            <a:avLst/>
          </a:prstGeom>
        </p:spPr>
      </p:pic>
      <p:sp>
        <p:nvSpPr>
          <p:cNvPr id="4" name="Footer Placeholder 3">
            <a:extLst>
              <a:ext uri="{FF2B5EF4-FFF2-40B4-BE49-F238E27FC236}">
                <a16:creationId xmlns:a16="http://schemas.microsoft.com/office/drawing/2014/main" id="{FC4093B6-74E0-D80F-7D84-DCE513EB8D5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5C16440E-8BB4-35CC-782E-1B840062DDE5}"/>
              </a:ext>
            </a:extLst>
          </p:cNvPr>
          <p:cNvSpPr>
            <a:spLocks noGrp="1"/>
          </p:cNvSpPr>
          <p:nvPr>
            <p:ph type="sldNum" sz="quarter" idx="12"/>
          </p:nvPr>
        </p:nvSpPr>
        <p:spPr>
          <a:xfrm>
            <a:off x="8732520" y="6356350"/>
            <a:ext cx="32004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78</a:t>
            </a:fld>
            <a:endParaRPr lang="en-US" dirty="0">
              <a:solidFill>
                <a:srgbClr val="FFFFFF"/>
              </a:solidFill>
            </a:endParaRPr>
          </a:p>
        </p:txBody>
      </p:sp>
      <p:sp>
        <p:nvSpPr>
          <p:cNvPr id="8" name="TextBox 7">
            <a:extLst>
              <a:ext uri="{FF2B5EF4-FFF2-40B4-BE49-F238E27FC236}">
                <a16:creationId xmlns:a16="http://schemas.microsoft.com/office/drawing/2014/main" id="{0336B0BE-67A9-59AC-86C7-A6E106321D67}"/>
              </a:ext>
            </a:extLst>
          </p:cNvPr>
          <p:cNvSpPr txBox="1"/>
          <p:nvPr/>
        </p:nvSpPr>
        <p:spPr>
          <a:xfrm>
            <a:off x="8855765" y="487017"/>
            <a:ext cx="1212574" cy="307777"/>
          </a:xfrm>
          <a:prstGeom prst="rect">
            <a:avLst/>
          </a:prstGeom>
          <a:solidFill>
            <a:schemeClr val="bg1"/>
          </a:solidFill>
        </p:spPr>
        <p:txBody>
          <a:bodyPr wrap="square" rtlCol="0">
            <a:spAutoFit/>
          </a:bodyPr>
          <a:lstStyle/>
          <a:p>
            <a:pPr algn="ctr"/>
            <a:r>
              <a:rPr lang="en-US" sz="1400" b="1" dirty="0"/>
              <a:t>Mount Holly</a:t>
            </a:r>
          </a:p>
        </p:txBody>
      </p:sp>
      <p:sp>
        <p:nvSpPr>
          <p:cNvPr id="9" name="Flowchart: Connector 8">
            <a:extLst>
              <a:ext uri="{FF2B5EF4-FFF2-40B4-BE49-F238E27FC236}">
                <a16:creationId xmlns:a16="http://schemas.microsoft.com/office/drawing/2014/main" id="{A7406A84-65EF-AFCC-8FF2-B7BE85F360B2}"/>
              </a:ext>
            </a:extLst>
          </p:cNvPr>
          <p:cNvSpPr/>
          <p:nvPr/>
        </p:nvSpPr>
        <p:spPr>
          <a:xfrm>
            <a:off x="3592995" y="3708933"/>
            <a:ext cx="168966" cy="149087"/>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CF0331BA-B176-75BC-CAFD-4F2C3DBCD797}"/>
              </a:ext>
            </a:extLst>
          </p:cNvPr>
          <p:cNvSpPr txBox="1"/>
          <p:nvPr/>
        </p:nvSpPr>
        <p:spPr>
          <a:xfrm>
            <a:off x="2826026" y="4065104"/>
            <a:ext cx="1212574" cy="507831"/>
          </a:xfrm>
          <a:prstGeom prst="rect">
            <a:avLst/>
          </a:prstGeom>
          <a:solidFill>
            <a:schemeClr val="bg1"/>
          </a:solidFill>
        </p:spPr>
        <p:txBody>
          <a:bodyPr wrap="square" rtlCol="0">
            <a:spAutoFit/>
          </a:bodyPr>
          <a:lstStyle/>
          <a:p>
            <a:pPr algn="ctr"/>
            <a:r>
              <a:rPr lang="en-US" sz="900" b="1" dirty="0"/>
              <a:t>Creek Turn Pottery Hainesport Twnship Public Access Point</a:t>
            </a:r>
          </a:p>
        </p:txBody>
      </p:sp>
      <p:pic>
        <p:nvPicPr>
          <p:cNvPr id="3" name="Picture 2">
            <a:extLst>
              <a:ext uri="{FF2B5EF4-FFF2-40B4-BE49-F238E27FC236}">
                <a16:creationId xmlns:a16="http://schemas.microsoft.com/office/drawing/2014/main" id="{1532034C-3AD0-58DB-0E58-31F6EB1A8008}"/>
              </a:ext>
            </a:extLst>
          </p:cNvPr>
          <p:cNvPicPr>
            <a:picLocks noChangeAspect="1"/>
          </p:cNvPicPr>
          <p:nvPr/>
        </p:nvPicPr>
        <p:blipFill>
          <a:blip r:embed="rId3"/>
          <a:stretch>
            <a:fillRect/>
          </a:stretch>
        </p:blipFill>
        <p:spPr>
          <a:xfrm>
            <a:off x="10254662" y="3545910"/>
            <a:ext cx="1008070" cy="1038387"/>
          </a:xfrm>
          <a:prstGeom prst="rect">
            <a:avLst/>
          </a:prstGeom>
        </p:spPr>
      </p:pic>
    </p:spTree>
    <p:extLst>
      <p:ext uri="{BB962C8B-B14F-4D97-AF65-F5344CB8AC3E}">
        <p14:creationId xmlns:p14="http://schemas.microsoft.com/office/powerpoint/2010/main" val="21077480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E644E89-69CD-C0BA-391A-27EC5C4753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5933" y="170080"/>
            <a:ext cx="5026345" cy="6236030"/>
          </a:xfrm>
        </p:spPr>
      </p:pic>
      <p:sp>
        <p:nvSpPr>
          <p:cNvPr id="4" name="Footer Placeholder 3">
            <a:extLst>
              <a:ext uri="{FF2B5EF4-FFF2-40B4-BE49-F238E27FC236}">
                <a16:creationId xmlns:a16="http://schemas.microsoft.com/office/drawing/2014/main" id="{952A7ACA-F91D-6490-5368-7EDAD4F460B0}"/>
              </a:ext>
            </a:extLst>
          </p:cNvPr>
          <p:cNvSpPr>
            <a:spLocks noGrp="1"/>
          </p:cNvSpPr>
          <p:nvPr>
            <p:ph type="ftr" sz="quarter" idx="11"/>
          </p:nvPr>
        </p:nvSpPr>
        <p:spPr>
          <a:xfrm>
            <a:off x="3264570" y="6405495"/>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E48E0769-7460-249C-D11D-FBC7FBC02AB0}"/>
              </a:ext>
            </a:extLst>
          </p:cNvPr>
          <p:cNvSpPr>
            <a:spLocks noGrp="1"/>
          </p:cNvSpPr>
          <p:nvPr>
            <p:ph type="sldNum" sz="quarter" idx="12"/>
          </p:nvPr>
        </p:nvSpPr>
        <p:spPr/>
        <p:txBody>
          <a:bodyPr/>
          <a:lstStyle/>
          <a:p>
            <a:fld id="{9FE50656-3D72-472C-A1BA-41E5F5C3B905}" type="slidenum">
              <a:rPr lang="en-US" smtClean="0"/>
              <a:t>79</a:t>
            </a:fld>
            <a:endParaRPr lang="en-US" dirty="0"/>
          </a:p>
        </p:txBody>
      </p:sp>
      <p:sp>
        <p:nvSpPr>
          <p:cNvPr id="8" name="TextBox 7">
            <a:extLst>
              <a:ext uri="{FF2B5EF4-FFF2-40B4-BE49-F238E27FC236}">
                <a16:creationId xmlns:a16="http://schemas.microsoft.com/office/drawing/2014/main" id="{7D2C0E42-F5EC-986E-0CC5-60A0A07BE1A4}"/>
              </a:ext>
            </a:extLst>
          </p:cNvPr>
          <p:cNvSpPr txBox="1"/>
          <p:nvPr/>
        </p:nvSpPr>
        <p:spPr>
          <a:xfrm>
            <a:off x="1020278" y="6063916"/>
            <a:ext cx="3792354" cy="369332"/>
          </a:xfrm>
          <a:prstGeom prst="rect">
            <a:avLst/>
          </a:prstGeom>
          <a:solidFill>
            <a:schemeClr val="bg1"/>
          </a:solidFill>
        </p:spPr>
        <p:txBody>
          <a:bodyPr wrap="square" rtlCol="0">
            <a:spAutoFit/>
          </a:bodyPr>
          <a:lstStyle/>
          <a:p>
            <a:endParaRPr lang="en-US" dirty="0"/>
          </a:p>
        </p:txBody>
      </p:sp>
      <p:pic>
        <p:nvPicPr>
          <p:cNvPr id="10" name="Picture 9">
            <a:extLst>
              <a:ext uri="{FF2B5EF4-FFF2-40B4-BE49-F238E27FC236}">
                <a16:creationId xmlns:a16="http://schemas.microsoft.com/office/drawing/2014/main" id="{10412D69-33CA-90FB-4D51-3254E087F670}"/>
              </a:ext>
            </a:extLst>
          </p:cNvPr>
          <p:cNvPicPr>
            <a:picLocks noChangeAspect="1"/>
          </p:cNvPicPr>
          <p:nvPr/>
        </p:nvPicPr>
        <p:blipFill>
          <a:blip r:embed="rId3"/>
          <a:stretch>
            <a:fillRect/>
          </a:stretch>
        </p:blipFill>
        <p:spPr>
          <a:xfrm>
            <a:off x="5445278" y="1434164"/>
            <a:ext cx="6637048" cy="4775970"/>
          </a:xfrm>
          <a:prstGeom prst="rect">
            <a:avLst/>
          </a:prstGeom>
        </p:spPr>
      </p:pic>
      <p:sp>
        <p:nvSpPr>
          <p:cNvPr id="11" name="TextBox 10">
            <a:extLst>
              <a:ext uri="{FF2B5EF4-FFF2-40B4-BE49-F238E27FC236}">
                <a16:creationId xmlns:a16="http://schemas.microsoft.com/office/drawing/2014/main" id="{A4F8BCA7-A225-1327-77E0-AC70C32464C6}"/>
              </a:ext>
            </a:extLst>
          </p:cNvPr>
          <p:cNvSpPr txBox="1"/>
          <p:nvPr/>
        </p:nvSpPr>
        <p:spPr>
          <a:xfrm>
            <a:off x="5823284" y="240632"/>
            <a:ext cx="5881036" cy="1107996"/>
          </a:xfrm>
          <a:prstGeom prst="rect">
            <a:avLst/>
          </a:prstGeom>
          <a:noFill/>
        </p:spPr>
        <p:txBody>
          <a:bodyPr wrap="square" rtlCol="0">
            <a:spAutoFit/>
          </a:bodyPr>
          <a:lstStyle/>
          <a:p>
            <a:pPr algn="ctr"/>
            <a:r>
              <a:rPr lang="en-US" dirty="0">
                <a:solidFill>
                  <a:srgbClr val="FFFF00"/>
                </a:solidFill>
              </a:rPr>
              <a:t>George Pettino’s Lumberton Sand  </a:t>
            </a:r>
          </a:p>
          <a:p>
            <a:pPr algn="ctr"/>
            <a:endParaRPr lang="en-US" sz="1600" dirty="0">
              <a:solidFill>
                <a:srgbClr val="FFFF00"/>
              </a:solidFill>
            </a:endParaRPr>
          </a:p>
          <a:p>
            <a:pPr algn="ctr"/>
            <a:r>
              <a:rPr lang="en-US" sz="1600" dirty="0">
                <a:solidFill>
                  <a:srgbClr val="FFFF00"/>
                </a:solidFill>
              </a:rPr>
              <a:t>Pettino’s active in US Navy Contracts 1907   </a:t>
            </a:r>
          </a:p>
          <a:p>
            <a:pPr algn="ctr"/>
            <a:r>
              <a:rPr lang="en-US" sz="1600" dirty="0">
                <a:solidFill>
                  <a:srgbClr val="FFFF00"/>
                </a:solidFill>
              </a:rPr>
              <a:t>(ref:  US Navy Contract Bulletin, 1907)</a:t>
            </a:r>
          </a:p>
        </p:txBody>
      </p:sp>
      <p:pic>
        <p:nvPicPr>
          <p:cNvPr id="3" name="Picture 2">
            <a:extLst>
              <a:ext uri="{FF2B5EF4-FFF2-40B4-BE49-F238E27FC236}">
                <a16:creationId xmlns:a16="http://schemas.microsoft.com/office/drawing/2014/main" id="{8B260F3C-8B7D-0624-DC22-172CF15E965E}"/>
              </a:ext>
            </a:extLst>
          </p:cNvPr>
          <p:cNvPicPr>
            <a:picLocks noChangeAspect="1"/>
          </p:cNvPicPr>
          <p:nvPr/>
        </p:nvPicPr>
        <p:blipFill>
          <a:blip r:embed="rId4"/>
          <a:stretch>
            <a:fillRect/>
          </a:stretch>
        </p:blipFill>
        <p:spPr>
          <a:xfrm>
            <a:off x="5005647" y="5726685"/>
            <a:ext cx="632646" cy="651672"/>
          </a:xfrm>
          <a:prstGeom prst="rect">
            <a:avLst/>
          </a:prstGeom>
        </p:spPr>
      </p:pic>
    </p:spTree>
    <p:extLst>
      <p:ext uri="{BB962C8B-B14F-4D97-AF65-F5344CB8AC3E}">
        <p14:creationId xmlns:p14="http://schemas.microsoft.com/office/powerpoint/2010/main" val="262902047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BE334FF-5549-13FC-5250-A8D3E4DEEF90}"/>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AC5BB592-D06D-626B-D474-61D705692FD9}"/>
              </a:ext>
            </a:extLst>
          </p:cNvPr>
          <p:cNvSpPr>
            <a:spLocks noGrp="1"/>
          </p:cNvSpPr>
          <p:nvPr>
            <p:ph type="sldNum" sz="quarter" idx="12"/>
          </p:nvPr>
        </p:nvSpPr>
        <p:spPr/>
        <p:txBody>
          <a:bodyPr/>
          <a:lstStyle/>
          <a:p>
            <a:fld id="{9FE50656-3D72-472C-A1BA-41E5F5C3B905}" type="slidenum">
              <a:rPr lang="en-US" smtClean="0"/>
              <a:t>80</a:t>
            </a:fld>
            <a:endParaRPr lang="en-US" dirty="0"/>
          </a:p>
        </p:txBody>
      </p:sp>
      <p:pic>
        <p:nvPicPr>
          <p:cNvPr id="9" name="Picture 8" descr="A group of people in kayaks on a river&#10;&#10;Description automatically generated">
            <a:extLst>
              <a:ext uri="{FF2B5EF4-FFF2-40B4-BE49-F238E27FC236}">
                <a16:creationId xmlns:a16="http://schemas.microsoft.com/office/drawing/2014/main" id="{8CB78518-7547-57CA-D49D-D543F494F5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572000" cy="6858000"/>
          </a:xfrm>
          <a:prstGeom prst="rect">
            <a:avLst/>
          </a:prstGeom>
        </p:spPr>
      </p:pic>
      <p:pic>
        <p:nvPicPr>
          <p:cNvPr id="13" name="Picture 12">
            <a:extLst>
              <a:ext uri="{FF2B5EF4-FFF2-40B4-BE49-F238E27FC236}">
                <a16:creationId xmlns:a16="http://schemas.microsoft.com/office/drawing/2014/main" id="{8B3FAB2D-4E48-46FF-E2BD-4ED7D2C888B5}"/>
              </a:ext>
            </a:extLst>
          </p:cNvPr>
          <p:cNvPicPr>
            <a:picLocks noChangeAspect="1"/>
          </p:cNvPicPr>
          <p:nvPr/>
        </p:nvPicPr>
        <p:blipFill>
          <a:blip r:embed="rId3"/>
          <a:stretch>
            <a:fillRect/>
          </a:stretch>
        </p:blipFill>
        <p:spPr>
          <a:xfrm>
            <a:off x="4572000" y="923732"/>
            <a:ext cx="7620000" cy="5797746"/>
          </a:xfrm>
          <a:prstGeom prst="rect">
            <a:avLst/>
          </a:prstGeom>
        </p:spPr>
      </p:pic>
      <p:sp>
        <p:nvSpPr>
          <p:cNvPr id="14" name="TextBox 13">
            <a:extLst>
              <a:ext uri="{FF2B5EF4-FFF2-40B4-BE49-F238E27FC236}">
                <a16:creationId xmlns:a16="http://schemas.microsoft.com/office/drawing/2014/main" id="{DD206A80-89C5-6BAB-901D-A481F9E387C0}"/>
              </a:ext>
            </a:extLst>
          </p:cNvPr>
          <p:cNvSpPr txBox="1"/>
          <p:nvPr/>
        </p:nvSpPr>
        <p:spPr>
          <a:xfrm>
            <a:off x="4818821" y="178483"/>
            <a:ext cx="7126357" cy="461665"/>
          </a:xfrm>
          <a:prstGeom prst="rect">
            <a:avLst/>
          </a:prstGeom>
          <a:noFill/>
        </p:spPr>
        <p:txBody>
          <a:bodyPr wrap="square" rtlCol="0">
            <a:spAutoFit/>
          </a:bodyPr>
          <a:lstStyle/>
          <a:p>
            <a:pPr algn="ctr"/>
            <a:r>
              <a:rPr lang="en-US" sz="2400" dirty="0">
                <a:solidFill>
                  <a:srgbClr val="FFFF00"/>
                </a:solidFill>
              </a:rPr>
              <a:t>Ship bones South Branch - Hainesport</a:t>
            </a:r>
          </a:p>
        </p:txBody>
      </p:sp>
      <p:sp>
        <p:nvSpPr>
          <p:cNvPr id="7" name="TextBox 6">
            <a:extLst>
              <a:ext uri="{FF2B5EF4-FFF2-40B4-BE49-F238E27FC236}">
                <a16:creationId xmlns:a16="http://schemas.microsoft.com/office/drawing/2014/main" id="{6A282B77-1B94-77B8-0AA7-0AD32CD91F83}"/>
              </a:ext>
            </a:extLst>
          </p:cNvPr>
          <p:cNvSpPr txBox="1"/>
          <p:nvPr/>
        </p:nvSpPr>
        <p:spPr>
          <a:xfrm>
            <a:off x="-759210" y="6033186"/>
            <a:ext cx="6094140" cy="646331"/>
          </a:xfrm>
          <a:prstGeom prst="rect">
            <a:avLst/>
          </a:prstGeom>
          <a:noFill/>
        </p:spPr>
        <p:txBody>
          <a:bodyPr wrap="square">
            <a:spAutoFit/>
          </a:bodyPr>
          <a:lstStyle/>
          <a:p>
            <a:pPr algn="ctr"/>
            <a:r>
              <a:rPr lang="en-US" sz="1800" dirty="0"/>
              <a:t>Creek Turn Pottery Water Trail Way Point</a:t>
            </a:r>
          </a:p>
          <a:p>
            <a:pPr algn="ctr"/>
            <a:endParaRPr lang="en-US" sz="1800" dirty="0"/>
          </a:p>
        </p:txBody>
      </p:sp>
    </p:spTree>
    <p:extLst>
      <p:ext uri="{BB962C8B-B14F-4D97-AF65-F5344CB8AC3E}">
        <p14:creationId xmlns:p14="http://schemas.microsoft.com/office/powerpoint/2010/main" val="370735804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group of trees by a lake&#10;&#10;Description automatically generated">
            <a:extLst>
              <a:ext uri="{FF2B5EF4-FFF2-40B4-BE49-F238E27FC236}">
                <a16:creationId xmlns:a16="http://schemas.microsoft.com/office/drawing/2014/main" id="{B7A51078-320F-B62A-6DC6-1F151B698CB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161" b="19839"/>
          <a:stretch/>
        </p:blipFill>
        <p:spPr>
          <a:xfrm>
            <a:off x="0" y="1358958"/>
            <a:ext cx="6096000" cy="3767086"/>
          </a:xfrm>
          <a:prstGeom prst="rect">
            <a:avLst/>
          </a:prstGeom>
        </p:spPr>
      </p:pic>
      <p:sp>
        <p:nvSpPr>
          <p:cNvPr id="4" name="Footer Placeholder 3">
            <a:extLst>
              <a:ext uri="{FF2B5EF4-FFF2-40B4-BE49-F238E27FC236}">
                <a16:creationId xmlns:a16="http://schemas.microsoft.com/office/drawing/2014/main" id="{876B1CAF-E2C4-CF02-FFF1-D286CD2823B1}"/>
              </a:ext>
            </a:extLst>
          </p:cNvPr>
          <p:cNvSpPr>
            <a:spLocks noGrp="1"/>
          </p:cNvSpPr>
          <p:nvPr>
            <p:ph type="ftr" sz="quarter" idx="11"/>
          </p:nvPr>
        </p:nvSpPr>
        <p:spPr>
          <a:xfrm>
            <a:off x="4164495" y="6302439"/>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E50680EB-51C8-332B-42B0-D61066BE466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81</a:t>
            </a:fld>
            <a:endParaRPr lang="en-US" dirty="0">
              <a:solidFill>
                <a:srgbClr val="FFFFFF"/>
              </a:solidFill>
            </a:endParaRPr>
          </a:p>
        </p:txBody>
      </p:sp>
      <p:sp>
        <p:nvSpPr>
          <p:cNvPr id="8" name="TextBox 7">
            <a:extLst>
              <a:ext uri="{FF2B5EF4-FFF2-40B4-BE49-F238E27FC236}">
                <a16:creationId xmlns:a16="http://schemas.microsoft.com/office/drawing/2014/main" id="{B0AF8716-6D25-F70D-F1D1-52CA190BBE0C}"/>
              </a:ext>
            </a:extLst>
          </p:cNvPr>
          <p:cNvSpPr txBox="1"/>
          <p:nvPr/>
        </p:nvSpPr>
        <p:spPr>
          <a:xfrm>
            <a:off x="3730486" y="283541"/>
            <a:ext cx="4731027" cy="830997"/>
          </a:xfrm>
          <a:prstGeom prst="rect">
            <a:avLst/>
          </a:prstGeom>
          <a:noFill/>
        </p:spPr>
        <p:txBody>
          <a:bodyPr wrap="square" rtlCol="0">
            <a:spAutoFit/>
          </a:bodyPr>
          <a:lstStyle/>
          <a:p>
            <a:pPr algn="ctr"/>
            <a:r>
              <a:rPr lang="en-US" sz="2400" b="1" dirty="0">
                <a:solidFill>
                  <a:srgbClr val="FFFF00"/>
                </a:solidFill>
              </a:rPr>
              <a:t>Creek Turn Park</a:t>
            </a:r>
          </a:p>
          <a:p>
            <a:pPr algn="ctr"/>
            <a:r>
              <a:rPr lang="en-US" sz="2400" b="1" dirty="0">
                <a:solidFill>
                  <a:srgbClr val="FFFF00"/>
                </a:solidFill>
              </a:rPr>
              <a:t>South Branch    Hainesport</a:t>
            </a:r>
          </a:p>
        </p:txBody>
      </p:sp>
      <p:pic>
        <p:nvPicPr>
          <p:cNvPr id="3" name="Picture 2">
            <a:extLst>
              <a:ext uri="{FF2B5EF4-FFF2-40B4-BE49-F238E27FC236}">
                <a16:creationId xmlns:a16="http://schemas.microsoft.com/office/drawing/2014/main" id="{A88058A7-8A45-01E6-FCD6-2B39E70EDD32}"/>
              </a:ext>
            </a:extLst>
          </p:cNvPr>
          <p:cNvPicPr>
            <a:picLocks noChangeAspect="1"/>
          </p:cNvPicPr>
          <p:nvPr/>
        </p:nvPicPr>
        <p:blipFill>
          <a:blip r:embed="rId3"/>
          <a:stretch>
            <a:fillRect/>
          </a:stretch>
        </p:blipFill>
        <p:spPr>
          <a:xfrm>
            <a:off x="5975148" y="5340350"/>
            <a:ext cx="632646" cy="651672"/>
          </a:xfrm>
          <a:prstGeom prst="rect">
            <a:avLst/>
          </a:prstGeom>
        </p:spPr>
      </p:pic>
      <p:pic>
        <p:nvPicPr>
          <p:cNvPr id="6" name="Picture 5" descr="A lake with trees and blue sky&#10;&#10;Description automatically generated">
            <a:extLst>
              <a:ext uri="{FF2B5EF4-FFF2-40B4-BE49-F238E27FC236}">
                <a16:creationId xmlns:a16="http://schemas.microsoft.com/office/drawing/2014/main" id="{3757CDFA-FD95-C25E-9449-8C63DDAD68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1471" y="1358957"/>
            <a:ext cx="5900510" cy="3736974"/>
          </a:xfrm>
          <a:prstGeom prst="rect">
            <a:avLst/>
          </a:prstGeom>
        </p:spPr>
      </p:pic>
    </p:spTree>
    <p:extLst>
      <p:ext uri="{BB962C8B-B14F-4D97-AF65-F5344CB8AC3E}">
        <p14:creationId xmlns:p14="http://schemas.microsoft.com/office/powerpoint/2010/main" val="65028236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17C2B-879E-4283-9C50-51FDCCE540FF}"/>
              </a:ext>
            </a:extLst>
          </p:cNvPr>
          <p:cNvSpPr>
            <a:spLocks noGrp="1"/>
          </p:cNvSpPr>
          <p:nvPr>
            <p:ph type="title"/>
          </p:nvPr>
        </p:nvSpPr>
        <p:spPr/>
        <p:txBody>
          <a:bodyPr/>
          <a:lstStyle/>
          <a:p>
            <a:endParaRPr lang="en-US" dirty="0"/>
          </a:p>
        </p:txBody>
      </p:sp>
      <p:pic>
        <p:nvPicPr>
          <p:cNvPr id="5" name="Content Placeholder 4" descr="A picture containing text, map&#10;&#10;Description automatically generated">
            <a:extLst>
              <a:ext uri="{FF2B5EF4-FFF2-40B4-BE49-F238E27FC236}">
                <a16:creationId xmlns:a16="http://schemas.microsoft.com/office/drawing/2014/main" id="{87659437-B7DC-4C47-87C1-32D27EA699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9033"/>
            <a:ext cx="12192000" cy="6867033"/>
          </a:xfrm>
        </p:spPr>
      </p:pic>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3C2EBE30-5625-4A9C-92A3-C6D0562BDFDA}"/>
                  </a:ext>
                </a:extLst>
              </p14:cNvPr>
              <p14:cNvContentPartPr/>
              <p14:nvPr/>
            </p14:nvContentPartPr>
            <p14:xfrm>
              <a:off x="6337631" y="4619644"/>
              <a:ext cx="586800" cy="1475280"/>
            </p14:xfrm>
          </p:contentPart>
        </mc:Choice>
        <mc:Fallback xmlns="">
          <p:pic>
            <p:nvPicPr>
              <p:cNvPr id="12" name="Ink 11">
                <a:extLst>
                  <a:ext uri="{FF2B5EF4-FFF2-40B4-BE49-F238E27FC236}">
                    <a16:creationId xmlns:a16="http://schemas.microsoft.com/office/drawing/2014/main" id="{3C2EBE30-5625-4A9C-92A3-C6D0562BDFDA}"/>
                  </a:ext>
                </a:extLst>
              </p:cNvPr>
              <p:cNvPicPr/>
              <p:nvPr/>
            </p:nvPicPr>
            <p:blipFill>
              <a:blip r:embed="rId4"/>
              <a:stretch>
                <a:fillRect/>
              </a:stretch>
            </p:blipFill>
            <p:spPr>
              <a:xfrm>
                <a:off x="6319631" y="4601644"/>
                <a:ext cx="622440" cy="1510920"/>
              </a:xfrm>
              <a:prstGeom prst="rect">
                <a:avLst/>
              </a:prstGeom>
            </p:spPr>
          </p:pic>
        </mc:Fallback>
      </mc:AlternateContent>
      <p:pic>
        <p:nvPicPr>
          <p:cNvPr id="6" name="Picture 5">
            <a:extLst>
              <a:ext uri="{FF2B5EF4-FFF2-40B4-BE49-F238E27FC236}">
                <a16:creationId xmlns:a16="http://schemas.microsoft.com/office/drawing/2014/main" id="{0173158C-FDCE-4C70-ACA7-E9CC96E5F4B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597302" y="1027906"/>
            <a:ext cx="1342532" cy="1617393"/>
          </a:xfrm>
          <a:prstGeom prst="rect">
            <a:avLst/>
          </a:prstGeom>
        </p:spPr>
      </p:pic>
      <p:pic>
        <p:nvPicPr>
          <p:cNvPr id="7" name="Picture 2" descr="http://freeclipartstore.com/American%20Flag%2011.gif">
            <a:extLst>
              <a:ext uri="{FF2B5EF4-FFF2-40B4-BE49-F238E27FC236}">
                <a16:creationId xmlns:a16="http://schemas.microsoft.com/office/drawing/2014/main" id="{1A9CC4B4-7114-46D1-A047-F8E18E36CD7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8022584" flipV="1">
            <a:off x="10338764" y="1178609"/>
            <a:ext cx="585326" cy="28686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close up of a sign&#10;&#10;Description automatically generated">
            <a:extLst>
              <a:ext uri="{FF2B5EF4-FFF2-40B4-BE49-F238E27FC236}">
                <a16:creationId xmlns:a16="http://schemas.microsoft.com/office/drawing/2014/main" id="{F891468E-3F57-4701-BD69-4E5A98F24D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1871" y="5839967"/>
            <a:ext cx="755097" cy="783219"/>
          </a:xfrm>
          <a:prstGeom prst="rect">
            <a:avLst/>
          </a:prstGeom>
        </p:spPr>
      </p:pic>
      <p:sp>
        <p:nvSpPr>
          <p:cNvPr id="21" name="Oval 20">
            <a:extLst>
              <a:ext uri="{FF2B5EF4-FFF2-40B4-BE49-F238E27FC236}">
                <a16:creationId xmlns:a16="http://schemas.microsoft.com/office/drawing/2014/main" id="{5DB3C3A5-5047-43C2-AA3B-BFB2253A480B}"/>
              </a:ext>
            </a:extLst>
          </p:cNvPr>
          <p:cNvSpPr/>
          <p:nvPr/>
        </p:nvSpPr>
        <p:spPr>
          <a:xfrm>
            <a:off x="431680" y="3718326"/>
            <a:ext cx="293511" cy="225778"/>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3173364E-A286-4A0F-9800-6F7DC5CDA40F}"/>
              </a:ext>
            </a:extLst>
          </p:cNvPr>
          <p:cNvSpPr/>
          <p:nvPr/>
        </p:nvSpPr>
        <p:spPr>
          <a:xfrm>
            <a:off x="7595001" y="3083069"/>
            <a:ext cx="293511" cy="225778"/>
          </a:xfrm>
          <a:prstGeom prst="ellipse">
            <a:avLst/>
          </a:prstGeom>
          <a:solidFill>
            <a:srgbClr val="00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FEBF274-1D86-44D0-B53D-E72F2F54F961}"/>
              </a:ext>
            </a:extLst>
          </p:cNvPr>
          <p:cNvSpPr txBox="1"/>
          <p:nvPr/>
        </p:nvSpPr>
        <p:spPr>
          <a:xfrm>
            <a:off x="6929076" y="41494"/>
            <a:ext cx="5056803" cy="707886"/>
          </a:xfrm>
          <a:prstGeom prst="rect">
            <a:avLst/>
          </a:prstGeom>
          <a:solidFill>
            <a:srgbClr val="006600"/>
          </a:solidFill>
        </p:spPr>
        <p:txBody>
          <a:bodyPr wrap="square" rtlCol="0">
            <a:spAutoFit/>
          </a:bodyPr>
          <a:lstStyle/>
          <a:p>
            <a:pPr algn="ctr"/>
            <a:r>
              <a:rPr lang="en-US" sz="2000" b="1" dirty="0">
                <a:solidFill>
                  <a:srgbClr val="FFFF00"/>
                </a:solidFill>
              </a:rPr>
              <a:t>Lumberton 1876</a:t>
            </a:r>
          </a:p>
          <a:p>
            <a:pPr algn="ctr"/>
            <a:r>
              <a:rPr lang="en-US" sz="2000" b="1" dirty="0">
                <a:solidFill>
                  <a:srgbClr val="FFFF00"/>
                </a:solidFill>
              </a:rPr>
              <a:t>Charcoal Mill - Steel Mill - Flour Mill - Other</a:t>
            </a:r>
          </a:p>
        </p:txBody>
      </p:sp>
      <p:cxnSp>
        <p:nvCxnSpPr>
          <p:cNvPr id="11" name="Straight Arrow Connector 10">
            <a:extLst>
              <a:ext uri="{FF2B5EF4-FFF2-40B4-BE49-F238E27FC236}">
                <a16:creationId xmlns:a16="http://schemas.microsoft.com/office/drawing/2014/main" id="{7419ECC7-7F85-B832-9C9D-507E041E4ABA}"/>
              </a:ext>
            </a:extLst>
          </p:cNvPr>
          <p:cNvCxnSpPr>
            <a:cxnSpLocks/>
          </p:cNvCxnSpPr>
          <p:nvPr/>
        </p:nvCxnSpPr>
        <p:spPr>
          <a:xfrm flipH="1" flipV="1">
            <a:off x="6708808" y="5467149"/>
            <a:ext cx="1179704" cy="111326"/>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98CCB19E-1A66-B00B-32A5-AEEB8FFD4092}"/>
              </a:ext>
            </a:extLst>
          </p:cNvPr>
          <p:cNvSpPr txBox="1"/>
          <p:nvPr/>
        </p:nvSpPr>
        <p:spPr>
          <a:xfrm>
            <a:off x="8133347" y="5467149"/>
            <a:ext cx="3099335" cy="369332"/>
          </a:xfrm>
          <a:prstGeom prst="rect">
            <a:avLst/>
          </a:prstGeom>
          <a:solidFill>
            <a:srgbClr val="FFFF00"/>
          </a:solidFill>
        </p:spPr>
        <p:txBody>
          <a:bodyPr wrap="square" rtlCol="0">
            <a:spAutoFit/>
          </a:bodyPr>
          <a:lstStyle/>
          <a:p>
            <a:r>
              <a:rPr lang="en-US" dirty="0"/>
              <a:t>Modern Creek Bypass Channel</a:t>
            </a:r>
          </a:p>
        </p:txBody>
      </p:sp>
      <p:cxnSp>
        <p:nvCxnSpPr>
          <p:cNvPr id="22" name="Straight Arrow Connector 21">
            <a:extLst>
              <a:ext uri="{FF2B5EF4-FFF2-40B4-BE49-F238E27FC236}">
                <a16:creationId xmlns:a16="http://schemas.microsoft.com/office/drawing/2014/main" id="{935A251B-4B2F-ACC2-133C-B0BEDC69F689}"/>
              </a:ext>
            </a:extLst>
          </p:cNvPr>
          <p:cNvCxnSpPr>
            <a:cxnSpLocks/>
          </p:cNvCxnSpPr>
          <p:nvPr/>
        </p:nvCxnSpPr>
        <p:spPr>
          <a:xfrm flipH="1" flipV="1">
            <a:off x="7964295" y="3204098"/>
            <a:ext cx="1179704" cy="111326"/>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498E0C9D-0C86-E37F-65CE-007AF4ED78C3}"/>
              </a:ext>
            </a:extLst>
          </p:cNvPr>
          <p:cNvSpPr txBox="1"/>
          <p:nvPr/>
        </p:nvSpPr>
        <p:spPr>
          <a:xfrm>
            <a:off x="9307935" y="3085812"/>
            <a:ext cx="1704362" cy="369332"/>
          </a:xfrm>
          <a:prstGeom prst="rect">
            <a:avLst/>
          </a:prstGeom>
          <a:solidFill>
            <a:srgbClr val="FFFF00"/>
          </a:solidFill>
        </p:spPr>
        <p:txBody>
          <a:bodyPr wrap="square" rtlCol="0">
            <a:spAutoFit/>
          </a:bodyPr>
          <a:lstStyle/>
          <a:p>
            <a:r>
              <a:rPr lang="en-US" dirty="0"/>
              <a:t>Atison Wharves</a:t>
            </a:r>
          </a:p>
        </p:txBody>
      </p:sp>
      <p:sp>
        <p:nvSpPr>
          <p:cNvPr id="27" name="TextBox 26">
            <a:extLst>
              <a:ext uri="{FF2B5EF4-FFF2-40B4-BE49-F238E27FC236}">
                <a16:creationId xmlns:a16="http://schemas.microsoft.com/office/drawing/2014/main" id="{0F17BBAA-4769-8021-557D-F5BAE37D51FC}"/>
              </a:ext>
            </a:extLst>
          </p:cNvPr>
          <p:cNvSpPr txBox="1"/>
          <p:nvPr/>
        </p:nvSpPr>
        <p:spPr>
          <a:xfrm rot="21444888">
            <a:off x="3146408" y="3708105"/>
            <a:ext cx="596892" cy="246221"/>
          </a:xfrm>
          <a:prstGeom prst="rect">
            <a:avLst/>
          </a:prstGeom>
          <a:solidFill>
            <a:srgbClr val="FFFF00"/>
          </a:solidFill>
        </p:spPr>
        <p:txBody>
          <a:bodyPr wrap="square" rtlCol="0">
            <a:spAutoFit/>
          </a:bodyPr>
          <a:lstStyle/>
          <a:p>
            <a:r>
              <a:rPr lang="en-US" sz="1000" dirty="0"/>
              <a:t>Wharf</a:t>
            </a:r>
          </a:p>
        </p:txBody>
      </p:sp>
      <p:sp>
        <p:nvSpPr>
          <p:cNvPr id="24" name="TextBox 23">
            <a:extLst>
              <a:ext uri="{FF2B5EF4-FFF2-40B4-BE49-F238E27FC236}">
                <a16:creationId xmlns:a16="http://schemas.microsoft.com/office/drawing/2014/main" id="{51CF0B56-D015-C9EA-112B-EF1116F91DF5}"/>
              </a:ext>
            </a:extLst>
          </p:cNvPr>
          <p:cNvSpPr txBox="1"/>
          <p:nvPr/>
        </p:nvSpPr>
        <p:spPr>
          <a:xfrm rot="21444888">
            <a:off x="5889334" y="2975472"/>
            <a:ext cx="572487" cy="246221"/>
          </a:xfrm>
          <a:prstGeom prst="rect">
            <a:avLst/>
          </a:prstGeom>
          <a:solidFill>
            <a:srgbClr val="FFFF00"/>
          </a:solidFill>
        </p:spPr>
        <p:txBody>
          <a:bodyPr wrap="square" rtlCol="0">
            <a:spAutoFit/>
          </a:bodyPr>
          <a:lstStyle/>
          <a:p>
            <a:r>
              <a:rPr lang="en-US" sz="1000" dirty="0"/>
              <a:t>Wharf</a:t>
            </a:r>
          </a:p>
        </p:txBody>
      </p:sp>
      <p:sp>
        <p:nvSpPr>
          <p:cNvPr id="29" name="TextBox 28">
            <a:extLst>
              <a:ext uri="{FF2B5EF4-FFF2-40B4-BE49-F238E27FC236}">
                <a16:creationId xmlns:a16="http://schemas.microsoft.com/office/drawing/2014/main" id="{09C69EF8-2CA5-1FDF-D797-FEFB5A887501}"/>
              </a:ext>
            </a:extLst>
          </p:cNvPr>
          <p:cNvSpPr txBox="1"/>
          <p:nvPr/>
        </p:nvSpPr>
        <p:spPr>
          <a:xfrm rot="330608">
            <a:off x="4935380" y="5817323"/>
            <a:ext cx="665450" cy="246221"/>
          </a:xfrm>
          <a:prstGeom prst="rect">
            <a:avLst/>
          </a:prstGeom>
          <a:solidFill>
            <a:srgbClr val="FFFF00"/>
          </a:solidFill>
        </p:spPr>
        <p:txBody>
          <a:bodyPr wrap="square" rtlCol="0">
            <a:spAutoFit/>
          </a:bodyPr>
          <a:lstStyle/>
          <a:p>
            <a:r>
              <a:rPr lang="en-US" sz="1000" dirty="0"/>
              <a:t>Foundry</a:t>
            </a:r>
          </a:p>
        </p:txBody>
      </p:sp>
    </p:spTree>
    <p:extLst>
      <p:ext uri="{BB962C8B-B14F-4D97-AF65-F5344CB8AC3E}">
        <p14:creationId xmlns:p14="http://schemas.microsoft.com/office/powerpoint/2010/main" val="242202549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river with trees and plants&#10;&#10;Description automatically generated">
            <a:extLst>
              <a:ext uri="{FF2B5EF4-FFF2-40B4-BE49-F238E27FC236}">
                <a16:creationId xmlns:a16="http://schemas.microsoft.com/office/drawing/2014/main" id="{3DA77DBE-BF50-4C7B-8648-7A7ED9E14C3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25000"/>
          <a:stretch/>
        </p:blipFill>
        <p:spPr>
          <a:xfrm>
            <a:off x="20" y="10"/>
            <a:ext cx="12191980" cy="6857990"/>
          </a:xfrm>
          <a:prstGeom prst="rect">
            <a:avLst/>
          </a:prstGeom>
        </p:spPr>
      </p:pic>
      <p:sp>
        <p:nvSpPr>
          <p:cNvPr id="4" name="Footer Placeholder 3">
            <a:extLst>
              <a:ext uri="{FF2B5EF4-FFF2-40B4-BE49-F238E27FC236}">
                <a16:creationId xmlns:a16="http://schemas.microsoft.com/office/drawing/2014/main" id="{BB0B9ACF-9C1C-444E-0B10-FD24F8D9AA30}"/>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81E9AD2B-D84D-BE1E-DF26-4B955D8A2D0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83</a:t>
            </a:fld>
            <a:endParaRPr lang="en-US" dirty="0">
              <a:solidFill>
                <a:srgbClr val="FFFFFF"/>
              </a:solidFill>
            </a:endParaRPr>
          </a:p>
        </p:txBody>
      </p:sp>
      <p:sp>
        <p:nvSpPr>
          <p:cNvPr id="8" name="TextBox 7">
            <a:extLst>
              <a:ext uri="{FF2B5EF4-FFF2-40B4-BE49-F238E27FC236}">
                <a16:creationId xmlns:a16="http://schemas.microsoft.com/office/drawing/2014/main" id="{C186C1A2-1835-2AA5-6768-DF92D2212FDC}"/>
              </a:ext>
            </a:extLst>
          </p:cNvPr>
          <p:cNvSpPr txBox="1"/>
          <p:nvPr/>
        </p:nvSpPr>
        <p:spPr>
          <a:xfrm>
            <a:off x="-20" y="5241605"/>
            <a:ext cx="12192000" cy="369332"/>
          </a:xfrm>
          <a:prstGeom prst="rect">
            <a:avLst/>
          </a:prstGeom>
          <a:noFill/>
        </p:spPr>
        <p:txBody>
          <a:bodyPr wrap="square" rtlCol="0">
            <a:spAutoFit/>
          </a:bodyPr>
          <a:lstStyle/>
          <a:p>
            <a:pPr algn="ctr"/>
            <a:r>
              <a:rPr lang="en-US" dirty="0">
                <a:solidFill>
                  <a:schemeClr val="bg1"/>
                </a:solidFill>
              </a:rPr>
              <a:t>Old Sand Mine - South Branch</a:t>
            </a:r>
          </a:p>
        </p:txBody>
      </p:sp>
      <p:pic>
        <p:nvPicPr>
          <p:cNvPr id="3" name="Picture 2">
            <a:extLst>
              <a:ext uri="{FF2B5EF4-FFF2-40B4-BE49-F238E27FC236}">
                <a16:creationId xmlns:a16="http://schemas.microsoft.com/office/drawing/2014/main" id="{D185C26D-9101-6074-5D6E-E88E8F51C36C}"/>
              </a:ext>
            </a:extLst>
          </p:cNvPr>
          <p:cNvPicPr>
            <a:picLocks noChangeAspect="1"/>
          </p:cNvPicPr>
          <p:nvPr/>
        </p:nvPicPr>
        <p:blipFill>
          <a:blip r:embed="rId3"/>
          <a:stretch>
            <a:fillRect/>
          </a:stretch>
        </p:blipFill>
        <p:spPr>
          <a:xfrm>
            <a:off x="5779657" y="5704673"/>
            <a:ext cx="632646" cy="651672"/>
          </a:xfrm>
          <a:prstGeom prst="rect">
            <a:avLst/>
          </a:prstGeom>
        </p:spPr>
      </p:pic>
    </p:spTree>
    <p:extLst>
      <p:ext uri="{BB962C8B-B14F-4D97-AF65-F5344CB8AC3E}">
        <p14:creationId xmlns:p14="http://schemas.microsoft.com/office/powerpoint/2010/main" val="375961137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close up of a newspaper&#10;&#10;Description automatically generated">
            <a:extLst>
              <a:ext uri="{FF2B5EF4-FFF2-40B4-BE49-F238E27FC236}">
                <a16:creationId xmlns:a16="http://schemas.microsoft.com/office/drawing/2014/main" id="{AD3C3EED-A40C-47E5-A80C-8812497DD7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370" y="64258"/>
            <a:ext cx="5637432" cy="2882142"/>
          </a:xfrm>
          <a:prstGeom prst="rect">
            <a:avLst/>
          </a:prstGeom>
        </p:spPr>
      </p:pic>
      <p:pic>
        <p:nvPicPr>
          <p:cNvPr id="5" name="Picture 4" descr="A ship in a body of water&#10;&#10;Description automatically generated">
            <a:extLst>
              <a:ext uri="{FF2B5EF4-FFF2-40B4-BE49-F238E27FC236}">
                <a16:creationId xmlns:a16="http://schemas.microsoft.com/office/drawing/2014/main" id="{EFA11AAA-E61C-41F2-9217-9CF1AF87E7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9931" y="3076453"/>
            <a:ext cx="5590872" cy="3543134"/>
          </a:xfrm>
          <a:prstGeom prst="rect">
            <a:avLst/>
          </a:prstGeom>
        </p:spPr>
      </p:pic>
      <p:pic>
        <p:nvPicPr>
          <p:cNvPr id="6" name="Picture 5" descr="A black and white photo of a building&#10;&#10;Description automatically generated">
            <a:extLst>
              <a:ext uri="{FF2B5EF4-FFF2-40B4-BE49-F238E27FC236}">
                <a16:creationId xmlns:a16="http://schemas.microsoft.com/office/drawing/2014/main" id="{C0886DE3-A056-43E4-A01C-BDF476ED5A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1199" y="238413"/>
            <a:ext cx="5954241" cy="5340678"/>
          </a:xfrm>
          <a:prstGeom prst="rect">
            <a:avLst/>
          </a:prstGeom>
        </p:spPr>
      </p:pic>
      <p:pic>
        <p:nvPicPr>
          <p:cNvPr id="21" name="Picture 20" descr="A close up of a sign&#10;&#10;Description automatically generated">
            <a:extLst>
              <a:ext uri="{FF2B5EF4-FFF2-40B4-BE49-F238E27FC236}">
                <a16:creationId xmlns:a16="http://schemas.microsoft.com/office/drawing/2014/main" id="{FD67A9FB-7DCE-4EFD-ADEB-16F7C0AB35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48357" y="5649551"/>
            <a:ext cx="639924" cy="663756"/>
          </a:xfrm>
          <a:prstGeom prst="rect">
            <a:avLst/>
          </a:prstGeom>
        </p:spPr>
      </p:pic>
      <p:sp>
        <p:nvSpPr>
          <p:cNvPr id="7" name="Title 1">
            <a:extLst>
              <a:ext uri="{FF2B5EF4-FFF2-40B4-BE49-F238E27FC236}">
                <a16:creationId xmlns:a16="http://schemas.microsoft.com/office/drawing/2014/main" id="{FA91E9ED-FA79-4D8A-8DAE-3DA036AE4D61}"/>
              </a:ext>
            </a:extLst>
          </p:cNvPr>
          <p:cNvSpPr txBox="1">
            <a:spLocks/>
          </p:cNvSpPr>
          <p:nvPr/>
        </p:nvSpPr>
        <p:spPr>
          <a:xfrm>
            <a:off x="180322" y="6383768"/>
            <a:ext cx="12021753" cy="471638"/>
          </a:xfrm>
          <a:prstGeom prst="rect">
            <a:avLst/>
          </a:prstGeom>
          <a:solidFill>
            <a:schemeClr val="bg1"/>
          </a:solid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dirty="0"/>
              <a:t>Exploring Historic Pathways, Discovering New Understandings                  </a:t>
            </a:r>
          </a:p>
        </p:txBody>
      </p:sp>
      <p:sp>
        <p:nvSpPr>
          <p:cNvPr id="8" name="Title 1">
            <a:extLst>
              <a:ext uri="{FF2B5EF4-FFF2-40B4-BE49-F238E27FC236}">
                <a16:creationId xmlns:a16="http://schemas.microsoft.com/office/drawing/2014/main" id="{D7B43411-A9DF-41C3-8061-FECF0946A461}"/>
              </a:ext>
            </a:extLst>
          </p:cNvPr>
          <p:cNvSpPr txBox="1">
            <a:spLocks/>
          </p:cNvSpPr>
          <p:nvPr/>
        </p:nvSpPr>
        <p:spPr>
          <a:xfrm>
            <a:off x="6096000" y="4072909"/>
            <a:ext cx="5915029" cy="93044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3600" b="1" dirty="0">
              <a:solidFill>
                <a:schemeClr val="bg1"/>
              </a:solidFill>
            </a:endParaRPr>
          </a:p>
        </p:txBody>
      </p:sp>
    </p:spTree>
    <p:extLst>
      <p:ext uri="{BB962C8B-B14F-4D97-AF65-F5344CB8AC3E}">
        <p14:creationId xmlns:p14="http://schemas.microsoft.com/office/powerpoint/2010/main" val="59348020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4F1CE-3B27-FAC9-806D-1206B198B5DD}"/>
              </a:ext>
            </a:extLst>
          </p:cNvPr>
          <p:cNvSpPr>
            <a:spLocks noGrp="1"/>
          </p:cNvSpPr>
          <p:nvPr>
            <p:ph type="title"/>
          </p:nvPr>
        </p:nvSpPr>
        <p:spPr>
          <a:xfrm>
            <a:off x="5510980" y="136523"/>
            <a:ext cx="6002154" cy="1325563"/>
          </a:xfrm>
          <a:noFill/>
        </p:spPr>
        <p:txBody>
          <a:bodyPr>
            <a:normAutofit/>
          </a:bodyPr>
          <a:lstStyle/>
          <a:p>
            <a:pPr algn="r"/>
            <a:r>
              <a:rPr lang="en-US" sz="2400" dirty="0">
                <a:solidFill>
                  <a:srgbClr val="FFFF00"/>
                </a:solidFill>
              </a:rPr>
              <a:t>After Rancocas Creek Service </a:t>
            </a:r>
            <a:br>
              <a:rPr lang="en-US" sz="2400" dirty="0">
                <a:solidFill>
                  <a:srgbClr val="FFFF00"/>
                </a:solidFill>
              </a:rPr>
            </a:br>
            <a:r>
              <a:rPr lang="en-US" sz="2400" dirty="0">
                <a:solidFill>
                  <a:srgbClr val="FFFF00"/>
                </a:solidFill>
              </a:rPr>
              <a:t>Steamship Annie L. VanSciver to Maine, US Navy and Civilian Ops</a:t>
            </a:r>
          </a:p>
        </p:txBody>
      </p:sp>
      <p:sp>
        <p:nvSpPr>
          <p:cNvPr id="4" name="Footer Placeholder 3">
            <a:extLst>
              <a:ext uri="{FF2B5EF4-FFF2-40B4-BE49-F238E27FC236}">
                <a16:creationId xmlns:a16="http://schemas.microsoft.com/office/drawing/2014/main" id="{76FC565B-DE9D-020D-1EEC-CD4A863AECD3}"/>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59420D1C-FE7C-2373-1A35-E6F39897616B}"/>
              </a:ext>
            </a:extLst>
          </p:cNvPr>
          <p:cNvSpPr>
            <a:spLocks noGrp="1"/>
          </p:cNvSpPr>
          <p:nvPr>
            <p:ph type="sldNum" sz="quarter" idx="12"/>
          </p:nvPr>
        </p:nvSpPr>
        <p:spPr/>
        <p:txBody>
          <a:bodyPr/>
          <a:lstStyle/>
          <a:p>
            <a:fld id="{9FE50656-3D72-472C-A1BA-41E5F5C3B905}" type="slidenum">
              <a:rPr lang="en-US" smtClean="0"/>
              <a:t>85</a:t>
            </a:fld>
            <a:endParaRPr lang="en-US" dirty="0"/>
          </a:p>
        </p:txBody>
      </p:sp>
      <p:pic>
        <p:nvPicPr>
          <p:cNvPr id="7" name="Picture 6">
            <a:extLst>
              <a:ext uri="{FF2B5EF4-FFF2-40B4-BE49-F238E27FC236}">
                <a16:creationId xmlns:a16="http://schemas.microsoft.com/office/drawing/2014/main" id="{FC3BECEB-EBB6-F701-37E1-621E42592CD1}"/>
              </a:ext>
            </a:extLst>
          </p:cNvPr>
          <p:cNvPicPr>
            <a:picLocks noChangeAspect="1"/>
          </p:cNvPicPr>
          <p:nvPr/>
        </p:nvPicPr>
        <p:blipFill>
          <a:blip r:embed="rId2"/>
          <a:stretch>
            <a:fillRect/>
          </a:stretch>
        </p:blipFill>
        <p:spPr>
          <a:xfrm>
            <a:off x="259883" y="42862"/>
            <a:ext cx="5240670" cy="6313489"/>
          </a:xfrm>
          <a:prstGeom prst="rect">
            <a:avLst/>
          </a:prstGeom>
        </p:spPr>
      </p:pic>
      <p:pic>
        <p:nvPicPr>
          <p:cNvPr id="9" name="Picture 8">
            <a:extLst>
              <a:ext uri="{FF2B5EF4-FFF2-40B4-BE49-F238E27FC236}">
                <a16:creationId xmlns:a16="http://schemas.microsoft.com/office/drawing/2014/main" id="{A7D66E8D-F28A-33A1-27C1-99437413F223}"/>
              </a:ext>
            </a:extLst>
          </p:cNvPr>
          <p:cNvPicPr>
            <a:picLocks noChangeAspect="1"/>
          </p:cNvPicPr>
          <p:nvPr/>
        </p:nvPicPr>
        <p:blipFill>
          <a:blip r:embed="rId3"/>
          <a:stretch>
            <a:fillRect/>
          </a:stretch>
        </p:blipFill>
        <p:spPr>
          <a:xfrm>
            <a:off x="6849177" y="1577601"/>
            <a:ext cx="3917482" cy="2306632"/>
          </a:xfrm>
          <a:prstGeom prst="rect">
            <a:avLst/>
          </a:prstGeom>
        </p:spPr>
      </p:pic>
      <p:pic>
        <p:nvPicPr>
          <p:cNvPr id="11" name="Picture 10">
            <a:extLst>
              <a:ext uri="{FF2B5EF4-FFF2-40B4-BE49-F238E27FC236}">
                <a16:creationId xmlns:a16="http://schemas.microsoft.com/office/drawing/2014/main" id="{3A83969A-024E-EC99-B134-E84BD3457255}"/>
              </a:ext>
            </a:extLst>
          </p:cNvPr>
          <p:cNvPicPr>
            <a:picLocks noChangeAspect="1"/>
          </p:cNvPicPr>
          <p:nvPr/>
        </p:nvPicPr>
        <p:blipFill>
          <a:blip r:embed="rId4"/>
          <a:stretch>
            <a:fillRect/>
          </a:stretch>
        </p:blipFill>
        <p:spPr>
          <a:xfrm>
            <a:off x="6651859" y="3986464"/>
            <a:ext cx="4114800" cy="2506409"/>
          </a:xfrm>
          <a:prstGeom prst="rect">
            <a:avLst/>
          </a:prstGeom>
        </p:spPr>
      </p:pic>
      <p:pic>
        <p:nvPicPr>
          <p:cNvPr id="6" name="Picture 5">
            <a:extLst>
              <a:ext uri="{FF2B5EF4-FFF2-40B4-BE49-F238E27FC236}">
                <a16:creationId xmlns:a16="http://schemas.microsoft.com/office/drawing/2014/main" id="{EC0C30B9-AA64-4CEE-4A3F-6A812637C969}"/>
              </a:ext>
            </a:extLst>
          </p:cNvPr>
          <p:cNvPicPr>
            <a:picLocks noChangeAspect="1"/>
          </p:cNvPicPr>
          <p:nvPr/>
        </p:nvPicPr>
        <p:blipFill>
          <a:blip r:embed="rId5"/>
          <a:stretch>
            <a:fillRect/>
          </a:stretch>
        </p:blipFill>
        <p:spPr>
          <a:xfrm>
            <a:off x="5596904" y="3255717"/>
            <a:ext cx="998191" cy="1028210"/>
          </a:xfrm>
          <a:prstGeom prst="rect">
            <a:avLst/>
          </a:prstGeom>
        </p:spPr>
      </p:pic>
    </p:spTree>
    <p:extLst>
      <p:ext uri="{BB962C8B-B14F-4D97-AF65-F5344CB8AC3E}">
        <p14:creationId xmlns:p14="http://schemas.microsoft.com/office/powerpoint/2010/main" val="314930627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2995673-DCD2-9599-64BD-B2DC5D8A8F6B}"/>
              </a:ext>
            </a:extLst>
          </p:cNvPr>
          <p:cNvSpPr>
            <a:spLocks noGrp="1"/>
          </p:cNvSpPr>
          <p:nvPr>
            <p:ph type="ftr" sz="quarter" idx="11"/>
          </p:nvPr>
        </p:nvSpPr>
        <p:spPr>
          <a:xfrm>
            <a:off x="2540834" y="6189302"/>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19923D63-8F65-CF1E-9657-BFF04CB3F5B9}"/>
              </a:ext>
            </a:extLst>
          </p:cNvPr>
          <p:cNvSpPr>
            <a:spLocks noGrp="1"/>
          </p:cNvSpPr>
          <p:nvPr>
            <p:ph type="sldNum" sz="quarter" idx="12"/>
          </p:nvPr>
        </p:nvSpPr>
        <p:spPr/>
        <p:txBody>
          <a:bodyPr/>
          <a:lstStyle/>
          <a:p>
            <a:fld id="{9FE50656-3D72-472C-A1BA-41E5F5C3B905}" type="slidenum">
              <a:rPr lang="en-US" smtClean="0"/>
              <a:t>86</a:t>
            </a:fld>
            <a:endParaRPr lang="en-US" dirty="0"/>
          </a:p>
        </p:txBody>
      </p:sp>
      <p:pic>
        <p:nvPicPr>
          <p:cNvPr id="9" name="Picture 8">
            <a:extLst>
              <a:ext uri="{FF2B5EF4-FFF2-40B4-BE49-F238E27FC236}">
                <a16:creationId xmlns:a16="http://schemas.microsoft.com/office/drawing/2014/main" id="{ACE5760C-3F14-693E-1046-D62F1791D3D1}"/>
              </a:ext>
            </a:extLst>
          </p:cNvPr>
          <p:cNvPicPr>
            <a:picLocks noChangeAspect="1"/>
          </p:cNvPicPr>
          <p:nvPr/>
        </p:nvPicPr>
        <p:blipFill>
          <a:blip r:embed="rId2"/>
          <a:stretch>
            <a:fillRect/>
          </a:stretch>
        </p:blipFill>
        <p:spPr>
          <a:xfrm>
            <a:off x="6380093" y="42396"/>
            <a:ext cx="5811906" cy="3386604"/>
          </a:xfrm>
          <a:prstGeom prst="rect">
            <a:avLst/>
          </a:prstGeom>
        </p:spPr>
      </p:pic>
      <p:pic>
        <p:nvPicPr>
          <p:cNvPr id="11" name="Picture 10">
            <a:extLst>
              <a:ext uri="{FF2B5EF4-FFF2-40B4-BE49-F238E27FC236}">
                <a16:creationId xmlns:a16="http://schemas.microsoft.com/office/drawing/2014/main" id="{9B07B759-4180-8993-E2EC-8501761F5EA2}"/>
              </a:ext>
            </a:extLst>
          </p:cNvPr>
          <p:cNvPicPr>
            <a:picLocks noChangeAspect="1"/>
          </p:cNvPicPr>
          <p:nvPr/>
        </p:nvPicPr>
        <p:blipFill>
          <a:blip r:embed="rId3"/>
          <a:stretch>
            <a:fillRect/>
          </a:stretch>
        </p:blipFill>
        <p:spPr>
          <a:xfrm>
            <a:off x="6505731" y="0"/>
            <a:ext cx="3867461" cy="1259759"/>
          </a:xfrm>
          <a:prstGeom prst="rect">
            <a:avLst/>
          </a:prstGeom>
        </p:spPr>
      </p:pic>
      <p:pic>
        <p:nvPicPr>
          <p:cNvPr id="1028" name="Picture 4">
            <a:extLst>
              <a:ext uri="{FF2B5EF4-FFF2-40B4-BE49-F238E27FC236}">
                <a16:creationId xmlns:a16="http://schemas.microsoft.com/office/drawing/2014/main" id="{624B135E-8DE2-F458-3B48-15F3C4FCE0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80" y="2468801"/>
            <a:ext cx="6680614" cy="3748488"/>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CBDEBBF4-F9CC-DF54-D890-7E2120A1C2DC}"/>
              </a:ext>
            </a:extLst>
          </p:cNvPr>
          <p:cNvSpPr txBox="1"/>
          <p:nvPr/>
        </p:nvSpPr>
        <p:spPr>
          <a:xfrm>
            <a:off x="-24980" y="139279"/>
            <a:ext cx="6505732" cy="2308324"/>
          </a:xfrm>
          <a:prstGeom prst="rect">
            <a:avLst/>
          </a:prstGeom>
          <a:noFill/>
        </p:spPr>
        <p:txBody>
          <a:bodyPr wrap="square" rtlCol="0">
            <a:spAutoFit/>
          </a:bodyPr>
          <a:lstStyle/>
          <a:p>
            <a:pPr algn="ctr"/>
            <a:r>
              <a:rPr lang="en-US" sz="2400" dirty="0">
                <a:solidFill>
                  <a:srgbClr val="FFFF00"/>
                </a:solidFill>
              </a:rPr>
              <a:t>Rancocas Creek Tidewater </a:t>
            </a:r>
          </a:p>
          <a:p>
            <a:pPr algn="ctr"/>
            <a:endParaRPr lang="en-US" sz="2400" dirty="0">
              <a:solidFill>
                <a:srgbClr val="FFFF00"/>
              </a:solidFill>
            </a:endParaRPr>
          </a:p>
          <a:p>
            <a:pPr algn="ctr"/>
            <a:r>
              <a:rPr lang="en-US" sz="2400" dirty="0">
                <a:solidFill>
                  <a:srgbClr val="FFFF00"/>
                </a:solidFill>
              </a:rPr>
              <a:t>JW Paxton Lumberton Molding Sand Naval Contracts</a:t>
            </a:r>
          </a:p>
          <a:p>
            <a:pPr algn="ctr"/>
            <a:endParaRPr lang="en-US" sz="2400" dirty="0">
              <a:solidFill>
                <a:srgbClr val="FFFF00"/>
              </a:solidFill>
            </a:endParaRPr>
          </a:p>
          <a:p>
            <a:pPr algn="ctr"/>
            <a:r>
              <a:rPr lang="en-US" sz="2400" dirty="0">
                <a:solidFill>
                  <a:srgbClr val="FFFF00"/>
                </a:solidFill>
              </a:rPr>
              <a:t>Reference: 1901  US Navy Contract Bulletin</a:t>
            </a:r>
          </a:p>
        </p:txBody>
      </p:sp>
      <p:sp>
        <p:nvSpPr>
          <p:cNvPr id="19" name="TextBox 18">
            <a:extLst>
              <a:ext uri="{FF2B5EF4-FFF2-40B4-BE49-F238E27FC236}">
                <a16:creationId xmlns:a16="http://schemas.microsoft.com/office/drawing/2014/main" id="{20F5C0F3-CD00-C031-71B0-C86A64253750}"/>
              </a:ext>
            </a:extLst>
          </p:cNvPr>
          <p:cNvSpPr txBox="1"/>
          <p:nvPr/>
        </p:nvSpPr>
        <p:spPr>
          <a:xfrm>
            <a:off x="6655634" y="3605279"/>
            <a:ext cx="5536365" cy="1569660"/>
          </a:xfrm>
          <a:prstGeom prst="rect">
            <a:avLst/>
          </a:prstGeom>
          <a:noFill/>
        </p:spPr>
        <p:txBody>
          <a:bodyPr wrap="square">
            <a:spAutoFit/>
          </a:bodyPr>
          <a:lstStyle/>
          <a:p>
            <a:pPr algn="ctr"/>
            <a:r>
              <a:rPr lang="en-US" sz="1600" b="0" i="0" dirty="0">
                <a:solidFill>
                  <a:srgbClr val="FFFF00"/>
                </a:solidFill>
                <a:effectLst/>
              </a:rPr>
              <a:t>Some men listed as working JW Paxson were Josiah K. Bougher, Howard Evans, and Howard M. Bougher.</a:t>
            </a:r>
          </a:p>
          <a:p>
            <a:pPr algn="ctr"/>
            <a:endParaRPr lang="en-US" sz="1600" dirty="0">
              <a:solidFill>
                <a:srgbClr val="FFFF00"/>
              </a:solidFill>
            </a:endParaRPr>
          </a:p>
          <a:p>
            <a:pPr algn="ctr"/>
            <a:r>
              <a:rPr lang="en-US" sz="1600" dirty="0">
                <a:solidFill>
                  <a:srgbClr val="FFFF00"/>
                </a:solidFill>
              </a:rPr>
              <a:t>Bougher, Rancocas Creek, is today’s Centerton/Mt. Laurel.  In the late 1880’s-early 1900’s a Captain Bougher was a well respected Delaware River mariner and tugboat Captain for Tug Shaw.  </a:t>
            </a:r>
          </a:p>
        </p:txBody>
      </p:sp>
      <p:sp>
        <p:nvSpPr>
          <p:cNvPr id="20" name="TextBox 19">
            <a:extLst>
              <a:ext uri="{FF2B5EF4-FFF2-40B4-BE49-F238E27FC236}">
                <a16:creationId xmlns:a16="http://schemas.microsoft.com/office/drawing/2014/main" id="{8144B0CF-4B99-C074-AAE0-81EF984D5366}"/>
              </a:ext>
            </a:extLst>
          </p:cNvPr>
          <p:cNvSpPr txBox="1"/>
          <p:nvPr/>
        </p:nvSpPr>
        <p:spPr>
          <a:xfrm>
            <a:off x="10373192" y="2983043"/>
            <a:ext cx="1818807" cy="488353"/>
          </a:xfrm>
          <a:prstGeom prst="rect">
            <a:avLst/>
          </a:prstGeom>
          <a:solidFill>
            <a:schemeClr val="bg1"/>
          </a:solidFill>
        </p:spPr>
        <p:txBody>
          <a:bodyPr wrap="square" rtlCol="0">
            <a:spAutoFit/>
          </a:bodyPr>
          <a:lstStyle/>
          <a:p>
            <a:endParaRPr lang="en-US" dirty="0"/>
          </a:p>
        </p:txBody>
      </p:sp>
      <p:pic>
        <p:nvPicPr>
          <p:cNvPr id="22" name="Picture 21">
            <a:extLst>
              <a:ext uri="{FF2B5EF4-FFF2-40B4-BE49-F238E27FC236}">
                <a16:creationId xmlns:a16="http://schemas.microsoft.com/office/drawing/2014/main" id="{8534C440-4F94-607A-EAE1-E80B273D44C0}"/>
              </a:ext>
            </a:extLst>
          </p:cNvPr>
          <p:cNvPicPr>
            <a:picLocks noChangeAspect="1"/>
          </p:cNvPicPr>
          <p:nvPr/>
        </p:nvPicPr>
        <p:blipFill>
          <a:blip r:embed="rId5"/>
          <a:stretch>
            <a:fillRect/>
          </a:stretch>
        </p:blipFill>
        <p:spPr>
          <a:xfrm>
            <a:off x="7269604" y="5308822"/>
            <a:ext cx="4308423" cy="715160"/>
          </a:xfrm>
          <a:prstGeom prst="rect">
            <a:avLst/>
          </a:prstGeom>
        </p:spPr>
      </p:pic>
      <p:pic>
        <p:nvPicPr>
          <p:cNvPr id="3" name="Picture 2">
            <a:extLst>
              <a:ext uri="{FF2B5EF4-FFF2-40B4-BE49-F238E27FC236}">
                <a16:creationId xmlns:a16="http://schemas.microsoft.com/office/drawing/2014/main" id="{BAED96FA-6A65-3D53-1FCE-0A5E3415BBB4}"/>
              </a:ext>
            </a:extLst>
          </p:cNvPr>
          <p:cNvPicPr>
            <a:picLocks noChangeAspect="1"/>
          </p:cNvPicPr>
          <p:nvPr/>
        </p:nvPicPr>
        <p:blipFill>
          <a:blip r:embed="rId6"/>
          <a:stretch>
            <a:fillRect/>
          </a:stretch>
        </p:blipFill>
        <p:spPr>
          <a:xfrm>
            <a:off x="6436088" y="5989539"/>
            <a:ext cx="548396" cy="564888"/>
          </a:xfrm>
          <a:prstGeom prst="rect">
            <a:avLst/>
          </a:prstGeom>
        </p:spPr>
      </p:pic>
    </p:spTree>
    <p:extLst>
      <p:ext uri="{BB962C8B-B14F-4D97-AF65-F5344CB8AC3E}">
        <p14:creationId xmlns:p14="http://schemas.microsoft.com/office/powerpoint/2010/main" val="373587839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turtle in a swamp&#10;&#10;Description automatically generated">
            <a:extLst>
              <a:ext uri="{FF2B5EF4-FFF2-40B4-BE49-F238E27FC236}">
                <a16:creationId xmlns:a16="http://schemas.microsoft.com/office/drawing/2014/main" id="{6C2EF0F7-45D7-C6C6-3066-9CB07925F1D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942" b="11058"/>
          <a:stretch/>
        </p:blipFill>
        <p:spPr>
          <a:xfrm>
            <a:off x="20" y="10"/>
            <a:ext cx="12191980" cy="6857990"/>
          </a:xfrm>
          <a:prstGeom prst="rect">
            <a:avLst/>
          </a:prstGeom>
        </p:spPr>
      </p:pic>
      <p:sp>
        <p:nvSpPr>
          <p:cNvPr id="4" name="Footer Placeholder 3">
            <a:extLst>
              <a:ext uri="{FF2B5EF4-FFF2-40B4-BE49-F238E27FC236}">
                <a16:creationId xmlns:a16="http://schemas.microsoft.com/office/drawing/2014/main" id="{BF567BB9-257B-03E4-2C7F-11B53062D2C4}"/>
              </a:ext>
            </a:extLst>
          </p:cNvPr>
          <p:cNvSpPr>
            <a:spLocks noGrp="1"/>
          </p:cNvSpPr>
          <p:nvPr>
            <p:ph type="ftr" sz="quarter" idx="11"/>
          </p:nvPr>
        </p:nvSpPr>
        <p:spPr>
          <a:xfrm>
            <a:off x="3764256" y="6347441"/>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8FCAE56C-9588-D3F1-124D-5D2CC019620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87</a:t>
            </a:fld>
            <a:endParaRPr lang="en-US" dirty="0">
              <a:solidFill>
                <a:srgbClr val="FFFFFF"/>
              </a:solidFill>
            </a:endParaRPr>
          </a:p>
        </p:txBody>
      </p:sp>
      <p:sp>
        <p:nvSpPr>
          <p:cNvPr id="8" name="TextBox 7">
            <a:extLst>
              <a:ext uri="{FF2B5EF4-FFF2-40B4-BE49-F238E27FC236}">
                <a16:creationId xmlns:a16="http://schemas.microsoft.com/office/drawing/2014/main" id="{DA5600B6-FECE-4BA6-8DFD-B8086B1F0760}"/>
              </a:ext>
            </a:extLst>
          </p:cNvPr>
          <p:cNvSpPr txBox="1"/>
          <p:nvPr/>
        </p:nvSpPr>
        <p:spPr>
          <a:xfrm>
            <a:off x="3448876" y="4831143"/>
            <a:ext cx="5088835" cy="830997"/>
          </a:xfrm>
          <a:prstGeom prst="rect">
            <a:avLst/>
          </a:prstGeom>
          <a:noFill/>
        </p:spPr>
        <p:txBody>
          <a:bodyPr wrap="square" rtlCol="0">
            <a:spAutoFit/>
          </a:bodyPr>
          <a:lstStyle/>
          <a:p>
            <a:pPr algn="ctr"/>
            <a:r>
              <a:rPr lang="en-US" sz="2400" dirty="0">
                <a:solidFill>
                  <a:schemeClr val="bg1"/>
                </a:solidFill>
              </a:rPr>
              <a:t>Snapping Turtle   Old Sand Mine Site</a:t>
            </a:r>
          </a:p>
          <a:p>
            <a:pPr algn="ctr"/>
            <a:r>
              <a:rPr lang="en-US" sz="2400" dirty="0">
                <a:solidFill>
                  <a:schemeClr val="bg1"/>
                </a:solidFill>
              </a:rPr>
              <a:t>South Branch</a:t>
            </a:r>
          </a:p>
        </p:txBody>
      </p:sp>
      <p:pic>
        <p:nvPicPr>
          <p:cNvPr id="3" name="Picture 2">
            <a:extLst>
              <a:ext uri="{FF2B5EF4-FFF2-40B4-BE49-F238E27FC236}">
                <a16:creationId xmlns:a16="http://schemas.microsoft.com/office/drawing/2014/main" id="{64389BBB-1943-1433-F60D-F8AD2DB33F03}"/>
              </a:ext>
            </a:extLst>
          </p:cNvPr>
          <p:cNvPicPr>
            <a:picLocks noChangeAspect="1"/>
          </p:cNvPicPr>
          <p:nvPr/>
        </p:nvPicPr>
        <p:blipFill>
          <a:blip r:embed="rId3"/>
          <a:stretch>
            <a:fillRect/>
          </a:stretch>
        </p:blipFill>
        <p:spPr>
          <a:xfrm>
            <a:off x="5547312" y="5736397"/>
            <a:ext cx="548688" cy="560881"/>
          </a:xfrm>
          <a:prstGeom prst="rect">
            <a:avLst/>
          </a:prstGeom>
        </p:spPr>
      </p:pic>
    </p:spTree>
    <p:extLst>
      <p:ext uri="{BB962C8B-B14F-4D97-AF65-F5344CB8AC3E}">
        <p14:creationId xmlns:p14="http://schemas.microsoft.com/office/powerpoint/2010/main" val="23232783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79F68D70-6E58-A4AB-CC26-ABDC54CA6004}"/>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CC6FD779-3C4F-0D05-7B1C-4FFB1E0BC6A4}"/>
              </a:ext>
            </a:extLst>
          </p:cNvPr>
          <p:cNvSpPr>
            <a:spLocks noGrp="1"/>
          </p:cNvSpPr>
          <p:nvPr>
            <p:ph type="sldNum" sz="quarter" idx="12"/>
          </p:nvPr>
        </p:nvSpPr>
        <p:spPr/>
        <p:txBody>
          <a:bodyPr/>
          <a:lstStyle/>
          <a:p>
            <a:fld id="{9FE50656-3D72-472C-A1BA-41E5F5C3B905}" type="slidenum">
              <a:rPr lang="en-US" smtClean="0"/>
              <a:t>88</a:t>
            </a:fld>
            <a:endParaRPr lang="en-US" dirty="0"/>
          </a:p>
        </p:txBody>
      </p:sp>
      <p:sp>
        <p:nvSpPr>
          <p:cNvPr id="7" name="TextBox 6">
            <a:extLst>
              <a:ext uri="{FF2B5EF4-FFF2-40B4-BE49-F238E27FC236}">
                <a16:creationId xmlns:a16="http://schemas.microsoft.com/office/drawing/2014/main" id="{46CDA365-5A8A-4473-E656-4A52B9D11D25}"/>
              </a:ext>
            </a:extLst>
          </p:cNvPr>
          <p:cNvSpPr txBox="1"/>
          <p:nvPr/>
        </p:nvSpPr>
        <p:spPr>
          <a:xfrm>
            <a:off x="2724912" y="476299"/>
            <a:ext cx="9006840" cy="5449377"/>
          </a:xfrm>
          <a:prstGeom prst="rect">
            <a:avLst/>
          </a:prstGeom>
          <a:solidFill>
            <a:srgbClr val="006600"/>
          </a:solidFill>
        </p:spPr>
        <p:txBody>
          <a:bodyPr wrap="square">
            <a:spAutoFit/>
          </a:bodyPr>
          <a:lstStyle/>
          <a:p>
            <a:pPr algn="l">
              <a:lnSpc>
                <a:spcPct val="150000"/>
              </a:lnSpc>
            </a:pPr>
            <a:r>
              <a:rPr lang="en-US" b="1" i="0" u="none" strike="noStrike" baseline="0" dirty="0">
                <a:solidFill>
                  <a:srgbClr val="FFFF00"/>
                </a:solidFill>
                <a:latin typeface="TimesNewRomanPS-BoldMT"/>
              </a:rPr>
              <a:t>Collection: </a:t>
            </a:r>
            <a:r>
              <a:rPr lang="en-US" b="0" i="0" u="none" strike="noStrike" baseline="0" dirty="0">
                <a:solidFill>
                  <a:srgbClr val="FFFF00"/>
                </a:solidFill>
                <a:latin typeface="TimesNewRomanPSMT"/>
              </a:rPr>
              <a:t>The Pennsylvania Gazette</a:t>
            </a:r>
          </a:p>
          <a:p>
            <a:pPr algn="l">
              <a:lnSpc>
                <a:spcPct val="150000"/>
              </a:lnSpc>
            </a:pPr>
            <a:r>
              <a:rPr lang="en-US" b="1" i="0" u="none" strike="noStrike" baseline="0" dirty="0">
                <a:solidFill>
                  <a:srgbClr val="FFFF00"/>
                </a:solidFill>
                <a:latin typeface="TimesNewRomanPS-BoldMT"/>
              </a:rPr>
              <a:t>Publication: </a:t>
            </a:r>
            <a:r>
              <a:rPr lang="en-US" b="0" i="0" u="none" strike="noStrike" baseline="0" dirty="0">
                <a:solidFill>
                  <a:srgbClr val="FFFF00"/>
                </a:solidFill>
                <a:latin typeface="TimesNewRomanPSMT"/>
              </a:rPr>
              <a:t>The Pennsylvania Gazette</a:t>
            </a:r>
          </a:p>
          <a:p>
            <a:pPr algn="l">
              <a:lnSpc>
                <a:spcPct val="150000"/>
              </a:lnSpc>
            </a:pPr>
            <a:r>
              <a:rPr lang="en-US" b="1" i="0" u="none" strike="noStrike" baseline="0" dirty="0">
                <a:solidFill>
                  <a:srgbClr val="FFFF00"/>
                </a:solidFill>
                <a:latin typeface="TimesNewRomanPS-BoldMT"/>
              </a:rPr>
              <a:t>Date: </a:t>
            </a:r>
            <a:r>
              <a:rPr lang="en-US" b="0" i="0" u="none" strike="noStrike" baseline="0" dirty="0">
                <a:solidFill>
                  <a:srgbClr val="FFFF00"/>
                </a:solidFill>
                <a:latin typeface="TimesNewRomanPSMT"/>
              </a:rPr>
              <a:t>February 5, 1756</a:t>
            </a:r>
          </a:p>
          <a:p>
            <a:pPr algn="l">
              <a:lnSpc>
                <a:spcPct val="150000"/>
              </a:lnSpc>
            </a:pPr>
            <a:r>
              <a:rPr lang="en-US" b="1" i="0" u="none" strike="noStrike" baseline="0" dirty="0">
                <a:solidFill>
                  <a:srgbClr val="FFFF00"/>
                </a:solidFill>
                <a:latin typeface="TimesNewRomanPS-BoldMT"/>
              </a:rPr>
              <a:t>Title: </a:t>
            </a:r>
            <a:r>
              <a:rPr lang="en-US" b="0" i="0" u="none" strike="noStrike" baseline="0" dirty="0">
                <a:solidFill>
                  <a:srgbClr val="FFFF00"/>
                </a:solidFill>
                <a:latin typeface="TimesNewRomanPSMT"/>
              </a:rPr>
              <a:t>To be SOLD, By the subscriber, living in MooreTown, in the</a:t>
            </a:r>
          </a:p>
          <a:p>
            <a:pPr algn="l">
              <a:lnSpc>
                <a:spcPct val="150000"/>
              </a:lnSpc>
            </a:pPr>
            <a:r>
              <a:rPr lang="en-US" b="0" i="0" u="none" strike="noStrike" baseline="0" dirty="0">
                <a:solidFill>
                  <a:srgbClr val="FFFF00"/>
                </a:solidFill>
                <a:latin typeface="TimesNewRomanPSMT"/>
              </a:rPr>
              <a:t>To be SOLD, By the subscriber, living in MooreTown, in the county of Burlington, in West Jersey,  A COMMODIOUS new brick house, two story high, with three rooms on a floor, a good kitchen, stable and other conveniences; the  whole well finished, with a large yard, and a good wharff at the end thereof, where flats or other vessels of burthen may load or unload there cargoes, situate in the most populous Part of Bridge town, common called </a:t>
            </a:r>
            <a:r>
              <a:rPr lang="en-US" b="1" i="1" u="none" strike="noStrike" baseline="0" dirty="0">
                <a:solidFill>
                  <a:srgbClr val="FFFF00"/>
                </a:solidFill>
                <a:latin typeface="TimesNewRomanPS-BoldItalicMT"/>
              </a:rPr>
              <a:t>Mount Holly </a:t>
            </a:r>
            <a:r>
              <a:rPr lang="en-US" b="0" i="0" u="none" strike="noStrike" baseline="0" dirty="0">
                <a:solidFill>
                  <a:srgbClr val="FFFF00"/>
                </a:solidFill>
                <a:latin typeface="TimesNewRomanPSMT"/>
              </a:rPr>
              <a:t>, in the county aforesaid, very convenient for a merchant or shop keeper, and has been used in that way ever since it was built. Also about three acres of good clover meadow, near said premises, belonging to the estate of Benjamin Bispham deceased. The title is indisputable. For terms, enquire of of JOSHUA BISPHAM, Executors.</a:t>
            </a:r>
            <a:endParaRPr lang="en-US" dirty="0">
              <a:solidFill>
                <a:srgbClr val="FFFF00"/>
              </a:solidFill>
            </a:endParaRPr>
          </a:p>
        </p:txBody>
      </p:sp>
      <p:pic>
        <p:nvPicPr>
          <p:cNvPr id="6" name="Picture 5">
            <a:extLst>
              <a:ext uri="{FF2B5EF4-FFF2-40B4-BE49-F238E27FC236}">
                <a16:creationId xmlns:a16="http://schemas.microsoft.com/office/drawing/2014/main" id="{7BAF013F-CD58-89AC-172D-338E7654C1E0}"/>
              </a:ext>
            </a:extLst>
          </p:cNvPr>
          <p:cNvPicPr>
            <a:picLocks noChangeAspect="1"/>
          </p:cNvPicPr>
          <p:nvPr/>
        </p:nvPicPr>
        <p:blipFill>
          <a:blip r:embed="rId2"/>
          <a:stretch>
            <a:fillRect/>
          </a:stretch>
        </p:blipFill>
        <p:spPr>
          <a:xfrm>
            <a:off x="838200" y="2734304"/>
            <a:ext cx="1202473" cy="1229194"/>
          </a:xfrm>
          <a:prstGeom prst="rect">
            <a:avLst/>
          </a:prstGeom>
        </p:spPr>
      </p:pic>
    </p:spTree>
    <p:extLst>
      <p:ext uri="{BB962C8B-B14F-4D97-AF65-F5344CB8AC3E}">
        <p14:creationId xmlns:p14="http://schemas.microsoft.com/office/powerpoint/2010/main" val="85549995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ollage of a dog on a surfboard&#10;&#10;Description automatically generated">
            <a:extLst>
              <a:ext uri="{FF2B5EF4-FFF2-40B4-BE49-F238E27FC236}">
                <a16:creationId xmlns:a16="http://schemas.microsoft.com/office/drawing/2014/main" id="{29023F4A-CFED-6905-F0CC-AB19F85B8F3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2593AD85-3898-D98E-8CA0-33993DD01E3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C48DD252-DA01-869A-2C2C-6C0D708BDFC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89</a:t>
            </a:fld>
            <a:endParaRPr lang="en-US" dirty="0">
              <a:solidFill>
                <a:srgbClr val="FFFFFF"/>
              </a:solidFill>
            </a:endParaRPr>
          </a:p>
        </p:txBody>
      </p:sp>
      <p:sp>
        <p:nvSpPr>
          <p:cNvPr id="8" name="TextBox 7">
            <a:extLst>
              <a:ext uri="{FF2B5EF4-FFF2-40B4-BE49-F238E27FC236}">
                <a16:creationId xmlns:a16="http://schemas.microsoft.com/office/drawing/2014/main" id="{F2996B97-2763-8A0C-BCEE-261DD7282186}"/>
              </a:ext>
            </a:extLst>
          </p:cNvPr>
          <p:cNvSpPr txBox="1"/>
          <p:nvPr/>
        </p:nvSpPr>
        <p:spPr>
          <a:xfrm>
            <a:off x="3510302" y="369980"/>
            <a:ext cx="4522305" cy="461665"/>
          </a:xfrm>
          <a:prstGeom prst="rect">
            <a:avLst/>
          </a:prstGeom>
          <a:noFill/>
        </p:spPr>
        <p:txBody>
          <a:bodyPr wrap="square" rtlCol="0">
            <a:spAutoFit/>
          </a:bodyPr>
          <a:lstStyle/>
          <a:p>
            <a:pPr algn="ctr"/>
            <a:r>
              <a:rPr lang="en-US" sz="2400" dirty="0">
                <a:solidFill>
                  <a:schemeClr val="bg1"/>
                </a:solidFill>
              </a:rPr>
              <a:t>South Branch Lumberton</a:t>
            </a:r>
          </a:p>
        </p:txBody>
      </p:sp>
      <p:pic>
        <p:nvPicPr>
          <p:cNvPr id="3" name="Picture 2">
            <a:extLst>
              <a:ext uri="{FF2B5EF4-FFF2-40B4-BE49-F238E27FC236}">
                <a16:creationId xmlns:a16="http://schemas.microsoft.com/office/drawing/2014/main" id="{FDDE9631-0FB5-6D1E-39CA-51AC4D8420CA}"/>
              </a:ext>
            </a:extLst>
          </p:cNvPr>
          <p:cNvPicPr>
            <a:picLocks noChangeAspect="1"/>
          </p:cNvPicPr>
          <p:nvPr/>
        </p:nvPicPr>
        <p:blipFill>
          <a:blip r:embed="rId3"/>
          <a:stretch>
            <a:fillRect/>
          </a:stretch>
        </p:blipFill>
        <p:spPr>
          <a:xfrm>
            <a:off x="503664" y="600812"/>
            <a:ext cx="979449" cy="1001214"/>
          </a:xfrm>
          <a:prstGeom prst="rect">
            <a:avLst/>
          </a:prstGeom>
        </p:spPr>
      </p:pic>
    </p:spTree>
    <p:extLst>
      <p:ext uri="{BB962C8B-B14F-4D97-AF65-F5344CB8AC3E}">
        <p14:creationId xmlns:p14="http://schemas.microsoft.com/office/powerpoint/2010/main" val="74853869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text, map&#10;&#10;Description automatically generated">
            <a:extLst>
              <a:ext uri="{FF2B5EF4-FFF2-40B4-BE49-F238E27FC236}">
                <a16:creationId xmlns:a16="http://schemas.microsoft.com/office/drawing/2014/main" id="{BCE3FBE1-01F1-44AE-AFC3-0F905CA0E935}"/>
              </a:ext>
            </a:extLst>
          </p:cNvPr>
          <p:cNvPicPr>
            <a:picLocks noChangeAspect="1"/>
          </p:cNvPicPr>
          <p:nvPr/>
        </p:nvPicPr>
        <p:blipFill rotWithShape="1">
          <a:blip r:embed="rId2">
            <a:extLst>
              <a:ext uri="{28A0092B-C50C-407E-A947-70E740481C1C}">
                <a14:useLocalDpi xmlns:a14="http://schemas.microsoft.com/office/drawing/2010/main" val="0"/>
              </a:ext>
            </a:extLst>
          </a:blip>
          <a:srcRect l="11535" r="16455" b="1"/>
          <a:stretch/>
        </p:blipFill>
        <p:spPr>
          <a:xfrm>
            <a:off x="187383" y="300954"/>
            <a:ext cx="4259490" cy="6240958"/>
          </a:xfrm>
          <a:prstGeom prst="rect">
            <a:avLst/>
          </a:prstGeom>
        </p:spPr>
      </p:pic>
      <p:pic>
        <p:nvPicPr>
          <p:cNvPr id="11" name="Picture 10" descr="A dog swimming in a body of water&#10;&#10;Description automatically generated">
            <a:extLst>
              <a:ext uri="{FF2B5EF4-FFF2-40B4-BE49-F238E27FC236}">
                <a16:creationId xmlns:a16="http://schemas.microsoft.com/office/drawing/2014/main" id="{C900084D-6293-4443-9220-3A804D42E55D}"/>
              </a:ext>
            </a:extLst>
          </p:cNvPr>
          <p:cNvPicPr>
            <a:picLocks noChangeAspect="1"/>
          </p:cNvPicPr>
          <p:nvPr/>
        </p:nvPicPr>
        <p:blipFill rotWithShape="1">
          <a:blip r:embed="rId3">
            <a:extLst>
              <a:ext uri="{28A0092B-C50C-407E-A947-70E740481C1C}">
                <a14:useLocalDpi xmlns:a14="http://schemas.microsoft.com/office/drawing/2010/main" val="0"/>
              </a:ext>
            </a:extLst>
          </a:blip>
          <a:srcRect t="7556" r="2" b="26845"/>
          <a:stretch/>
        </p:blipFill>
        <p:spPr>
          <a:xfrm>
            <a:off x="7985660" y="3528281"/>
            <a:ext cx="3890560" cy="3122954"/>
          </a:xfrm>
          <a:prstGeom prst="rect">
            <a:avLst/>
          </a:prstGeom>
        </p:spPr>
      </p:pic>
      <p:sp>
        <p:nvSpPr>
          <p:cNvPr id="16" name="Title 1">
            <a:extLst>
              <a:ext uri="{FF2B5EF4-FFF2-40B4-BE49-F238E27FC236}">
                <a16:creationId xmlns:a16="http://schemas.microsoft.com/office/drawing/2014/main" id="{6D398841-893C-409B-A51F-3CB4076DEBBC}"/>
              </a:ext>
            </a:extLst>
          </p:cNvPr>
          <p:cNvSpPr txBox="1">
            <a:spLocks/>
          </p:cNvSpPr>
          <p:nvPr/>
        </p:nvSpPr>
        <p:spPr>
          <a:xfrm>
            <a:off x="4504584" y="2742027"/>
            <a:ext cx="7301191" cy="727225"/>
          </a:xfrm>
          <a:prstGeom prst="rect">
            <a:avLst/>
          </a:prstGeom>
          <a:solidFill>
            <a:srgbClr val="006600"/>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solidFill>
                  <a:srgbClr val="FFFF00"/>
                </a:solidFill>
              </a:rPr>
              <a:t>Atsion - Lumberton - Rancocas Creek </a:t>
            </a:r>
            <a:br>
              <a:rPr lang="en-US" sz="2400" b="1" dirty="0">
                <a:solidFill>
                  <a:srgbClr val="FFFF00"/>
                </a:solidFill>
              </a:rPr>
            </a:br>
            <a:r>
              <a:rPr lang="en-US" sz="2400" b="1" dirty="0">
                <a:solidFill>
                  <a:srgbClr val="FFFF00"/>
                </a:solidFill>
              </a:rPr>
              <a:t> NJ Pinelands National Reserve Naval Stores</a:t>
            </a:r>
          </a:p>
          <a:p>
            <a:r>
              <a:rPr lang="en-US" sz="2400" b="1" dirty="0">
                <a:solidFill>
                  <a:srgbClr val="FFFF00"/>
                </a:solidFill>
              </a:rPr>
              <a:t>Sailed to Delaware River Ports &amp; Markets</a:t>
            </a:r>
          </a:p>
        </p:txBody>
      </p:sp>
      <p:sp>
        <p:nvSpPr>
          <p:cNvPr id="2" name="Oval 1">
            <a:extLst>
              <a:ext uri="{FF2B5EF4-FFF2-40B4-BE49-F238E27FC236}">
                <a16:creationId xmlns:a16="http://schemas.microsoft.com/office/drawing/2014/main" id="{D0377421-CB63-4B5E-A705-864D5663ADED}"/>
              </a:ext>
            </a:extLst>
          </p:cNvPr>
          <p:cNvSpPr/>
          <p:nvPr/>
        </p:nvSpPr>
        <p:spPr>
          <a:xfrm>
            <a:off x="2686756" y="4967869"/>
            <a:ext cx="270933" cy="193753"/>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6234A3C5-113A-4E7D-9A48-A4B1F27B4259}"/>
              </a:ext>
            </a:extLst>
          </p:cNvPr>
          <p:cNvSpPr/>
          <p:nvPr/>
        </p:nvSpPr>
        <p:spPr>
          <a:xfrm>
            <a:off x="2415823" y="2629828"/>
            <a:ext cx="270933" cy="193753"/>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Freeform: Shape 2">
            <a:extLst>
              <a:ext uri="{FF2B5EF4-FFF2-40B4-BE49-F238E27FC236}">
                <a16:creationId xmlns:a16="http://schemas.microsoft.com/office/drawing/2014/main" id="{0E8EE413-2A3E-43F9-995A-6B52F7213B94}"/>
              </a:ext>
            </a:extLst>
          </p:cNvPr>
          <p:cNvSpPr/>
          <p:nvPr/>
        </p:nvSpPr>
        <p:spPr>
          <a:xfrm>
            <a:off x="2417901" y="2822222"/>
            <a:ext cx="371275" cy="2122311"/>
          </a:xfrm>
          <a:custGeom>
            <a:avLst/>
            <a:gdLst>
              <a:gd name="connsiteX0" fmla="*/ 370455 w 371275"/>
              <a:gd name="connsiteY0" fmla="*/ 2269067 h 2269067"/>
              <a:gd name="connsiteX1" fmla="*/ 336588 w 371275"/>
              <a:gd name="connsiteY1" fmla="*/ 2009422 h 2269067"/>
              <a:gd name="connsiteX2" fmla="*/ 144677 w 371275"/>
              <a:gd name="connsiteY2" fmla="*/ 1546578 h 2269067"/>
              <a:gd name="connsiteX3" fmla="*/ 9210 w 371275"/>
              <a:gd name="connsiteY3" fmla="*/ 1117600 h 2269067"/>
              <a:gd name="connsiteX4" fmla="*/ 20499 w 371275"/>
              <a:gd name="connsiteY4" fmla="*/ 835378 h 2269067"/>
              <a:gd name="connsiteX5" fmla="*/ 88232 w 371275"/>
              <a:gd name="connsiteY5" fmla="*/ 654756 h 2269067"/>
              <a:gd name="connsiteX6" fmla="*/ 88232 w 371275"/>
              <a:gd name="connsiteY6" fmla="*/ 0 h 2269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1275" h="2269067">
                <a:moveTo>
                  <a:pt x="370455" y="2269067"/>
                </a:moveTo>
                <a:cubicBezTo>
                  <a:pt x="372336" y="2199452"/>
                  <a:pt x="374218" y="2129837"/>
                  <a:pt x="336588" y="2009422"/>
                </a:cubicBezTo>
                <a:cubicBezTo>
                  <a:pt x="298958" y="1889007"/>
                  <a:pt x="199240" y="1695215"/>
                  <a:pt x="144677" y="1546578"/>
                </a:cubicBezTo>
                <a:cubicBezTo>
                  <a:pt x="90114" y="1397941"/>
                  <a:pt x="29906" y="1236133"/>
                  <a:pt x="9210" y="1117600"/>
                </a:cubicBezTo>
                <a:cubicBezTo>
                  <a:pt x="-11486" y="999067"/>
                  <a:pt x="7329" y="912519"/>
                  <a:pt x="20499" y="835378"/>
                </a:cubicBezTo>
                <a:cubicBezTo>
                  <a:pt x="33669" y="758237"/>
                  <a:pt x="76943" y="793986"/>
                  <a:pt x="88232" y="654756"/>
                </a:cubicBezTo>
                <a:cubicBezTo>
                  <a:pt x="99521" y="515526"/>
                  <a:pt x="93876" y="257763"/>
                  <a:pt x="88232" y="0"/>
                </a:cubicBezTo>
              </a:path>
            </a:pathLst>
          </a:custGeom>
          <a:no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Freeform: Shape 3">
            <a:extLst>
              <a:ext uri="{FF2B5EF4-FFF2-40B4-BE49-F238E27FC236}">
                <a16:creationId xmlns:a16="http://schemas.microsoft.com/office/drawing/2014/main" id="{3F990E89-549B-4606-A75D-A168627217F6}"/>
              </a:ext>
            </a:extLst>
          </p:cNvPr>
          <p:cNvSpPr/>
          <p:nvPr/>
        </p:nvSpPr>
        <p:spPr>
          <a:xfrm>
            <a:off x="869244" y="1749778"/>
            <a:ext cx="1682045" cy="1185333"/>
          </a:xfrm>
          <a:custGeom>
            <a:avLst/>
            <a:gdLst>
              <a:gd name="connsiteX0" fmla="*/ 1636889 w 1636889"/>
              <a:gd name="connsiteY0" fmla="*/ 846666 h 1185333"/>
              <a:gd name="connsiteX1" fmla="*/ 1569156 w 1636889"/>
              <a:gd name="connsiteY1" fmla="*/ 812800 h 1185333"/>
              <a:gd name="connsiteX2" fmla="*/ 1444978 w 1636889"/>
              <a:gd name="connsiteY2" fmla="*/ 609600 h 1185333"/>
              <a:gd name="connsiteX3" fmla="*/ 1433689 w 1636889"/>
              <a:gd name="connsiteY3" fmla="*/ 609600 h 1185333"/>
              <a:gd name="connsiteX4" fmla="*/ 1343378 w 1636889"/>
              <a:gd name="connsiteY4" fmla="*/ 541866 h 1185333"/>
              <a:gd name="connsiteX5" fmla="*/ 1230489 w 1636889"/>
              <a:gd name="connsiteY5" fmla="*/ 327378 h 1185333"/>
              <a:gd name="connsiteX6" fmla="*/ 1185334 w 1636889"/>
              <a:gd name="connsiteY6" fmla="*/ 282222 h 1185333"/>
              <a:gd name="connsiteX7" fmla="*/ 1128889 w 1636889"/>
              <a:gd name="connsiteY7" fmla="*/ 248355 h 1185333"/>
              <a:gd name="connsiteX8" fmla="*/ 1027289 w 1636889"/>
              <a:gd name="connsiteY8" fmla="*/ 101600 h 1185333"/>
              <a:gd name="connsiteX9" fmla="*/ 891823 w 1636889"/>
              <a:gd name="connsiteY9" fmla="*/ 33866 h 1185333"/>
              <a:gd name="connsiteX10" fmla="*/ 812800 w 1636889"/>
              <a:gd name="connsiteY10" fmla="*/ 0 h 1185333"/>
              <a:gd name="connsiteX11" fmla="*/ 733778 w 1636889"/>
              <a:gd name="connsiteY11" fmla="*/ 56444 h 1185333"/>
              <a:gd name="connsiteX12" fmla="*/ 666045 w 1636889"/>
              <a:gd name="connsiteY12" fmla="*/ 282222 h 1185333"/>
              <a:gd name="connsiteX13" fmla="*/ 519289 w 1636889"/>
              <a:gd name="connsiteY13" fmla="*/ 406400 h 1185333"/>
              <a:gd name="connsiteX14" fmla="*/ 417689 w 1636889"/>
              <a:gd name="connsiteY14" fmla="*/ 564444 h 1185333"/>
              <a:gd name="connsiteX15" fmla="*/ 372534 w 1636889"/>
              <a:gd name="connsiteY15" fmla="*/ 722489 h 1185333"/>
              <a:gd name="connsiteX16" fmla="*/ 338667 w 1636889"/>
              <a:gd name="connsiteY16" fmla="*/ 801511 h 1185333"/>
              <a:gd name="connsiteX17" fmla="*/ 124178 w 1636889"/>
              <a:gd name="connsiteY17" fmla="*/ 936978 h 1185333"/>
              <a:gd name="connsiteX18" fmla="*/ 0 w 1636889"/>
              <a:gd name="connsiteY18" fmla="*/ 1185333 h 1185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36889" h="1185333">
                <a:moveTo>
                  <a:pt x="1636889" y="846666"/>
                </a:moveTo>
                <a:cubicBezTo>
                  <a:pt x="1619015" y="849488"/>
                  <a:pt x="1601141" y="852311"/>
                  <a:pt x="1569156" y="812800"/>
                </a:cubicBezTo>
                <a:cubicBezTo>
                  <a:pt x="1537171" y="773289"/>
                  <a:pt x="1444978" y="609600"/>
                  <a:pt x="1444978" y="609600"/>
                </a:cubicBezTo>
                <a:cubicBezTo>
                  <a:pt x="1422400" y="575733"/>
                  <a:pt x="1433689" y="609600"/>
                  <a:pt x="1433689" y="609600"/>
                </a:cubicBezTo>
                <a:cubicBezTo>
                  <a:pt x="1416756" y="598311"/>
                  <a:pt x="1377245" y="588903"/>
                  <a:pt x="1343378" y="541866"/>
                </a:cubicBezTo>
                <a:cubicBezTo>
                  <a:pt x="1309511" y="494829"/>
                  <a:pt x="1230489" y="327378"/>
                  <a:pt x="1230489" y="327378"/>
                </a:cubicBezTo>
                <a:cubicBezTo>
                  <a:pt x="1204148" y="284104"/>
                  <a:pt x="1185334" y="282222"/>
                  <a:pt x="1185334" y="282222"/>
                </a:cubicBezTo>
                <a:cubicBezTo>
                  <a:pt x="1168401" y="269051"/>
                  <a:pt x="1155230" y="278459"/>
                  <a:pt x="1128889" y="248355"/>
                </a:cubicBezTo>
                <a:cubicBezTo>
                  <a:pt x="1102548" y="218251"/>
                  <a:pt x="1066800" y="137348"/>
                  <a:pt x="1027289" y="101600"/>
                </a:cubicBezTo>
                <a:cubicBezTo>
                  <a:pt x="987778" y="65852"/>
                  <a:pt x="891823" y="33866"/>
                  <a:pt x="891823" y="33866"/>
                </a:cubicBezTo>
                <a:cubicBezTo>
                  <a:pt x="856075" y="16933"/>
                  <a:pt x="812800" y="0"/>
                  <a:pt x="812800" y="0"/>
                </a:cubicBezTo>
                <a:cubicBezTo>
                  <a:pt x="786459" y="3763"/>
                  <a:pt x="758237" y="9407"/>
                  <a:pt x="733778" y="56444"/>
                </a:cubicBezTo>
                <a:cubicBezTo>
                  <a:pt x="709319" y="103481"/>
                  <a:pt x="701793" y="223896"/>
                  <a:pt x="666045" y="282222"/>
                </a:cubicBezTo>
                <a:cubicBezTo>
                  <a:pt x="630297" y="340548"/>
                  <a:pt x="560682" y="359363"/>
                  <a:pt x="519289" y="406400"/>
                </a:cubicBezTo>
                <a:cubicBezTo>
                  <a:pt x="477896" y="453437"/>
                  <a:pt x="442148" y="511763"/>
                  <a:pt x="417689" y="564444"/>
                </a:cubicBezTo>
                <a:cubicBezTo>
                  <a:pt x="393230" y="617125"/>
                  <a:pt x="372534" y="722489"/>
                  <a:pt x="372534" y="722489"/>
                </a:cubicBezTo>
                <a:cubicBezTo>
                  <a:pt x="359364" y="762000"/>
                  <a:pt x="380060" y="765763"/>
                  <a:pt x="338667" y="801511"/>
                </a:cubicBezTo>
                <a:cubicBezTo>
                  <a:pt x="297274" y="837259"/>
                  <a:pt x="180622" y="873008"/>
                  <a:pt x="124178" y="936978"/>
                </a:cubicBezTo>
                <a:cubicBezTo>
                  <a:pt x="67734" y="1000948"/>
                  <a:pt x="33867" y="1093140"/>
                  <a:pt x="0" y="1185333"/>
                </a:cubicBezTo>
              </a:path>
            </a:pathLst>
          </a:custGeom>
          <a:noFill/>
          <a:ln w="793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5">
            <a:extLst>
              <a:ext uri="{FF2B5EF4-FFF2-40B4-BE49-F238E27FC236}">
                <a16:creationId xmlns:a16="http://schemas.microsoft.com/office/drawing/2014/main" id="{04AE4050-AD92-47AE-8D96-8CDD2D47D4C4}"/>
              </a:ext>
            </a:extLst>
          </p:cNvPr>
          <p:cNvSpPr/>
          <p:nvPr/>
        </p:nvSpPr>
        <p:spPr>
          <a:xfrm>
            <a:off x="1693333" y="316089"/>
            <a:ext cx="1264356" cy="1433689"/>
          </a:xfrm>
          <a:custGeom>
            <a:avLst/>
            <a:gdLst>
              <a:gd name="connsiteX0" fmla="*/ 1230489 w 1264840"/>
              <a:gd name="connsiteY0" fmla="*/ 0 h 1433689"/>
              <a:gd name="connsiteX1" fmla="*/ 1264356 w 1264840"/>
              <a:gd name="connsiteY1" fmla="*/ 270933 h 1433689"/>
              <a:gd name="connsiteX2" fmla="*/ 1207911 w 1264840"/>
              <a:gd name="connsiteY2" fmla="*/ 462844 h 1433689"/>
              <a:gd name="connsiteX3" fmla="*/ 1083734 w 1264840"/>
              <a:gd name="connsiteY3" fmla="*/ 587022 h 1433689"/>
              <a:gd name="connsiteX4" fmla="*/ 801511 w 1264840"/>
              <a:gd name="connsiteY4" fmla="*/ 496711 h 1433689"/>
              <a:gd name="connsiteX5" fmla="*/ 722489 w 1264840"/>
              <a:gd name="connsiteY5" fmla="*/ 643467 h 1433689"/>
              <a:gd name="connsiteX6" fmla="*/ 654756 w 1264840"/>
              <a:gd name="connsiteY6" fmla="*/ 857955 h 1433689"/>
              <a:gd name="connsiteX7" fmla="*/ 643467 w 1264840"/>
              <a:gd name="connsiteY7" fmla="*/ 948267 h 1433689"/>
              <a:gd name="connsiteX8" fmla="*/ 564445 w 1264840"/>
              <a:gd name="connsiteY8" fmla="*/ 1061155 h 1433689"/>
              <a:gd name="connsiteX9" fmla="*/ 316089 w 1264840"/>
              <a:gd name="connsiteY9" fmla="*/ 1095022 h 1433689"/>
              <a:gd name="connsiteX10" fmla="*/ 225778 w 1264840"/>
              <a:gd name="connsiteY10" fmla="*/ 1230489 h 1433689"/>
              <a:gd name="connsiteX11" fmla="*/ 0 w 1264840"/>
              <a:gd name="connsiteY11" fmla="*/ 1433689 h 1433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840" h="1433689">
                <a:moveTo>
                  <a:pt x="1230489" y="0"/>
                </a:moveTo>
                <a:cubicBezTo>
                  <a:pt x="1249304" y="96896"/>
                  <a:pt x="1268119" y="193792"/>
                  <a:pt x="1264356" y="270933"/>
                </a:cubicBezTo>
                <a:cubicBezTo>
                  <a:pt x="1260593" y="348074"/>
                  <a:pt x="1238015" y="410163"/>
                  <a:pt x="1207911" y="462844"/>
                </a:cubicBezTo>
                <a:cubicBezTo>
                  <a:pt x="1177807" y="515525"/>
                  <a:pt x="1151467" y="581378"/>
                  <a:pt x="1083734" y="587022"/>
                </a:cubicBezTo>
                <a:cubicBezTo>
                  <a:pt x="1016001" y="592666"/>
                  <a:pt x="861718" y="487304"/>
                  <a:pt x="801511" y="496711"/>
                </a:cubicBezTo>
                <a:cubicBezTo>
                  <a:pt x="741304" y="506118"/>
                  <a:pt x="746948" y="583260"/>
                  <a:pt x="722489" y="643467"/>
                </a:cubicBezTo>
                <a:cubicBezTo>
                  <a:pt x="698030" y="703674"/>
                  <a:pt x="654756" y="857955"/>
                  <a:pt x="654756" y="857955"/>
                </a:cubicBezTo>
                <a:cubicBezTo>
                  <a:pt x="641586" y="908755"/>
                  <a:pt x="643467" y="948267"/>
                  <a:pt x="643467" y="948267"/>
                </a:cubicBezTo>
                <a:cubicBezTo>
                  <a:pt x="628415" y="982134"/>
                  <a:pt x="619008" y="1036696"/>
                  <a:pt x="564445" y="1061155"/>
                </a:cubicBezTo>
                <a:cubicBezTo>
                  <a:pt x="509882" y="1085614"/>
                  <a:pt x="372533" y="1066800"/>
                  <a:pt x="316089" y="1095022"/>
                </a:cubicBezTo>
                <a:cubicBezTo>
                  <a:pt x="259645" y="1123244"/>
                  <a:pt x="278459" y="1174045"/>
                  <a:pt x="225778" y="1230489"/>
                </a:cubicBezTo>
                <a:cubicBezTo>
                  <a:pt x="173097" y="1286933"/>
                  <a:pt x="86548" y="1360311"/>
                  <a:pt x="0" y="1433689"/>
                </a:cubicBezTo>
              </a:path>
            </a:pathLst>
          </a:cu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itle 1">
            <a:extLst>
              <a:ext uri="{FF2B5EF4-FFF2-40B4-BE49-F238E27FC236}">
                <a16:creationId xmlns:a16="http://schemas.microsoft.com/office/drawing/2014/main" id="{101B46A4-9488-45DB-B47A-4F3139E4B66B}"/>
              </a:ext>
            </a:extLst>
          </p:cNvPr>
          <p:cNvSpPr txBox="1">
            <a:spLocks/>
          </p:cNvSpPr>
          <p:nvPr/>
        </p:nvSpPr>
        <p:spPr>
          <a:xfrm>
            <a:off x="315780" y="6587124"/>
            <a:ext cx="11425013" cy="228348"/>
          </a:xfrm>
          <a:prstGeom prst="rect">
            <a:avLst/>
          </a:prstGeom>
          <a:solidFill>
            <a:schemeClr val="tx1"/>
          </a:solidFill>
        </p:spPr>
        <p:txBody>
          <a:bodyPr vert="horz" lIns="91440" tIns="45720" rIns="91440" bIns="45720" rtlCol="0" anchor="b">
            <a:normAutofit fontScale="8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400" dirty="0"/>
              <a:t>Exploring Historic Pathways, Discovering New Understandings</a:t>
            </a:r>
          </a:p>
        </p:txBody>
      </p:sp>
      <p:pic>
        <p:nvPicPr>
          <p:cNvPr id="20" name="Picture 19" descr="A close up of a sign&#10;&#10;Description generated with high confidence">
            <a:extLst>
              <a:ext uri="{FF2B5EF4-FFF2-40B4-BE49-F238E27FC236}">
                <a16:creationId xmlns:a16="http://schemas.microsoft.com/office/drawing/2014/main" id="{C95F0470-64E6-4A31-B8FB-9D54F23FFD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33769" y="1578470"/>
            <a:ext cx="564282" cy="540518"/>
          </a:xfrm>
          <a:prstGeom prst="rect">
            <a:avLst/>
          </a:prstGeom>
        </p:spPr>
      </p:pic>
      <p:sp>
        <p:nvSpPr>
          <p:cNvPr id="13" name="TextBox 12">
            <a:extLst>
              <a:ext uri="{FF2B5EF4-FFF2-40B4-BE49-F238E27FC236}">
                <a16:creationId xmlns:a16="http://schemas.microsoft.com/office/drawing/2014/main" id="{C168DE6E-947D-48CA-972C-D94CCF458C6B}"/>
              </a:ext>
            </a:extLst>
          </p:cNvPr>
          <p:cNvSpPr txBox="1"/>
          <p:nvPr/>
        </p:nvSpPr>
        <p:spPr>
          <a:xfrm>
            <a:off x="4375570" y="5147345"/>
            <a:ext cx="3605869" cy="830997"/>
          </a:xfrm>
          <a:prstGeom prst="rect">
            <a:avLst/>
          </a:prstGeom>
          <a:noFill/>
        </p:spPr>
        <p:txBody>
          <a:bodyPr wrap="square" rtlCol="0">
            <a:spAutoFit/>
          </a:bodyPr>
          <a:lstStyle/>
          <a:p>
            <a:pPr algn="ctr"/>
            <a:r>
              <a:rPr lang="en-US" sz="2400" b="1" dirty="0">
                <a:solidFill>
                  <a:srgbClr val="FFFF00"/>
                </a:solidFill>
              </a:rPr>
              <a:t>1766 </a:t>
            </a:r>
          </a:p>
          <a:p>
            <a:pPr algn="ctr"/>
            <a:r>
              <a:rPr lang="en-US" sz="2400" b="1" dirty="0">
                <a:solidFill>
                  <a:srgbClr val="FFFF00"/>
                </a:solidFill>
              </a:rPr>
              <a:t>NJ Pioneer Navigation Act</a:t>
            </a:r>
          </a:p>
        </p:txBody>
      </p:sp>
      <p:sp>
        <p:nvSpPr>
          <p:cNvPr id="22" name="TextBox 21">
            <a:extLst>
              <a:ext uri="{FF2B5EF4-FFF2-40B4-BE49-F238E27FC236}">
                <a16:creationId xmlns:a16="http://schemas.microsoft.com/office/drawing/2014/main" id="{D3A489CC-F223-43AA-9E7F-037D6F59E639}"/>
              </a:ext>
            </a:extLst>
          </p:cNvPr>
          <p:cNvSpPr txBox="1"/>
          <p:nvPr/>
        </p:nvSpPr>
        <p:spPr>
          <a:xfrm>
            <a:off x="11052767" y="1172774"/>
            <a:ext cx="1010549" cy="830997"/>
          </a:xfrm>
          <a:prstGeom prst="rect">
            <a:avLst/>
          </a:prstGeom>
          <a:noFill/>
        </p:spPr>
        <p:txBody>
          <a:bodyPr wrap="square" rtlCol="0">
            <a:spAutoFit/>
          </a:bodyPr>
          <a:lstStyle/>
          <a:p>
            <a:pPr algn="ctr"/>
            <a:r>
              <a:rPr lang="en-US" sz="1200" dirty="0">
                <a:solidFill>
                  <a:srgbClr val="FFFF00"/>
                </a:solidFill>
              </a:rPr>
              <a:t>Courtesy Lumberton Historical Society</a:t>
            </a:r>
          </a:p>
        </p:txBody>
      </p:sp>
      <p:pic>
        <p:nvPicPr>
          <p:cNvPr id="7" name="Picture 6" descr="A picture containing indoor, food, box, wall&#10;&#10;Description automatically generated">
            <a:extLst>
              <a:ext uri="{FF2B5EF4-FFF2-40B4-BE49-F238E27FC236}">
                <a16:creationId xmlns:a16="http://schemas.microsoft.com/office/drawing/2014/main" id="{9CFF5F33-5634-4B11-B298-7561A679E2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28208" y="225670"/>
            <a:ext cx="6290544" cy="2499985"/>
          </a:xfrm>
          <a:prstGeom prst="rect">
            <a:avLst/>
          </a:prstGeom>
        </p:spPr>
      </p:pic>
      <p:sp>
        <p:nvSpPr>
          <p:cNvPr id="5" name="Arrow: Up 4">
            <a:extLst>
              <a:ext uri="{FF2B5EF4-FFF2-40B4-BE49-F238E27FC236}">
                <a16:creationId xmlns:a16="http://schemas.microsoft.com/office/drawing/2014/main" id="{369065FF-B214-B643-99D7-B0051A525B21}"/>
              </a:ext>
            </a:extLst>
          </p:cNvPr>
          <p:cNvSpPr/>
          <p:nvPr/>
        </p:nvSpPr>
        <p:spPr>
          <a:xfrm rot="21215930">
            <a:off x="2750388" y="2952880"/>
            <a:ext cx="414600" cy="1713891"/>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Land </a:t>
            </a:r>
          </a:p>
        </p:txBody>
      </p:sp>
      <p:sp>
        <p:nvSpPr>
          <p:cNvPr id="14" name="TextBox 13">
            <a:extLst>
              <a:ext uri="{FF2B5EF4-FFF2-40B4-BE49-F238E27FC236}">
                <a16:creationId xmlns:a16="http://schemas.microsoft.com/office/drawing/2014/main" id="{73A67BD0-94CA-7C38-04B6-F2D0545C852C}"/>
              </a:ext>
            </a:extLst>
          </p:cNvPr>
          <p:cNvSpPr txBox="1"/>
          <p:nvPr/>
        </p:nvSpPr>
        <p:spPr>
          <a:xfrm>
            <a:off x="3100234" y="2363044"/>
            <a:ext cx="1434215" cy="600164"/>
          </a:xfrm>
          <a:prstGeom prst="rect">
            <a:avLst/>
          </a:prstGeom>
          <a:solidFill>
            <a:srgbClr val="FFFF00"/>
          </a:solidFill>
        </p:spPr>
        <p:txBody>
          <a:bodyPr wrap="square" rtlCol="0">
            <a:spAutoFit/>
          </a:bodyPr>
          <a:lstStyle/>
          <a:p>
            <a:pPr algn="ctr"/>
            <a:r>
              <a:rPr lang="en-US" sz="1100" b="1" dirty="0"/>
              <a:t>Lumberton</a:t>
            </a:r>
          </a:p>
          <a:p>
            <a:pPr algn="ctr"/>
            <a:r>
              <a:rPr lang="en-US" sz="1100" b="1" dirty="0"/>
              <a:t>Atsion Wharfs</a:t>
            </a:r>
          </a:p>
          <a:p>
            <a:pPr algn="ctr"/>
            <a:r>
              <a:rPr lang="en-US" sz="1100" b="1" dirty="0"/>
              <a:t> # 4 and # 5</a:t>
            </a:r>
          </a:p>
        </p:txBody>
      </p:sp>
      <p:sp>
        <p:nvSpPr>
          <p:cNvPr id="15" name="Arrow: Left 14">
            <a:extLst>
              <a:ext uri="{FF2B5EF4-FFF2-40B4-BE49-F238E27FC236}">
                <a16:creationId xmlns:a16="http://schemas.microsoft.com/office/drawing/2014/main" id="{4A5D0EEB-C023-967E-A307-B276ABF57039}"/>
              </a:ext>
            </a:extLst>
          </p:cNvPr>
          <p:cNvSpPr/>
          <p:nvPr/>
        </p:nvSpPr>
        <p:spPr>
          <a:xfrm rot="3082295">
            <a:off x="2009727" y="1848710"/>
            <a:ext cx="940503" cy="37213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Tidal</a:t>
            </a:r>
          </a:p>
        </p:txBody>
      </p:sp>
      <p:sp>
        <p:nvSpPr>
          <p:cNvPr id="19" name="Oval 18">
            <a:extLst>
              <a:ext uri="{FF2B5EF4-FFF2-40B4-BE49-F238E27FC236}">
                <a16:creationId xmlns:a16="http://schemas.microsoft.com/office/drawing/2014/main" id="{121D1D5A-7BA0-5B1B-0006-42E15A8160A4}"/>
              </a:ext>
            </a:extLst>
          </p:cNvPr>
          <p:cNvSpPr/>
          <p:nvPr/>
        </p:nvSpPr>
        <p:spPr>
          <a:xfrm>
            <a:off x="622909" y="2599596"/>
            <a:ext cx="270933" cy="193753"/>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Box 20">
            <a:extLst>
              <a:ext uri="{FF2B5EF4-FFF2-40B4-BE49-F238E27FC236}">
                <a16:creationId xmlns:a16="http://schemas.microsoft.com/office/drawing/2014/main" id="{CDC2E239-CDD4-3D2E-8FAD-A5283DEB16D0}"/>
              </a:ext>
            </a:extLst>
          </p:cNvPr>
          <p:cNvSpPr txBox="1"/>
          <p:nvPr/>
        </p:nvSpPr>
        <p:spPr>
          <a:xfrm>
            <a:off x="129672" y="1634558"/>
            <a:ext cx="977754" cy="707886"/>
          </a:xfrm>
          <a:prstGeom prst="rect">
            <a:avLst/>
          </a:prstGeom>
          <a:solidFill>
            <a:srgbClr val="FFFF00"/>
          </a:solidFill>
        </p:spPr>
        <p:txBody>
          <a:bodyPr wrap="square" rtlCol="0">
            <a:spAutoFit/>
          </a:bodyPr>
          <a:lstStyle/>
          <a:p>
            <a:pPr algn="ctr"/>
            <a:r>
              <a:rPr lang="en-US" sz="1000" b="1" dirty="0"/>
              <a:t>Port of Philadelphia</a:t>
            </a:r>
          </a:p>
          <a:p>
            <a:pPr algn="ctr"/>
            <a:r>
              <a:rPr lang="en-US" sz="1000" b="1" dirty="0"/>
              <a:t>Delaware River</a:t>
            </a:r>
          </a:p>
        </p:txBody>
      </p:sp>
      <p:sp>
        <p:nvSpPr>
          <p:cNvPr id="25" name="TextBox 24">
            <a:extLst>
              <a:ext uri="{FF2B5EF4-FFF2-40B4-BE49-F238E27FC236}">
                <a16:creationId xmlns:a16="http://schemas.microsoft.com/office/drawing/2014/main" id="{80B56B94-58FD-70F1-1E7B-7176B4866777}"/>
              </a:ext>
            </a:extLst>
          </p:cNvPr>
          <p:cNvSpPr txBox="1"/>
          <p:nvPr/>
        </p:nvSpPr>
        <p:spPr>
          <a:xfrm>
            <a:off x="1481208" y="5319220"/>
            <a:ext cx="1790125" cy="369332"/>
          </a:xfrm>
          <a:prstGeom prst="rect">
            <a:avLst/>
          </a:prstGeom>
          <a:solidFill>
            <a:srgbClr val="FFFF00"/>
          </a:solidFill>
        </p:spPr>
        <p:txBody>
          <a:bodyPr wrap="square" rtlCol="0">
            <a:spAutoFit/>
          </a:bodyPr>
          <a:lstStyle/>
          <a:p>
            <a:pPr algn="ctr"/>
            <a:r>
              <a:rPr lang="en-US" b="1" dirty="0"/>
              <a:t>Atsion Furnace</a:t>
            </a:r>
          </a:p>
        </p:txBody>
      </p:sp>
      <p:pic>
        <p:nvPicPr>
          <p:cNvPr id="17" name="Picture 16">
            <a:extLst>
              <a:ext uri="{FF2B5EF4-FFF2-40B4-BE49-F238E27FC236}">
                <a16:creationId xmlns:a16="http://schemas.microsoft.com/office/drawing/2014/main" id="{635EEFC8-DD58-78FE-B046-BA4D0F458F05}"/>
              </a:ext>
            </a:extLst>
          </p:cNvPr>
          <p:cNvPicPr>
            <a:picLocks noChangeAspect="1"/>
          </p:cNvPicPr>
          <p:nvPr/>
        </p:nvPicPr>
        <p:blipFill>
          <a:blip r:embed="rId6"/>
          <a:stretch>
            <a:fillRect/>
          </a:stretch>
        </p:blipFill>
        <p:spPr>
          <a:xfrm>
            <a:off x="5606275" y="3815999"/>
            <a:ext cx="979449" cy="1001214"/>
          </a:xfrm>
          <a:prstGeom prst="rect">
            <a:avLst/>
          </a:prstGeom>
        </p:spPr>
      </p:pic>
    </p:spTree>
    <p:extLst>
      <p:ext uri="{BB962C8B-B14F-4D97-AF65-F5344CB8AC3E}">
        <p14:creationId xmlns:p14="http://schemas.microsoft.com/office/powerpoint/2010/main" val="429102475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0DD2D-B24F-FB73-EACF-489E2DD7B225}"/>
              </a:ext>
            </a:extLst>
          </p:cNvPr>
          <p:cNvSpPr>
            <a:spLocks noGrp="1"/>
          </p:cNvSpPr>
          <p:nvPr>
            <p:ph type="title"/>
          </p:nvPr>
        </p:nvSpPr>
        <p:spPr>
          <a:xfrm>
            <a:off x="838200" y="365128"/>
            <a:ext cx="6152388" cy="688722"/>
          </a:xfrm>
          <a:noFill/>
        </p:spPr>
        <p:txBody>
          <a:bodyPr>
            <a:normAutofit/>
          </a:bodyPr>
          <a:lstStyle/>
          <a:p>
            <a:r>
              <a:rPr lang="en-US" sz="2400" b="1" dirty="0"/>
              <a:t>Atsion and Batsto Forges</a:t>
            </a:r>
          </a:p>
        </p:txBody>
      </p:sp>
      <p:sp>
        <p:nvSpPr>
          <p:cNvPr id="4" name="Footer Placeholder 3">
            <a:extLst>
              <a:ext uri="{FF2B5EF4-FFF2-40B4-BE49-F238E27FC236}">
                <a16:creationId xmlns:a16="http://schemas.microsoft.com/office/drawing/2014/main" id="{8780A227-9589-FA6F-CFFF-A1920BCBB599}"/>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99AE5AB8-403B-6B86-7508-7FB973E3DA60}"/>
              </a:ext>
            </a:extLst>
          </p:cNvPr>
          <p:cNvSpPr>
            <a:spLocks noGrp="1"/>
          </p:cNvSpPr>
          <p:nvPr>
            <p:ph type="sldNum" sz="quarter" idx="12"/>
          </p:nvPr>
        </p:nvSpPr>
        <p:spPr/>
        <p:txBody>
          <a:bodyPr/>
          <a:lstStyle/>
          <a:p>
            <a:fld id="{9FE50656-3D72-472C-A1BA-41E5F5C3B905}" type="slidenum">
              <a:rPr lang="en-US" smtClean="0"/>
              <a:t>91</a:t>
            </a:fld>
            <a:endParaRPr lang="en-US" dirty="0"/>
          </a:p>
        </p:txBody>
      </p:sp>
      <p:pic>
        <p:nvPicPr>
          <p:cNvPr id="7" name="Picture 6">
            <a:extLst>
              <a:ext uri="{FF2B5EF4-FFF2-40B4-BE49-F238E27FC236}">
                <a16:creationId xmlns:a16="http://schemas.microsoft.com/office/drawing/2014/main" id="{922A46BC-8211-C536-DF4A-2720FD4DDCDC}"/>
              </a:ext>
            </a:extLst>
          </p:cNvPr>
          <p:cNvPicPr>
            <a:picLocks noChangeAspect="1"/>
          </p:cNvPicPr>
          <p:nvPr/>
        </p:nvPicPr>
        <p:blipFill>
          <a:blip r:embed="rId2"/>
          <a:stretch>
            <a:fillRect/>
          </a:stretch>
        </p:blipFill>
        <p:spPr>
          <a:xfrm>
            <a:off x="109838" y="1418974"/>
            <a:ext cx="6880750" cy="4937378"/>
          </a:xfrm>
          <a:prstGeom prst="rect">
            <a:avLst/>
          </a:prstGeom>
        </p:spPr>
      </p:pic>
      <p:pic>
        <p:nvPicPr>
          <p:cNvPr id="9" name="Picture 8">
            <a:extLst>
              <a:ext uri="{FF2B5EF4-FFF2-40B4-BE49-F238E27FC236}">
                <a16:creationId xmlns:a16="http://schemas.microsoft.com/office/drawing/2014/main" id="{705DD063-995F-32A9-56A5-AB5979166DAA}"/>
              </a:ext>
            </a:extLst>
          </p:cNvPr>
          <p:cNvPicPr>
            <a:picLocks noChangeAspect="1"/>
          </p:cNvPicPr>
          <p:nvPr/>
        </p:nvPicPr>
        <p:blipFill rotWithShape="1">
          <a:blip r:embed="rId3"/>
          <a:srcRect b="57757"/>
          <a:stretch/>
        </p:blipFill>
        <p:spPr>
          <a:xfrm>
            <a:off x="6990588" y="638021"/>
            <a:ext cx="5105400" cy="3192834"/>
          </a:xfrm>
          <a:prstGeom prst="rect">
            <a:avLst/>
          </a:prstGeom>
        </p:spPr>
      </p:pic>
      <p:pic>
        <p:nvPicPr>
          <p:cNvPr id="10" name="Picture 9">
            <a:extLst>
              <a:ext uri="{FF2B5EF4-FFF2-40B4-BE49-F238E27FC236}">
                <a16:creationId xmlns:a16="http://schemas.microsoft.com/office/drawing/2014/main" id="{80BDA024-7A36-3B35-4CBC-D98DC0A8928E}"/>
              </a:ext>
            </a:extLst>
          </p:cNvPr>
          <p:cNvPicPr>
            <a:picLocks noChangeAspect="1"/>
          </p:cNvPicPr>
          <p:nvPr/>
        </p:nvPicPr>
        <p:blipFill rotWithShape="1">
          <a:blip r:embed="rId3"/>
          <a:srcRect t="65920"/>
          <a:stretch/>
        </p:blipFill>
        <p:spPr>
          <a:xfrm>
            <a:off x="7162519" y="3572399"/>
            <a:ext cx="4761537" cy="2647580"/>
          </a:xfrm>
          <a:prstGeom prst="rect">
            <a:avLst/>
          </a:prstGeom>
        </p:spPr>
      </p:pic>
      <p:pic>
        <p:nvPicPr>
          <p:cNvPr id="6" name="Picture 5">
            <a:extLst>
              <a:ext uri="{FF2B5EF4-FFF2-40B4-BE49-F238E27FC236}">
                <a16:creationId xmlns:a16="http://schemas.microsoft.com/office/drawing/2014/main" id="{D65E39E8-0E10-CDFE-E215-48176EEC5BC9}"/>
              </a:ext>
            </a:extLst>
          </p:cNvPr>
          <p:cNvPicPr>
            <a:picLocks noChangeAspect="1"/>
          </p:cNvPicPr>
          <p:nvPr/>
        </p:nvPicPr>
        <p:blipFill>
          <a:blip r:embed="rId4"/>
          <a:stretch>
            <a:fillRect/>
          </a:stretch>
        </p:blipFill>
        <p:spPr>
          <a:xfrm>
            <a:off x="6871010" y="3285601"/>
            <a:ext cx="979449" cy="1001214"/>
          </a:xfrm>
          <a:prstGeom prst="rect">
            <a:avLst/>
          </a:prstGeom>
        </p:spPr>
      </p:pic>
    </p:spTree>
    <p:extLst>
      <p:ext uri="{BB962C8B-B14F-4D97-AF65-F5344CB8AC3E}">
        <p14:creationId xmlns:p14="http://schemas.microsoft.com/office/powerpoint/2010/main" val="18837420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41FAC2-EB19-2DD7-766C-BDFD3C6880C2}"/>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5718E150-03D8-9A3D-5308-B441D584607F}"/>
              </a:ext>
            </a:extLst>
          </p:cNvPr>
          <p:cNvSpPr>
            <a:spLocks noGrp="1"/>
          </p:cNvSpPr>
          <p:nvPr>
            <p:ph type="sldNum" sz="quarter" idx="12"/>
          </p:nvPr>
        </p:nvSpPr>
        <p:spPr/>
        <p:txBody>
          <a:bodyPr/>
          <a:lstStyle/>
          <a:p>
            <a:fld id="{9FE50656-3D72-472C-A1BA-41E5F5C3B905}" type="slidenum">
              <a:rPr lang="en-US" smtClean="0"/>
              <a:t>92</a:t>
            </a:fld>
            <a:endParaRPr lang="en-US" dirty="0"/>
          </a:p>
        </p:txBody>
      </p:sp>
      <p:pic>
        <p:nvPicPr>
          <p:cNvPr id="7" name="Picture 6">
            <a:extLst>
              <a:ext uri="{FF2B5EF4-FFF2-40B4-BE49-F238E27FC236}">
                <a16:creationId xmlns:a16="http://schemas.microsoft.com/office/drawing/2014/main" id="{56FE5AC5-83AA-1EB7-E478-15D48990508E}"/>
              </a:ext>
            </a:extLst>
          </p:cNvPr>
          <p:cNvPicPr>
            <a:picLocks noChangeAspect="1"/>
          </p:cNvPicPr>
          <p:nvPr/>
        </p:nvPicPr>
        <p:blipFill>
          <a:blip r:embed="rId2"/>
          <a:stretch>
            <a:fillRect/>
          </a:stretch>
        </p:blipFill>
        <p:spPr>
          <a:xfrm>
            <a:off x="0" y="0"/>
            <a:ext cx="6096000" cy="3879832"/>
          </a:xfrm>
          <a:prstGeom prst="rect">
            <a:avLst/>
          </a:prstGeom>
        </p:spPr>
      </p:pic>
      <p:pic>
        <p:nvPicPr>
          <p:cNvPr id="9" name="Picture 8">
            <a:extLst>
              <a:ext uri="{FF2B5EF4-FFF2-40B4-BE49-F238E27FC236}">
                <a16:creationId xmlns:a16="http://schemas.microsoft.com/office/drawing/2014/main" id="{2449FE24-80EF-F4DE-0801-E1559E3AC2E1}"/>
              </a:ext>
            </a:extLst>
          </p:cNvPr>
          <p:cNvPicPr>
            <a:picLocks noChangeAspect="1"/>
          </p:cNvPicPr>
          <p:nvPr/>
        </p:nvPicPr>
        <p:blipFill>
          <a:blip r:embed="rId3"/>
          <a:stretch>
            <a:fillRect/>
          </a:stretch>
        </p:blipFill>
        <p:spPr>
          <a:xfrm>
            <a:off x="-1" y="3879832"/>
            <a:ext cx="6096000" cy="2476520"/>
          </a:xfrm>
          <a:prstGeom prst="rect">
            <a:avLst/>
          </a:prstGeom>
        </p:spPr>
      </p:pic>
      <p:pic>
        <p:nvPicPr>
          <p:cNvPr id="11" name="Picture 10">
            <a:extLst>
              <a:ext uri="{FF2B5EF4-FFF2-40B4-BE49-F238E27FC236}">
                <a16:creationId xmlns:a16="http://schemas.microsoft.com/office/drawing/2014/main" id="{1A7603A5-9843-9B5E-E2C9-02BFFC4B5B1D}"/>
              </a:ext>
            </a:extLst>
          </p:cNvPr>
          <p:cNvPicPr>
            <a:picLocks noChangeAspect="1"/>
          </p:cNvPicPr>
          <p:nvPr/>
        </p:nvPicPr>
        <p:blipFill>
          <a:blip r:embed="rId4"/>
          <a:stretch>
            <a:fillRect/>
          </a:stretch>
        </p:blipFill>
        <p:spPr>
          <a:xfrm>
            <a:off x="7254240" y="-39352"/>
            <a:ext cx="4937760" cy="6224176"/>
          </a:xfrm>
          <a:prstGeom prst="rect">
            <a:avLst/>
          </a:prstGeom>
        </p:spPr>
      </p:pic>
      <p:sp>
        <p:nvSpPr>
          <p:cNvPr id="12" name="TextBox 11">
            <a:extLst>
              <a:ext uri="{FF2B5EF4-FFF2-40B4-BE49-F238E27FC236}">
                <a16:creationId xmlns:a16="http://schemas.microsoft.com/office/drawing/2014/main" id="{1477B99D-347D-81E6-08FE-86D43C4B6354}"/>
              </a:ext>
            </a:extLst>
          </p:cNvPr>
          <p:cNvSpPr txBox="1"/>
          <p:nvPr/>
        </p:nvSpPr>
        <p:spPr>
          <a:xfrm>
            <a:off x="6918960" y="259080"/>
            <a:ext cx="1066800" cy="4709160"/>
          </a:xfrm>
          <a:prstGeom prst="rect">
            <a:avLst/>
          </a:prstGeom>
          <a:solidFill>
            <a:srgbClr val="EADFCB"/>
          </a:solidFill>
        </p:spPr>
        <p:txBody>
          <a:bodyPr wrap="square" rtlCol="0">
            <a:spAutoFit/>
          </a:bodyPr>
          <a:lstStyle/>
          <a:p>
            <a:endParaRPr lang="en-US" dirty="0"/>
          </a:p>
        </p:txBody>
      </p:sp>
      <p:sp>
        <p:nvSpPr>
          <p:cNvPr id="13" name="TextBox 12">
            <a:extLst>
              <a:ext uri="{FF2B5EF4-FFF2-40B4-BE49-F238E27FC236}">
                <a16:creationId xmlns:a16="http://schemas.microsoft.com/office/drawing/2014/main" id="{03F52B90-B6BD-98A9-1CAE-A455C0809179}"/>
              </a:ext>
            </a:extLst>
          </p:cNvPr>
          <p:cNvSpPr txBox="1"/>
          <p:nvPr/>
        </p:nvSpPr>
        <p:spPr>
          <a:xfrm>
            <a:off x="6918960" y="487680"/>
            <a:ext cx="2072640" cy="707886"/>
          </a:xfrm>
          <a:prstGeom prst="rect">
            <a:avLst/>
          </a:prstGeom>
          <a:solidFill>
            <a:srgbClr val="EADFCB"/>
          </a:solidFill>
        </p:spPr>
        <p:txBody>
          <a:bodyPr wrap="square" rtlCol="0">
            <a:spAutoFit/>
          </a:bodyPr>
          <a:lstStyle/>
          <a:p>
            <a:endParaRPr lang="en-US" sz="800" dirty="0"/>
          </a:p>
          <a:p>
            <a:endParaRPr lang="en-US" sz="800" dirty="0"/>
          </a:p>
          <a:p>
            <a:endParaRPr lang="en-US" sz="800" dirty="0"/>
          </a:p>
          <a:p>
            <a:endParaRPr lang="en-US" sz="800" dirty="0"/>
          </a:p>
          <a:p>
            <a:endParaRPr lang="en-US" sz="800" dirty="0"/>
          </a:p>
        </p:txBody>
      </p:sp>
      <p:sp>
        <p:nvSpPr>
          <p:cNvPr id="14" name="TextBox 13">
            <a:extLst>
              <a:ext uri="{FF2B5EF4-FFF2-40B4-BE49-F238E27FC236}">
                <a16:creationId xmlns:a16="http://schemas.microsoft.com/office/drawing/2014/main" id="{977086CD-1CCC-2265-F160-ED218B956273}"/>
              </a:ext>
            </a:extLst>
          </p:cNvPr>
          <p:cNvSpPr txBox="1"/>
          <p:nvPr/>
        </p:nvSpPr>
        <p:spPr>
          <a:xfrm>
            <a:off x="6918960" y="1140055"/>
            <a:ext cx="1569720" cy="707886"/>
          </a:xfrm>
          <a:prstGeom prst="rect">
            <a:avLst/>
          </a:prstGeom>
          <a:solidFill>
            <a:srgbClr val="EADFCB"/>
          </a:solidFill>
        </p:spPr>
        <p:txBody>
          <a:bodyPr wrap="square" rtlCol="0">
            <a:spAutoFit/>
          </a:bodyPr>
          <a:lstStyle/>
          <a:p>
            <a:endParaRPr lang="en-US" sz="800" dirty="0"/>
          </a:p>
          <a:p>
            <a:endParaRPr lang="en-US" sz="800" dirty="0"/>
          </a:p>
          <a:p>
            <a:endParaRPr lang="en-US" sz="800" dirty="0"/>
          </a:p>
          <a:p>
            <a:endParaRPr lang="en-US" sz="800" dirty="0"/>
          </a:p>
          <a:p>
            <a:endParaRPr lang="en-US" sz="800" dirty="0"/>
          </a:p>
        </p:txBody>
      </p:sp>
      <p:sp>
        <p:nvSpPr>
          <p:cNvPr id="15" name="TextBox 14">
            <a:extLst>
              <a:ext uri="{FF2B5EF4-FFF2-40B4-BE49-F238E27FC236}">
                <a16:creationId xmlns:a16="http://schemas.microsoft.com/office/drawing/2014/main" id="{9E7D23AF-1C93-1ED6-20AC-F503C7518617}"/>
              </a:ext>
            </a:extLst>
          </p:cNvPr>
          <p:cNvSpPr txBox="1"/>
          <p:nvPr/>
        </p:nvSpPr>
        <p:spPr>
          <a:xfrm>
            <a:off x="7254239" y="5956242"/>
            <a:ext cx="4783003" cy="400110"/>
          </a:xfrm>
          <a:prstGeom prst="rect">
            <a:avLst/>
          </a:prstGeom>
          <a:solidFill>
            <a:srgbClr val="EADFCB"/>
          </a:solidFill>
        </p:spPr>
        <p:txBody>
          <a:bodyPr wrap="square" rtlCol="0">
            <a:spAutoFit/>
          </a:bodyPr>
          <a:lstStyle/>
          <a:p>
            <a:pPr algn="ctr"/>
            <a:r>
              <a:rPr lang="en-US" sz="2000" dirty="0"/>
              <a:t>Reference:  C. Kieth Wilbur</a:t>
            </a:r>
          </a:p>
        </p:txBody>
      </p:sp>
      <p:pic>
        <p:nvPicPr>
          <p:cNvPr id="3" name="Picture 2">
            <a:extLst>
              <a:ext uri="{FF2B5EF4-FFF2-40B4-BE49-F238E27FC236}">
                <a16:creationId xmlns:a16="http://schemas.microsoft.com/office/drawing/2014/main" id="{3C9F08D8-8D99-01F5-660E-A07716351CA6}"/>
              </a:ext>
            </a:extLst>
          </p:cNvPr>
          <p:cNvPicPr>
            <a:picLocks noChangeAspect="1"/>
          </p:cNvPicPr>
          <p:nvPr/>
        </p:nvPicPr>
        <p:blipFill>
          <a:blip r:embed="rId5"/>
          <a:stretch>
            <a:fillRect/>
          </a:stretch>
        </p:blipFill>
        <p:spPr>
          <a:xfrm>
            <a:off x="6329432" y="4929180"/>
            <a:ext cx="843776" cy="862526"/>
          </a:xfrm>
          <a:prstGeom prst="rect">
            <a:avLst/>
          </a:prstGeom>
        </p:spPr>
      </p:pic>
    </p:spTree>
    <p:extLst>
      <p:ext uri="{BB962C8B-B14F-4D97-AF65-F5344CB8AC3E}">
        <p14:creationId xmlns:p14="http://schemas.microsoft.com/office/powerpoint/2010/main" val="187671343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975312D-BEED-441E-BDD3-18C6A53C1211}"/>
              </a:ext>
            </a:extLst>
          </p:cNvPr>
          <p:cNvSpPr txBox="1">
            <a:spLocks/>
          </p:cNvSpPr>
          <p:nvPr/>
        </p:nvSpPr>
        <p:spPr>
          <a:xfrm>
            <a:off x="7365983" y="5822628"/>
            <a:ext cx="3514164" cy="444195"/>
          </a:xfrm>
          <a:prstGeom prst="rect">
            <a:avLst/>
          </a:prstGeom>
          <a:no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solidFill>
                  <a:srgbClr val="FFFF00"/>
                </a:solidFill>
              </a:rPr>
              <a:t>Atsion Wharf</a:t>
            </a:r>
          </a:p>
          <a:p>
            <a:endParaRPr lang="en-US" sz="2400" b="1" dirty="0">
              <a:solidFill>
                <a:srgbClr val="FFFF00"/>
              </a:solidFill>
            </a:endParaRPr>
          </a:p>
          <a:p>
            <a:r>
              <a:rPr lang="en-US" sz="2400" b="1" dirty="0">
                <a:solidFill>
                  <a:srgbClr val="FFFF00"/>
                </a:solidFill>
              </a:rPr>
              <a:t>S Branch</a:t>
            </a:r>
          </a:p>
          <a:p>
            <a:endParaRPr lang="en-US" sz="2400" b="1" dirty="0">
              <a:solidFill>
                <a:srgbClr val="FFFF00"/>
              </a:solidFill>
            </a:endParaRPr>
          </a:p>
          <a:p>
            <a:r>
              <a:rPr lang="en-US" sz="2400" b="1" dirty="0">
                <a:solidFill>
                  <a:srgbClr val="FFFF00"/>
                </a:solidFill>
              </a:rPr>
              <a:t>Lumberton </a:t>
            </a:r>
          </a:p>
        </p:txBody>
      </p:sp>
      <p:pic>
        <p:nvPicPr>
          <p:cNvPr id="6" name="Picture 5" descr="A close up of a sign&#10;&#10;Description generated with high confidence">
            <a:extLst>
              <a:ext uri="{FF2B5EF4-FFF2-40B4-BE49-F238E27FC236}">
                <a16:creationId xmlns:a16="http://schemas.microsoft.com/office/drawing/2014/main" id="{5A42791B-1AF0-466B-A55C-06D1899BD0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2158" y="4852958"/>
            <a:ext cx="1017099" cy="1031793"/>
          </a:xfrm>
          <a:prstGeom prst="rect">
            <a:avLst/>
          </a:prstGeom>
        </p:spPr>
      </p:pic>
      <p:sp>
        <p:nvSpPr>
          <p:cNvPr id="9" name="TextBox 8">
            <a:extLst>
              <a:ext uri="{FF2B5EF4-FFF2-40B4-BE49-F238E27FC236}">
                <a16:creationId xmlns:a16="http://schemas.microsoft.com/office/drawing/2014/main" id="{8B887FEF-15EB-4AC9-A299-102116191500}"/>
              </a:ext>
            </a:extLst>
          </p:cNvPr>
          <p:cNvSpPr txBox="1"/>
          <p:nvPr/>
        </p:nvSpPr>
        <p:spPr>
          <a:xfrm>
            <a:off x="1531434" y="742482"/>
            <a:ext cx="4208081" cy="830997"/>
          </a:xfrm>
          <a:prstGeom prst="rect">
            <a:avLst/>
          </a:prstGeom>
          <a:noFill/>
        </p:spPr>
        <p:txBody>
          <a:bodyPr wrap="square" rtlCol="0">
            <a:spAutoFit/>
          </a:bodyPr>
          <a:lstStyle/>
          <a:p>
            <a:pPr algn="ctr"/>
            <a:r>
              <a:rPr lang="en-US" sz="1600" dirty="0">
                <a:solidFill>
                  <a:srgbClr val="FFFF00"/>
                </a:solidFill>
              </a:rPr>
              <a:t>Tip of the Hat 2 Weldon Storey</a:t>
            </a:r>
          </a:p>
          <a:p>
            <a:pPr algn="ctr"/>
            <a:r>
              <a:rPr lang="en-US" sz="1600" dirty="0">
                <a:solidFill>
                  <a:srgbClr val="FFFF00"/>
                </a:solidFill>
              </a:rPr>
              <a:t>Lumberton Creekside Resident and Historian Original Enlistee 10</a:t>
            </a:r>
            <a:r>
              <a:rPr lang="en-US" sz="1600" baseline="30000" dirty="0">
                <a:solidFill>
                  <a:srgbClr val="FFFF00"/>
                </a:solidFill>
              </a:rPr>
              <a:t>th</a:t>
            </a:r>
            <a:r>
              <a:rPr lang="en-US" sz="1600" dirty="0">
                <a:solidFill>
                  <a:srgbClr val="FFFF00"/>
                </a:solidFill>
              </a:rPr>
              <a:t> Mountain Division (1941)</a:t>
            </a:r>
          </a:p>
        </p:txBody>
      </p:sp>
      <p:pic>
        <p:nvPicPr>
          <p:cNvPr id="7" name="Content Placeholder 4" descr="A picture containing water, outdoor&#10;&#10;Description automatically generated">
            <a:extLst>
              <a:ext uri="{FF2B5EF4-FFF2-40B4-BE49-F238E27FC236}">
                <a16:creationId xmlns:a16="http://schemas.microsoft.com/office/drawing/2014/main" id="{84E488AD-AEDE-497B-814E-CBF83CBAD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5864" y="175341"/>
            <a:ext cx="5494402" cy="4186347"/>
          </a:xfrm>
          <a:prstGeom prst="rect">
            <a:avLst/>
          </a:prstGeom>
        </p:spPr>
      </p:pic>
      <p:pic>
        <p:nvPicPr>
          <p:cNvPr id="10" name="Picture 9">
            <a:extLst>
              <a:ext uri="{FF2B5EF4-FFF2-40B4-BE49-F238E27FC236}">
                <a16:creationId xmlns:a16="http://schemas.microsoft.com/office/drawing/2014/main" id="{168A7363-AC25-4A06-A96C-2B675741D8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7496" y="2054355"/>
            <a:ext cx="5548504" cy="4293523"/>
          </a:xfrm>
          <a:prstGeom prst="rect">
            <a:avLst/>
          </a:prstGeom>
        </p:spPr>
      </p:pic>
      <p:pic>
        <p:nvPicPr>
          <p:cNvPr id="14" name="Picture 13" descr="A picture containing black&#10;&#10;Description automatically generated">
            <a:extLst>
              <a:ext uri="{FF2B5EF4-FFF2-40B4-BE49-F238E27FC236}">
                <a16:creationId xmlns:a16="http://schemas.microsoft.com/office/drawing/2014/main" id="{3687BF90-807D-48D9-80A6-E2F11F00C7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99928" y="4488321"/>
            <a:ext cx="1032422" cy="1826215"/>
          </a:xfrm>
          <a:prstGeom prst="rect">
            <a:avLst/>
          </a:prstGeom>
        </p:spPr>
      </p:pic>
      <p:pic>
        <p:nvPicPr>
          <p:cNvPr id="3074" name="Picture 2" descr="10th Mountain Division - Turkcewiki.org">
            <a:extLst>
              <a:ext uri="{FF2B5EF4-FFF2-40B4-BE49-F238E27FC236}">
                <a16:creationId xmlns:a16="http://schemas.microsoft.com/office/drawing/2014/main" id="{542158A2-5FD8-EADE-ECE7-A448C8F6CA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7496" y="472652"/>
            <a:ext cx="908717" cy="1237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57394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44F9E1E-34BF-C00E-5A79-D8AD51B7D280}"/>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2C6C1803-B6C2-7E4F-6612-6488199DC0A8}"/>
              </a:ext>
            </a:extLst>
          </p:cNvPr>
          <p:cNvSpPr>
            <a:spLocks noGrp="1"/>
          </p:cNvSpPr>
          <p:nvPr>
            <p:ph type="sldNum" sz="quarter" idx="12"/>
          </p:nvPr>
        </p:nvSpPr>
        <p:spPr/>
        <p:txBody>
          <a:bodyPr/>
          <a:lstStyle/>
          <a:p>
            <a:fld id="{9FE50656-3D72-472C-A1BA-41E5F5C3B905}" type="slidenum">
              <a:rPr lang="en-US" smtClean="0"/>
              <a:t>94</a:t>
            </a:fld>
            <a:endParaRPr lang="en-US" dirty="0"/>
          </a:p>
        </p:txBody>
      </p:sp>
      <p:pic>
        <p:nvPicPr>
          <p:cNvPr id="11" name="Picture 10" descr="A boat on the water&#10;&#10;Description automatically generated">
            <a:extLst>
              <a:ext uri="{FF2B5EF4-FFF2-40B4-BE49-F238E27FC236}">
                <a16:creationId xmlns:a16="http://schemas.microsoft.com/office/drawing/2014/main" id="{97DB15E5-1B12-D322-5C4B-E11E02BED9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3378" y="1764119"/>
            <a:ext cx="5859168" cy="3530166"/>
          </a:xfrm>
          <a:prstGeom prst="rect">
            <a:avLst/>
          </a:prstGeom>
        </p:spPr>
      </p:pic>
      <p:sp>
        <p:nvSpPr>
          <p:cNvPr id="12" name="TextBox 11">
            <a:extLst>
              <a:ext uri="{FF2B5EF4-FFF2-40B4-BE49-F238E27FC236}">
                <a16:creationId xmlns:a16="http://schemas.microsoft.com/office/drawing/2014/main" id="{528B934D-F3F6-7A96-9792-8C3445FE86AC}"/>
              </a:ext>
            </a:extLst>
          </p:cNvPr>
          <p:cNvSpPr txBox="1"/>
          <p:nvPr/>
        </p:nvSpPr>
        <p:spPr>
          <a:xfrm>
            <a:off x="3131808" y="702052"/>
            <a:ext cx="6072809" cy="461665"/>
          </a:xfrm>
          <a:prstGeom prst="rect">
            <a:avLst/>
          </a:prstGeom>
          <a:noFill/>
        </p:spPr>
        <p:txBody>
          <a:bodyPr wrap="square" rtlCol="0">
            <a:spAutoFit/>
          </a:bodyPr>
          <a:lstStyle/>
          <a:p>
            <a:pPr algn="ctr"/>
            <a:r>
              <a:rPr lang="en-US" sz="2400" dirty="0">
                <a:solidFill>
                  <a:srgbClr val="FFFF00"/>
                </a:solidFill>
              </a:rPr>
              <a:t>South Branch Lumberton</a:t>
            </a:r>
          </a:p>
        </p:txBody>
      </p:sp>
      <p:pic>
        <p:nvPicPr>
          <p:cNvPr id="3" name="Picture 2" descr="A close up of a sign&#10;&#10;Description generated with high confidence">
            <a:extLst>
              <a:ext uri="{FF2B5EF4-FFF2-40B4-BE49-F238E27FC236}">
                <a16:creationId xmlns:a16="http://schemas.microsoft.com/office/drawing/2014/main" id="{9515726A-1D43-7606-9305-615D3698A5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08062" y="5495951"/>
            <a:ext cx="812200" cy="823934"/>
          </a:xfrm>
          <a:prstGeom prst="rect">
            <a:avLst/>
          </a:prstGeom>
        </p:spPr>
      </p:pic>
      <p:pic>
        <p:nvPicPr>
          <p:cNvPr id="6" name="Picture 5">
            <a:extLst>
              <a:ext uri="{FF2B5EF4-FFF2-40B4-BE49-F238E27FC236}">
                <a16:creationId xmlns:a16="http://schemas.microsoft.com/office/drawing/2014/main" id="{90001C08-EFA8-9774-A516-3ED433A322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9454" y="1764119"/>
            <a:ext cx="5964708" cy="3530166"/>
          </a:xfrm>
          <a:prstGeom prst="rect">
            <a:avLst/>
          </a:prstGeom>
        </p:spPr>
      </p:pic>
    </p:spTree>
    <p:extLst>
      <p:ext uri="{BB962C8B-B14F-4D97-AF65-F5344CB8AC3E}">
        <p14:creationId xmlns:p14="http://schemas.microsoft.com/office/powerpoint/2010/main" val="355446684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C4135-D842-91C3-D561-65F45F5F8EBA}"/>
              </a:ext>
            </a:extLst>
          </p:cNvPr>
          <p:cNvSpPr>
            <a:spLocks noGrp="1"/>
          </p:cNvSpPr>
          <p:nvPr>
            <p:ph type="title"/>
          </p:nvPr>
        </p:nvSpPr>
        <p:spPr>
          <a:xfrm>
            <a:off x="219109" y="-12687"/>
            <a:ext cx="10515600" cy="1325563"/>
          </a:xfrm>
        </p:spPr>
        <p:txBody>
          <a:bodyPr>
            <a:normAutofit/>
          </a:bodyPr>
          <a:lstStyle/>
          <a:p>
            <a:r>
              <a:rPr lang="en-US" sz="2400" b="1" dirty="0">
                <a:solidFill>
                  <a:srgbClr val="FFFF00"/>
                </a:solidFill>
              </a:rPr>
              <a:t>Lumberton to the Delaware River</a:t>
            </a:r>
            <a:br>
              <a:rPr lang="en-US" sz="2400" b="1" dirty="0">
                <a:solidFill>
                  <a:srgbClr val="FFFF00"/>
                </a:solidFill>
              </a:rPr>
            </a:br>
            <a:r>
              <a:rPr lang="en-US" sz="2400" b="1" dirty="0">
                <a:solidFill>
                  <a:srgbClr val="FFFF00"/>
                </a:solidFill>
              </a:rPr>
              <a:t>Federal Navigation Channel</a:t>
            </a:r>
          </a:p>
        </p:txBody>
      </p:sp>
      <p:sp>
        <p:nvSpPr>
          <p:cNvPr id="4" name="Footer Placeholder 3">
            <a:extLst>
              <a:ext uri="{FF2B5EF4-FFF2-40B4-BE49-F238E27FC236}">
                <a16:creationId xmlns:a16="http://schemas.microsoft.com/office/drawing/2014/main" id="{CC1090D0-1DD6-B5B0-97DB-2C07A5F2EB39}"/>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080C2FE5-63E8-0114-B24B-C12A70F38225}"/>
              </a:ext>
            </a:extLst>
          </p:cNvPr>
          <p:cNvSpPr>
            <a:spLocks noGrp="1"/>
          </p:cNvSpPr>
          <p:nvPr>
            <p:ph type="sldNum" sz="quarter" idx="12"/>
          </p:nvPr>
        </p:nvSpPr>
        <p:spPr/>
        <p:txBody>
          <a:bodyPr/>
          <a:lstStyle/>
          <a:p>
            <a:fld id="{9FE50656-3D72-472C-A1BA-41E5F5C3B905}" type="slidenum">
              <a:rPr lang="en-US" smtClean="0"/>
              <a:t>95</a:t>
            </a:fld>
            <a:endParaRPr lang="en-US" dirty="0"/>
          </a:p>
        </p:txBody>
      </p:sp>
      <p:sp>
        <p:nvSpPr>
          <p:cNvPr id="7" name="TextBox 6">
            <a:extLst>
              <a:ext uri="{FF2B5EF4-FFF2-40B4-BE49-F238E27FC236}">
                <a16:creationId xmlns:a16="http://schemas.microsoft.com/office/drawing/2014/main" id="{0D2DD5AB-B8B3-0707-73A3-282437374574}"/>
              </a:ext>
            </a:extLst>
          </p:cNvPr>
          <p:cNvSpPr txBox="1"/>
          <p:nvPr/>
        </p:nvSpPr>
        <p:spPr>
          <a:xfrm>
            <a:off x="4724397" y="5676372"/>
            <a:ext cx="3759200" cy="646331"/>
          </a:xfrm>
          <a:prstGeom prst="rect">
            <a:avLst/>
          </a:prstGeom>
          <a:noFill/>
        </p:spPr>
        <p:txBody>
          <a:bodyPr wrap="square" rtlCol="0">
            <a:spAutoFit/>
          </a:bodyPr>
          <a:lstStyle/>
          <a:p>
            <a:pPr algn="ctr"/>
            <a:r>
              <a:rPr lang="en-US" b="1" dirty="0">
                <a:solidFill>
                  <a:schemeClr val="bg1"/>
                </a:solidFill>
              </a:rPr>
              <a:t>Geological Survey of NJ</a:t>
            </a:r>
          </a:p>
          <a:p>
            <a:pPr algn="ctr"/>
            <a:r>
              <a:rPr lang="en-US" b="1" dirty="0">
                <a:solidFill>
                  <a:schemeClr val="bg1"/>
                </a:solidFill>
              </a:rPr>
              <a:t>1878</a:t>
            </a:r>
          </a:p>
        </p:txBody>
      </p:sp>
      <p:pic>
        <p:nvPicPr>
          <p:cNvPr id="6" name="Picture 5">
            <a:extLst>
              <a:ext uri="{FF2B5EF4-FFF2-40B4-BE49-F238E27FC236}">
                <a16:creationId xmlns:a16="http://schemas.microsoft.com/office/drawing/2014/main" id="{29E2D1AD-A50B-33A6-06B8-6E94A2C8FA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59348" y="200974"/>
            <a:ext cx="1788103" cy="1169120"/>
          </a:xfrm>
          <a:prstGeom prst="rect">
            <a:avLst/>
          </a:prstGeom>
        </p:spPr>
      </p:pic>
      <p:pic>
        <p:nvPicPr>
          <p:cNvPr id="9" name="Picture 8">
            <a:extLst>
              <a:ext uri="{FF2B5EF4-FFF2-40B4-BE49-F238E27FC236}">
                <a16:creationId xmlns:a16="http://schemas.microsoft.com/office/drawing/2014/main" id="{6ACF6056-8846-F748-F6EE-09E6BB1064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2807" y="1586265"/>
            <a:ext cx="2778492" cy="2083869"/>
          </a:xfrm>
          <a:prstGeom prst="rect">
            <a:avLst/>
          </a:prstGeom>
        </p:spPr>
      </p:pic>
      <p:pic>
        <p:nvPicPr>
          <p:cNvPr id="10" name="Picture 9">
            <a:extLst>
              <a:ext uri="{FF2B5EF4-FFF2-40B4-BE49-F238E27FC236}">
                <a16:creationId xmlns:a16="http://schemas.microsoft.com/office/drawing/2014/main" id="{60DF3E33-6B2B-6990-2572-AD566EB2EC8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88317" y="1118683"/>
            <a:ext cx="4007059" cy="2630064"/>
          </a:xfrm>
          <a:prstGeom prst="rect">
            <a:avLst/>
          </a:prstGeom>
        </p:spPr>
      </p:pic>
      <p:pic>
        <p:nvPicPr>
          <p:cNvPr id="11" name="Picture 10">
            <a:extLst>
              <a:ext uri="{FF2B5EF4-FFF2-40B4-BE49-F238E27FC236}">
                <a16:creationId xmlns:a16="http://schemas.microsoft.com/office/drawing/2014/main" id="{63A01EE3-D22A-8746-7D3F-8D9703C634B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998" y="4001432"/>
            <a:ext cx="3596517" cy="2372155"/>
          </a:xfrm>
          <a:prstGeom prst="rect">
            <a:avLst/>
          </a:prstGeom>
        </p:spPr>
      </p:pic>
      <p:pic>
        <p:nvPicPr>
          <p:cNvPr id="12" name="Picture 11" descr="A group of people on a boat&#10;&#10;Description generated with very high confidence">
            <a:extLst>
              <a:ext uri="{FF2B5EF4-FFF2-40B4-BE49-F238E27FC236}">
                <a16:creationId xmlns:a16="http://schemas.microsoft.com/office/drawing/2014/main" id="{0F98EC61-7132-43D2-E3AC-233F801101C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94259" y="4576591"/>
            <a:ext cx="3386654" cy="1838849"/>
          </a:xfrm>
          <a:prstGeom prst="rect">
            <a:avLst/>
          </a:prstGeom>
        </p:spPr>
      </p:pic>
      <p:pic>
        <p:nvPicPr>
          <p:cNvPr id="13" name="Content Placeholder 4" descr="A large body of water&#10;&#10;Description generated with very high confidence">
            <a:extLst>
              <a:ext uri="{FF2B5EF4-FFF2-40B4-BE49-F238E27FC236}">
                <a16:creationId xmlns:a16="http://schemas.microsoft.com/office/drawing/2014/main" id="{103294D1-5984-E5F6-1C3C-12EBF700C1A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1887" y="3962651"/>
            <a:ext cx="3926713" cy="2410936"/>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pic>
        <p:nvPicPr>
          <p:cNvPr id="14" name="Picture 13" descr="A person riding on the back of a boat next to a river&#10;&#10;Description generated with high confidence">
            <a:extLst>
              <a:ext uri="{FF2B5EF4-FFF2-40B4-BE49-F238E27FC236}">
                <a16:creationId xmlns:a16="http://schemas.microsoft.com/office/drawing/2014/main" id="{A480669E-8997-CF6C-0951-579AF4741EE2}"/>
              </a:ext>
            </a:extLst>
          </p:cNvPr>
          <p:cNvPicPr>
            <a:picLocks noChangeAspect="1"/>
          </p:cNvPicPr>
          <p:nvPr/>
        </p:nvPicPr>
        <p:blipFill>
          <a:blip r:embed="rId8"/>
          <a:stretch>
            <a:fillRect/>
          </a:stretch>
        </p:blipFill>
        <p:spPr>
          <a:xfrm>
            <a:off x="9917798" y="332972"/>
            <a:ext cx="1660539" cy="1509580"/>
          </a:xfrm>
          <a:prstGeom prst="rect">
            <a:avLst/>
          </a:prstGeom>
          <a:ln w="38100">
            <a:solidFill>
              <a:schemeClr val="tx1"/>
            </a:solidFill>
          </a:ln>
        </p:spPr>
      </p:pic>
      <p:pic>
        <p:nvPicPr>
          <p:cNvPr id="3" name="Picture 2" descr="Scene from Amico Island on August 4, 2018. | Skyline, Delaware river ...">
            <a:extLst>
              <a:ext uri="{FF2B5EF4-FFF2-40B4-BE49-F238E27FC236}">
                <a16:creationId xmlns:a16="http://schemas.microsoft.com/office/drawing/2014/main" id="{2A90E3EF-3372-23D7-9072-F13D50B1D45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60486" y="1958196"/>
            <a:ext cx="3793314" cy="2467568"/>
          </a:xfrm>
          <a:prstGeom prst="rect">
            <a:avLst/>
          </a:prstGeom>
          <a:noFill/>
          <a:extLst>
            <a:ext uri="{909E8E84-426E-40DD-AFC4-6F175D3DCCD1}">
              <a14:hiddenFill xmlns:a14="http://schemas.microsoft.com/office/drawing/2010/main">
                <a:solidFill>
                  <a:srgbClr val="FFFFFF"/>
                </a:solidFill>
              </a14:hiddenFill>
            </a:ext>
          </a:extLst>
        </p:spPr>
      </p:pic>
      <p:sp>
        <p:nvSpPr>
          <p:cNvPr id="8" name="Flowchart: Connector 7">
            <a:extLst>
              <a:ext uri="{FF2B5EF4-FFF2-40B4-BE49-F238E27FC236}">
                <a16:creationId xmlns:a16="http://schemas.microsoft.com/office/drawing/2014/main" id="{4AF52FF3-E81F-962A-4782-CFB4C7E70BF5}"/>
              </a:ext>
            </a:extLst>
          </p:cNvPr>
          <p:cNvSpPr/>
          <p:nvPr/>
        </p:nvSpPr>
        <p:spPr>
          <a:xfrm>
            <a:off x="5682622" y="4868622"/>
            <a:ext cx="178904" cy="159026"/>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35B1682E-A031-EA18-E25E-A042B3EFBF43}"/>
              </a:ext>
            </a:extLst>
          </p:cNvPr>
          <p:cNvSpPr txBox="1"/>
          <p:nvPr/>
        </p:nvSpPr>
        <p:spPr>
          <a:xfrm>
            <a:off x="4901591" y="4825299"/>
            <a:ext cx="927653" cy="261610"/>
          </a:xfrm>
          <a:prstGeom prst="rect">
            <a:avLst/>
          </a:prstGeom>
          <a:noFill/>
        </p:spPr>
        <p:txBody>
          <a:bodyPr wrap="square" rtlCol="0">
            <a:spAutoFit/>
          </a:bodyPr>
          <a:lstStyle/>
          <a:p>
            <a:r>
              <a:rPr lang="en-US" sz="1100" dirty="0"/>
              <a:t>Lumberton</a:t>
            </a:r>
          </a:p>
        </p:txBody>
      </p:sp>
      <p:sp>
        <p:nvSpPr>
          <p:cNvPr id="16" name="TextBox 15">
            <a:extLst>
              <a:ext uri="{FF2B5EF4-FFF2-40B4-BE49-F238E27FC236}">
                <a16:creationId xmlns:a16="http://schemas.microsoft.com/office/drawing/2014/main" id="{D484CC67-2ADA-825A-CA4C-EB33416FCBF2}"/>
              </a:ext>
            </a:extLst>
          </p:cNvPr>
          <p:cNvSpPr txBox="1"/>
          <p:nvPr/>
        </p:nvSpPr>
        <p:spPr>
          <a:xfrm>
            <a:off x="3985261" y="3769108"/>
            <a:ext cx="927653" cy="430887"/>
          </a:xfrm>
          <a:prstGeom prst="rect">
            <a:avLst/>
          </a:prstGeom>
          <a:noFill/>
        </p:spPr>
        <p:txBody>
          <a:bodyPr wrap="square" rtlCol="0">
            <a:spAutoFit/>
          </a:bodyPr>
          <a:lstStyle/>
          <a:p>
            <a:pPr algn="ctr"/>
            <a:r>
              <a:rPr lang="en-US" sz="1100" dirty="0"/>
              <a:t>Delaware </a:t>
            </a:r>
          </a:p>
          <a:p>
            <a:pPr algn="ctr"/>
            <a:r>
              <a:rPr lang="en-US" sz="1100" dirty="0"/>
              <a:t>River</a:t>
            </a:r>
          </a:p>
        </p:txBody>
      </p:sp>
      <p:sp>
        <p:nvSpPr>
          <p:cNvPr id="17" name="Flowchart: Connector 16">
            <a:extLst>
              <a:ext uri="{FF2B5EF4-FFF2-40B4-BE49-F238E27FC236}">
                <a16:creationId xmlns:a16="http://schemas.microsoft.com/office/drawing/2014/main" id="{467605CB-3926-32A9-04F1-E3F09999A8F3}"/>
              </a:ext>
            </a:extLst>
          </p:cNvPr>
          <p:cNvSpPr/>
          <p:nvPr/>
        </p:nvSpPr>
        <p:spPr>
          <a:xfrm>
            <a:off x="5293459" y="4544393"/>
            <a:ext cx="178904" cy="159026"/>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a:extLst>
              <a:ext uri="{FF2B5EF4-FFF2-40B4-BE49-F238E27FC236}">
                <a16:creationId xmlns:a16="http://schemas.microsoft.com/office/drawing/2014/main" id="{3FDDEBAD-B50B-4293-89DB-79CE10C4FC9A}"/>
              </a:ext>
            </a:extLst>
          </p:cNvPr>
          <p:cNvSpPr txBox="1"/>
          <p:nvPr/>
        </p:nvSpPr>
        <p:spPr>
          <a:xfrm>
            <a:off x="4556115" y="4530040"/>
            <a:ext cx="927653" cy="261610"/>
          </a:xfrm>
          <a:prstGeom prst="rect">
            <a:avLst/>
          </a:prstGeom>
          <a:noFill/>
        </p:spPr>
        <p:txBody>
          <a:bodyPr wrap="square" rtlCol="0">
            <a:spAutoFit/>
          </a:bodyPr>
          <a:lstStyle/>
          <a:p>
            <a:r>
              <a:rPr lang="en-US" sz="1100" dirty="0"/>
              <a:t>Mt. Laurel</a:t>
            </a:r>
          </a:p>
        </p:txBody>
      </p:sp>
      <p:sp>
        <p:nvSpPr>
          <p:cNvPr id="19" name="Flowchart: Connector 18">
            <a:extLst>
              <a:ext uri="{FF2B5EF4-FFF2-40B4-BE49-F238E27FC236}">
                <a16:creationId xmlns:a16="http://schemas.microsoft.com/office/drawing/2014/main" id="{F5C234D7-B153-B53D-3993-89922EB0B2F6}"/>
              </a:ext>
            </a:extLst>
          </p:cNvPr>
          <p:cNvSpPr/>
          <p:nvPr/>
        </p:nvSpPr>
        <p:spPr>
          <a:xfrm>
            <a:off x="4769535" y="4165159"/>
            <a:ext cx="178904" cy="159026"/>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a:extLst>
              <a:ext uri="{FF2B5EF4-FFF2-40B4-BE49-F238E27FC236}">
                <a16:creationId xmlns:a16="http://schemas.microsoft.com/office/drawing/2014/main" id="{2A88262B-4081-F002-4E08-17AAD614EA46}"/>
              </a:ext>
            </a:extLst>
          </p:cNvPr>
          <p:cNvSpPr txBox="1"/>
          <p:nvPr/>
        </p:nvSpPr>
        <p:spPr>
          <a:xfrm>
            <a:off x="5019941" y="3973889"/>
            <a:ext cx="927653" cy="261610"/>
          </a:xfrm>
          <a:prstGeom prst="rect">
            <a:avLst/>
          </a:prstGeom>
          <a:noFill/>
        </p:spPr>
        <p:txBody>
          <a:bodyPr wrap="square" rtlCol="0">
            <a:spAutoFit/>
          </a:bodyPr>
          <a:lstStyle/>
          <a:p>
            <a:r>
              <a:rPr lang="en-US" sz="1100" dirty="0"/>
              <a:t>Delanco</a:t>
            </a:r>
          </a:p>
        </p:txBody>
      </p:sp>
      <p:pic>
        <p:nvPicPr>
          <p:cNvPr id="22" name="Picture 21" descr="A close up of a sign&#10;&#10;Description generated with high confidence">
            <a:extLst>
              <a:ext uri="{FF2B5EF4-FFF2-40B4-BE49-F238E27FC236}">
                <a16:creationId xmlns:a16="http://schemas.microsoft.com/office/drawing/2014/main" id="{873895FB-4C32-82FA-D21B-A19C48756F2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660163" y="179903"/>
            <a:ext cx="812200" cy="823934"/>
          </a:xfrm>
          <a:prstGeom prst="rect">
            <a:avLst/>
          </a:prstGeom>
        </p:spPr>
      </p:pic>
    </p:spTree>
    <p:extLst>
      <p:ext uri="{BB962C8B-B14F-4D97-AF65-F5344CB8AC3E}">
        <p14:creationId xmlns:p14="http://schemas.microsoft.com/office/powerpoint/2010/main" val="46124278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F5F00B9-D89E-41ED-A7F9-5BDBEB5BC6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73685" y="0"/>
            <a:ext cx="4118315" cy="2733575"/>
          </a:xfrm>
          <a:prstGeom prst="rect">
            <a:avLst/>
          </a:prstGeom>
        </p:spPr>
      </p:pic>
      <p:pic>
        <p:nvPicPr>
          <p:cNvPr id="11" name="Picture 10">
            <a:extLst>
              <a:ext uri="{FF2B5EF4-FFF2-40B4-BE49-F238E27FC236}">
                <a16:creationId xmlns:a16="http://schemas.microsoft.com/office/drawing/2014/main" id="{C2AF3309-C70E-4EDD-91D2-D096B0C8823C}"/>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42375" y="149511"/>
            <a:ext cx="1672442" cy="1561598"/>
          </a:xfrm>
          <a:prstGeom prst="rect">
            <a:avLst/>
          </a:prstGeom>
        </p:spPr>
      </p:pic>
      <p:sp>
        <p:nvSpPr>
          <p:cNvPr id="12" name="Title 1">
            <a:extLst>
              <a:ext uri="{FF2B5EF4-FFF2-40B4-BE49-F238E27FC236}">
                <a16:creationId xmlns:a16="http://schemas.microsoft.com/office/drawing/2014/main" id="{54D7C476-DD4E-4A21-9847-283305DDBE95}"/>
              </a:ext>
            </a:extLst>
          </p:cNvPr>
          <p:cNvSpPr txBox="1">
            <a:spLocks/>
          </p:cNvSpPr>
          <p:nvPr/>
        </p:nvSpPr>
        <p:spPr>
          <a:xfrm>
            <a:off x="330962" y="6303494"/>
            <a:ext cx="7577625" cy="549612"/>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2400" dirty="0">
                <a:solidFill>
                  <a:srgbClr val="FFFF00"/>
                </a:solidFill>
                <a:latin typeface="+mn-lt"/>
              </a:rPr>
              <a:t>          </a:t>
            </a:r>
            <a:r>
              <a:rPr lang="en-US" sz="1700" dirty="0">
                <a:solidFill>
                  <a:srgbClr val="FFFF00"/>
                </a:solidFill>
                <a:latin typeface="+mn-lt"/>
              </a:rPr>
              <a:t>Exploring Historic Pathways, Discovering New Understandings</a:t>
            </a:r>
          </a:p>
        </p:txBody>
      </p:sp>
      <p:sp>
        <p:nvSpPr>
          <p:cNvPr id="4" name="TextBox 3">
            <a:extLst>
              <a:ext uri="{FF2B5EF4-FFF2-40B4-BE49-F238E27FC236}">
                <a16:creationId xmlns:a16="http://schemas.microsoft.com/office/drawing/2014/main" id="{AE518D4B-58A5-43AB-9AB1-FE1684B184BD}"/>
              </a:ext>
            </a:extLst>
          </p:cNvPr>
          <p:cNvSpPr txBox="1"/>
          <p:nvPr/>
        </p:nvSpPr>
        <p:spPr>
          <a:xfrm>
            <a:off x="607103" y="465028"/>
            <a:ext cx="5871815" cy="584775"/>
          </a:xfrm>
          <a:prstGeom prst="rect">
            <a:avLst/>
          </a:prstGeom>
          <a:noFill/>
        </p:spPr>
        <p:txBody>
          <a:bodyPr wrap="square" rtlCol="0">
            <a:spAutoFit/>
          </a:bodyPr>
          <a:lstStyle/>
          <a:p>
            <a:pPr algn="ctr"/>
            <a:r>
              <a:rPr lang="en-US" sz="3200" dirty="0">
                <a:solidFill>
                  <a:srgbClr val="FFFF00"/>
                </a:solidFill>
                <a:effectLst/>
                <a:ea typeface="Yu Mincho Demibold" panose="02020600000000000000" pitchFamily="18" charset="-128"/>
              </a:rPr>
              <a:t>Moorestown’s  </a:t>
            </a:r>
            <a:r>
              <a:rPr lang="en-US" sz="3200" dirty="0">
                <a:solidFill>
                  <a:srgbClr val="FFFF00"/>
                </a:solidFill>
                <a:ea typeface="Yu Mincho Demibold" panose="02020600000000000000" pitchFamily="18" charset="-128"/>
              </a:rPr>
              <a:t>Maritime</a:t>
            </a:r>
            <a:endParaRPr lang="en-US" sz="3200" dirty="0">
              <a:solidFill>
                <a:srgbClr val="FFFF00"/>
              </a:solidFill>
              <a:effectLst/>
              <a:ea typeface="Yu Mincho Demibold" panose="02020600000000000000" pitchFamily="18" charset="-128"/>
            </a:endParaRPr>
          </a:p>
        </p:txBody>
      </p:sp>
      <p:pic>
        <p:nvPicPr>
          <p:cNvPr id="6" name="Picture 5">
            <a:extLst>
              <a:ext uri="{FF2B5EF4-FFF2-40B4-BE49-F238E27FC236}">
                <a16:creationId xmlns:a16="http://schemas.microsoft.com/office/drawing/2014/main" id="{2C3C2FD8-5D18-DF0E-41E0-A93BF364F194}"/>
              </a:ext>
            </a:extLst>
          </p:cNvPr>
          <p:cNvPicPr>
            <a:picLocks noChangeAspect="1"/>
          </p:cNvPicPr>
          <p:nvPr/>
        </p:nvPicPr>
        <p:blipFill>
          <a:blip r:embed="rId5"/>
          <a:stretch>
            <a:fillRect/>
          </a:stretch>
        </p:blipFill>
        <p:spPr>
          <a:xfrm>
            <a:off x="8072226" y="4396855"/>
            <a:ext cx="4118315" cy="2461145"/>
          </a:xfrm>
          <a:prstGeom prst="rect">
            <a:avLst/>
          </a:prstGeom>
        </p:spPr>
      </p:pic>
      <p:sp>
        <p:nvSpPr>
          <p:cNvPr id="14" name="TextBox 13">
            <a:extLst>
              <a:ext uri="{FF2B5EF4-FFF2-40B4-BE49-F238E27FC236}">
                <a16:creationId xmlns:a16="http://schemas.microsoft.com/office/drawing/2014/main" id="{85DCA822-87B6-D6AC-02BE-BF2EE594B084}"/>
              </a:ext>
            </a:extLst>
          </p:cNvPr>
          <p:cNvSpPr txBox="1"/>
          <p:nvPr/>
        </p:nvSpPr>
        <p:spPr>
          <a:xfrm>
            <a:off x="8204974" y="2334030"/>
            <a:ext cx="3855735" cy="369332"/>
          </a:xfrm>
          <a:prstGeom prst="rect">
            <a:avLst/>
          </a:prstGeom>
          <a:noFill/>
        </p:spPr>
        <p:txBody>
          <a:bodyPr wrap="square" rtlCol="0">
            <a:spAutoFit/>
          </a:bodyPr>
          <a:lstStyle/>
          <a:p>
            <a:pPr algn="ctr"/>
            <a:r>
              <a:rPr lang="en-US" dirty="0">
                <a:solidFill>
                  <a:schemeClr val="bg1"/>
                </a:solidFill>
              </a:rPr>
              <a:t>Moorestown- Remains of Sand Barrel</a:t>
            </a:r>
          </a:p>
        </p:txBody>
      </p:sp>
      <p:pic>
        <p:nvPicPr>
          <p:cNvPr id="20" name="Picture 19">
            <a:extLst>
              <a:ext uri="{FF2B5EF4-FFF2-40B4-BE49-F238E27FC236}">
                <a16:creationId xmlns:a16="http://schemas.microsoft.com/office/drawing/2014/main" id="{14769021-AF12-ABFD-0577-A2B65230A252}"/>
              </a:ext>
            </a:extLst>
          </p:cNvPr>
          <p:cNvPicPr>
            <a:picLocks noChangeAspect="1"/>
          </p:cNvPicPr>
          <p:nvPr/>
        </p:nvPicPr>
        <p:blipFill>
          <a:blip r:embed="rId6"/>
          <a:stretch>
            <a:fillRect/>
          </a:stretch>
        </p:blipFill>
        <p:spPr>
          <a:xfrm>
            <a:off x="-22619" y="-86814"/>
            <a:ext cx="8094846" cy="6609267"/>
          </a:xfrm>
          <a:prstGeom prst="rect">
            <a:avLst/>
          </a:prstGeom>
        </p:spPr>
      </p:pic>
      <p:sp>
        <p:nvSpPr>
          <p:cNvPr id="21" name="TextBox 20">
            <a:extLst>
              <a:ext uri="{FF2B5EF4-FFF2-40B4-BE49-F238E27FC236}">
                <a16:creationId xmlns:a16="http://schemas.microsoft.com/office/drawing/2014/main" id="{287EEFF2-1C13-481C-A568-2415A862809C}"/>
              </a:ext>
            </a:extLst>
          </p:cNvPr>
          <p:cNvSpPr txBox="1"/>
          <p:nvPr/>
        </p:nvSpPr>
        <p:spPr>
          <a:xfrm>
            <a:off x="4024804" y="2984090"/>
            <a:ext cx="12191999" cy="1077218"/>
          </a:xfrm>
          <a:prstGeom prst="rect">
            <a:avLst/>
          </a:prstGeom>
          <a:noFill/>
        </p:spPr>
        <p:txBody>
          <a:bodyPr wrap="square" rtlCol="0">
            <a:spAutoFit/>
          </a:bodyPr>
          <a:lstStyle/>
          <a:p>
            <a:pPr algn="ctr"/>
            <a:r>
              <a:rPr lang="en-US" sz="3200" b="1" dirty="0">
                <a:solidFill>
                  <a:srgbClr val="FFFF00"/>
                </a:solidFill>
                <a:effectLst/>
                <a:ea typeface="Yu Mincho Demibold" panose="02020600000000000000" pitchFamily="18" charset="-128"/>
              </a:rPr>
              <a:t>Moorestown </a:t>
            </a:r>
          </a:p>
          <a:p>
            <a:pPr algn="ctr"/>
            <a:r>
              <a:rPr lang="en-US" sz="3200" b="1" dirty="0">
                <a:solidFill>
                  <a:srgbClr val="FFFF00"/>
                </a:solidFill>
                <a:ea typeface="Yu Mincho Demibold" panose="02020600000000000000" pitchFamily="18" charset="-128"/>
              </a:rPr>
              <a:t>Main Stem </a:t>
            </a:r>
            <a:endParaRPr lang="en-US" sz="3200" b="1" dirty="0">
              <a:solidFill>
                <a:srgbClr val="FFFF00"/>
              </a:solidFill>
              <a:effectLst/>
              <a:ea typeface="Yu Mincho Demibold" panose="02020600000000000000" pitchFamily="18" charset="-128"/>
            </a:endParaRPr>
          </a:p>
        </p:txBody>
      </p:sp>
      <p:sp>
        <p:nvSpPr>
          <p:cNvPr id="2" name="TextBox 1">
            <a:extLst>
              <a:ext uri="{FF2B5EF4-FFF2-40B4-BE49-F238E27FC236}">
                <a16:creationId xmlns:a16="http://schemas.microsoft.com/office/drawing/2014/main" id="{E59C3403-453C-7D11-4986-FAB5D3720797}"/>
              </a:ext>
            </a:extLst>
          </p:cNvPr>
          <p:cNvSpPr txBox="1"/>
          <p:nvPr/>
        </p:nvSpPr>
        <p:spPr>
          <a:xfrm>
            <a:off x="508000" y="3593561"/>
            <a:ext cx="2235200" cy="523220"/>
          </a:xfrm>
          <a:prstGeom prst="rect">
            <a:avLst/>
          </a:prstGeom>
          <a:noFill/>
        </p:spPr>
        <p:txBody>
          <a:bodyPr wrap="square" rtlCol="0">
            <a:spAutoFit/>
          </a:bodyPr>
          <a:lstStyle/>
          <a:p>
            <a:r>
              <a:rPr lang="en-US" sz="2800" b="1" dirty="0"/>
              <a:t>Moorestown</a:t>
            </a:r>
          </a:p>
        </p:txBody>
      </p:sp>
    </p:spTree>
    <p:extLst>
      <p:ext uri="{BB962C8B-B14F-4D97-AF65-F5344CB8AC3E}">
        <p14:creationId xmlns:p14="http://schemas.microsoft.com/office/powerpoint/2010/main" val="329766040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ody of water&#10;&#10;Description generated with very high confidence">
            <a:extLst>
              <a:ext uri="{FF2B5EF4-FFF2-40B4-BE49-F238E27FC236}">
                <a16:creationId xmlns:a16="http://schemas.microsoft.com/office/drawing/2014/main" id="{50041D62-E4F1-4056-ADCB-ABD74264A562}"/>
              </a:ext>
            </a:extLst>
          </p:cNvPr>
          <p:cNvPicPr>
            <a:picLocks noChangeAspect="1"/>
          </p:cNvPicPr>
          <p:nvPr/>
        </p:nvPicPr>
        <p:blipFill rotWithShape="1">
          <a:blip r:embed="rId2">
            <a:extLst>
              <a:ext uri="{28A0092B-C50C-407E-A947-70E740481C1C}">
                <a14:useLocalDpi xmlns:a14="http://schemas.microsoft.com/office/drawing/2010/main" val="0"/>
              </a:ext>
            </a:extLst>
          </a:blip>
          <a:srcRect l="17566" r="4937" b="-1"/>
          <a:stretch/>
        </p:blipFill>
        <p:spPr>
          <a:xfrm>
            <a:off x="317635" y="321733"/>
            <a:ext cx="4151681" cy="3026834"/>
          </a:xfrm>
          <a:prstGeom prst="rect">
            <a:avLst/>
          </a:prstGeom>
        </p:spPr>
      </p:pic>
      <p:pic>
        <p:nvPicPr>
          <p:cNvPr id="5" name="Content Placeholder 4" descr="A tree on a dirt road&#10;&#10;Description generated with high confidence">
            <a:extLst>
              <a:ext uri="{FF2B5EF4-FFF2-40B4-BE49-F238E27FC236}">
                <a16:creationId xmlns:a16="http://schemas.microsoft.com/office/drawing/2014/main" id="{7CCAE6C0-8714-46AA-BC5F-E6FABC72E6F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0121" r="962" b="3"/>
          <a:stretch/>
        </p:blipFill>
        <p:spPr>
          <a:xfrm>
            <a:off x="4638955" y="321733"/>
            <a:ext cx="3539976" cy="2985818"/>
          </a:xfrm>
          <a:prstGeom prst="rect">
            <a:avLst/>
          </a:prstGeom>
        </p:spPr>
      </p:pic>
      <p:pic>
        <p:nvPicPr>
          <p:cNvPr id="7" name="Picture 6" descr="A tree next to a body of water&#10;&#10;Description generated with very high confidence">
            <a:extLst>
              <a:ext uri="{FF2B5EF4-FFF2-40B4-BE49-F238E27FC236}">
                <a16:creationId xmlns:a16="http://schemas.microsoft.com/office/drawing/2014/main" id="{7E691C16-C4F8-4CEF-9BF6-E9469C1D774B}"/>
              </a:ext>
            </a:extLst>
          </p:cNvPr>
          <p:cNvPicPr>
            <a:picLocks noChangeAspect="1"/>
          </p:cNvPicPr>
          <p:nvPr/>
        </p:nvPicPr>
        <p:blipFill rotWithShape="1">
          <a:blip r:embed="rId4">
            <a:extLst>
              <a:ext uri="{28A0092B-C50C-407E-A947-70E740481C1C}">
                <a14:useLocalDpi xmlns:a14="http://schemas.microsoft.com/office/drawing/2010/main" val="0"/>
              </a:ext>
            </a:extLst>
          </a:blip>
          <a:srcRect l="11190" r="3" b="3"/>
          <a:stretch/>
        </p:blipFill>
        <p:spPr>
          <a:xfrm>
            <a:off x="8348570" y="321734"/>
            <a:ext cx="3535590" cy="2985818"/>
          </a:xfrm>
          <a:prstGeom prst="rect">
            <a:avLst/>
          </a:prstGeom>
        </p:spPr>
      </p:pic>
      <p:pic>
        <p:nvPicPr>
          <p:cNvPr id="9" name="Picture 8" descr="A body of water&#10;&#10;Description generated with very high confidence">
            <a:extLst>
              <a:ext uri="{FF2B5EF4-FFF2-40B4-BE49-F238E27FC236}">
                <a16:creationId xmlns:a16="http://schemas.microsoft.com/office/drawing/2014/main" id="{A120FDA0-E5B8-47DE-8773-3C9638A4203F}"/>
              </a:ext>
            </a:extLst>
          </p:cNvPr>
          <p:cNvPicPr>
            <a:picLocks noChangeAspect="1"/>
          </p:cNvPicPr>
          <p:nvPr/>
        </p:nvPicPr>
        <p:blipFill rotWithShape="1">
          <a:blip r:embed="rId5">
            <a:extLst>
              <a:ext uri="{28A0092B-C50C-407E-A947-70E740481C1C}">
                <a14:useLocalDpi xmlns:a14="http://schemas.microsoft.com/office/drawing/2010/main" val="0"/>
              </a:ext>
            </a:extLst>
          </a:blip>
          <a:srcRect l="1823" r="23952" b="-1"/>
          <a:stretch/>
        </p:blipFill>
        <p:spPr>
          <a:xfrm>
            <a:off x="317635" y="3509433"/>
            <a:ext cx="4160452" cy="3026833"/>
          </a:xfrm>
          <a:prstGeom prst="rect">
            <a:avLst/>
          </a:prstGeom>
        </p:spPr>
      </p:pic>
      <p:sp>
        <p:nvSpPr>
          <p:cNvPr id="14" name="Title 1">
            <a:extLst>
              <a:ext uri="{FF2B5EF4-FFF2-40B4-BE49-F238E27FC236}">
                <a16:creationId xmlns:a16="http://schemas.microsoft.com/office/drawing/2014/main" id="{0A772CC0-A4A7-48D9-AE08-7D55F5E11AA2}"/>
              </a:ext>
            </a:extLst>
          </p:cNvPr>
          <p:cNvSpPr txBox="1">
            <a:spLocks noGrp="1"/>
          </p:cNvSpPr>
          <p:nvPr>
            <p:ph type="title"/>
          </p:nvPr>
        </p:nvSpPr>
        <p:spPr>
          <a:xfrm>
            <a:off x="4945987" y="4390140"/>
            <a:ext cx="6465887" cy="595196"/>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solidFill>
                  <a:srgbClr val="FFFFFF"/>
                </a:solidFill>
              </a:rPr>
              <a:t>Burlington County Greenway</a:t>
            </a:r>
          </a:p>
        </p:txBody>
      </p:sp>
      <p:sp>
        <p:nvSpPr>
          <p:cNvPr id="15" name="Title 1">
            <a:extLst>
              <a:ext uri="{FF2B5EF4-FFF2-40B4-BE49-F238E27FC236}">
                <a16:creationId xmlns:a16="http://schemas.microsoft.com/office/drawing/2014/main" id="{4264B83A-823E-4469-A0EF-BE7D74BBA59D}"/>
              </a:ext>
            </a:extLst>
          </p:cNvPr>
          <p:cNvSpPr txBox="1">
            <a:spLocks/>
          </p:cNvSpPr>
          <p:nvPr/>
        </p:nvSpPr>
        <p:spPr>
          <a:xfrm>
            <a:off x="5021520" y="5662846"/>
            <a:ext cx="6465887" cy="595196"/>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solidFill>
                  <a:srgbClr val="FFFFFF"/>
                </a:solidFill>
              </a:rPr>
              <a:t>Water Trail       Mile 24.3</a:t>
            </a:r>
          </a:p>
        </p:txBody>
      </p:sp>
      <p:pic>
        <p:nvPicPr>
          <p:cNvPr id="2" name="Content Placeholder 4" descr="A tree next to a body of water&#10;&#10;Description generated with very high confidence">
            <a:extLst>
              <a:ext uri="{FF2B5EF4-FFF2-40B4-BE49-F238E27FC236}">
                <a16:creationId xmlns:a16="http://schemas.microsoft.com/office/drawing/2014/main" id="{388B8777-153A-D434-8EE1-BCB8C25A78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38954" y="3428999"/>
            <a:ext cx="7245205" cy="3107267"/>
          </a:xfrm>
          <a:prstGeom prst="rect">
            <a:avLst/>
          </a:prstGeom>
        </p:spPr>
      </p:pic>
      <p:sp>
        <p:nvSpPr>
          <p:cNvPr id="3" name="TextBox 2">
            <a:extLst>
              <a:ext uri="{FF2B5EF4-FFF2-40B4-BE49-F238E27FC236}">
                <a16:creationId xmlns:a16="http://schemas.microsoft.com/office/drawing/2014/main" id="{4B15039E-2FF7-5BA9-F025-73BCDD810D31}"/>
              </a:ext>
            </a:extLst>
          </p:cNvPr>
          <p:cNvSpPr txBox="1"/>
          <p:nvPr/>
        </p:nvSpPr>
        <p:spPr>
          <a:xfrm>
            <a:off x="317635" y="3160643"/>
            <a:ext cx="11556730" cy="400110"/>
          </a:xfrm>
          <a:prstGeom prst="rect">
            <a:avLst/>
          </a:prstGeom>
          <a:solidFill>
            <a:srgbClr val="006600"/>
          </a:solidFill>
        </p:spPr>
        <p:txBody>
          <a:bodyPr wrap="square" rtlCol="0">
            <a:spAutoFit/>
          </a:bodyPr>
          <a:lstStyle/>
          <a:p>
            <a:pPr algn="ctr"/>
            <a:r>
              <a:rPr lang="en-US" sz="2000" dirty="0">
                <a:solidFill>
                  <a:srgbClr val="FFFF00"/>
                </a:solidFill>
              </a:rPr>
              <a:t>Tug and Barge Graveyard  - Willingboro Lakes County Park - Burlington County Greenway</a:t>
            </a:r>
          </a:p>
        </p:txBody>
      </p:sp>
      <p:pic>
        <p:nvPicPr>
          <p:cNvPr id="4" name="Picture 3" descr="A close up of a sign&#10;&#10;Description generated with high confidence">
            <a:extLst>
              <a:ext uri="{FF2B5EF4-FFF2-40B4-BE49-F238E27FC236}">
                <a16:creationId xmlns:a16="http://schemas.microsoft.com/office/drawing/2014/main" id="{F0694287-F385-5912-01D9-3976A3E047D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4387" y="3146668"/>
            <a:ext cx="364072" cy="369332"/>
          </a:xfrm>
          <a:prstGeom prst="rect">
            <a:avLst/>
          </a:prstGeom>
        </p:spPr>
      </p:pic>
    </p:spTree>
    <p:extLst>
      <p:ext uri="{BB962C8B-B14F-4D97-AF65-F5344CB8AC3E}">
        <p14:creationId xmlns:p14="http://schemas.microsoft.com/office/powerpoint/2010/main" val="294903848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E37563C-CB2E-B877-7365-DBC180574B1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9350188" cy="6470468"/>
          </a:xfrm>
          <a:solidFill>
            <a:srgbClr val="C9AE85"/>
          </a:solidFill>
        </p:spPr>
      </p:pic>
      <p:sp>
        <p:nvSpPr>
          <p:cNvPr id="4" name="Footer Placeholder 3">
            <a:extLst>
              <a:ext uri="{FF2B5EF4-FFF2-40B4-BE49-F238E27FC236}">
                <a16:creationId xmlns:a16="http://schemas.microsoft.com/office/drawing/2014/main" id="{B6AEED40-B161-03C4-15EE-E8E86AED0272}"/>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A5FADA1C-81BB-3785-D366-B572BA5DEBE1}"/>
              </a:ext>
            </a:extLst>
          </p:cNvPr>
          <p:cNvSpPr>
            <a:spLocks noGrp="1"/>
          </p:cNvSpPr>
          <p:nvPr>
            <p:ph type="sldNum" sz="quarter" idx="12"/>
          </p:nvPr>
        </p:nvSpPr>
        <p:spPr/>
        <p:txBody>
          <a:bodyPr/>
          <a:lstStyle/>
          <a:p>
            <a:fld id="{9FE50656-3D72-472C-A1BA-41E5F5C3B905}" type="slidenum">
              <a:rPr lang="en-US" smtClean="0"/>
              <a:t>98</a:t>
            </a:fld>
            <a:endParaRPr lang="en-US" dirty="0"/>
          </a:p>
        </p:txBody>
      </p:sp>
      <p:sp>
        <p:nvSpPr>
          <p:cNvPr id="2" name="TextBox 1">
            <a:extLst>
              <a:ext uri="{FF2B5EF4-FFF2-40B4-BE49-F238E27FC236}">
                <a16:creationId xmlns:a16="http://schemas.microsoft.com/office/drawing/2014/main" id="{8DABEAD2-E1DC-48DE-CD89-4BE5B12EFF94}"/>
              </a:ext>
            </a:extLst>
          </p:cNvPr>
          <p:cNvSpPr txBox="1"/>
          <p:nvPr/>
        </p:nvSpPr>
        <p:spPr>
          <a:xfrm>
            <a:off x="8639053" y="387531"/>
            <a:ext cx="3334870" cy="4524315"/>
          </a:xfrm>
          <a:prstGeom prst="rect">
            <a:avLst/>
          </a:prstGeom>
          <a:solidFill>
            <a:schemeClr val="tx1"/>
          </a:solidFill>
        </p:spPr>
        <p:txBody>
          <a:bodyPr wrap="square" rtlCol="0">
            <a:spAutoFit/>
          </a:bodyPr>
          <a:lstStyle/>
          <a:p>
            <a:pPr algn="ctr"/>
            <a:r>
              <a:rPr lang="en-US" dirty="0">
                <a:solidFill>
                  <a:schemeClr val="bg1"/>
                </a:solidFill>
              </a:rPr>
              <a:t>1890’s</a:t>
            </a:r>
          </a:p>
          <a:p>
            <a:pPr algn="ctr"/>
            <a:endParaRPr lang="en-US" dirty="0">
              <a:solidFill>
                <a:schemeClr val="bg1"/>
              </a:solidFill>
            </a:endParaRPr>
          </a:p>
          <a:p>
            <a:pPr algn="ctr"/>
            <a:r>
              <a:rPr lang="en-US" dirty="0">
                <a:solidFill>
                  <a:schemeClr val="bg1"/>
                </a:solidFill>
              </a:rPr>
              <a:t>Proposed Development </a:t>
            </a:r>
          </a:p>
          <a:p>
            <a:pPr algn="ctr"/>
            <a:endParaRPr lang="en-US" dirty="0">
              <a:solidFill>
                <a:schemeClr val="bg1"/>
              </a:solidFill>
            </a:endParaRPr>
          </a:p>
          <a:p>
            <a:pPr algn="ctr"/>
            <a:r>
              <a:rPr lang="en-US" dirty="0">
                <a:solidFill>
                  <a:schemeClr val="bg1"/>
                </a:solidFill>
              </a:rPr>
              <a:t>Rancocas Creek Mill Creek</a:t>
            </a:r>
          </a:p>
          <a:p>
            <a:pPr algn="ctr"/>
            <a:endParaRPr lang="en-US" dirty="0">
              <a:solidFill>
                <a:schemeClr val="bg1"/>
              </a:solidFill>
            </a:endParaRPr>
          </a:p>
          <a:p>
            <a:pPr algn="ctr"/>
            <a:r>
              <a:rPr lang="en-US" dirty="0">
                <a:solidFill>
                  <a:schemeClr val="bg1"/>
                </a:solidFill>
              </a:rPr>
              <a:t>Willingboro</a:t>
            </a:r>
          </a:p>
          <a:p>
            <a:pPr algn="ctr"/>
            <a:endParaRPr lang="en-US" dirty="0">
              <a:solidFill>
                <a:schemeClr val="bg1"/>
              </a:solidFill>
            </a:endParaRPr>
          </a:p>
          <a:p>
            <a:pPr algn="ctr"/>
            <a:r>
              <a:rPr lang="en-US" dirty="0">
                <a:solidFill>
                  <a:schemeClr val="bg1"/>
                </a:solidFill>
              </a:rPr>
              <a:t>Rancocas River – Below the confluence or the forks of the Rancocas where the North and South Branch Join, technically becomes Rancocas River.   Its known locally as the Rancocas. </a:t>
            </a:r>
          </a:p>
          <a:p>
            <a:pPr algn="ctr"/>
            <a:endParaRPr lang="en-US" dirty="0">
              <a:solidFill>
                <a:schemeClr val="bg1"/>
              </a:solidFill>
            </a:endParaRPr>
          </a:p>
          <a:p>
            <a:pPr algn="ctr"/>
            <a:r>
              <a:rPr lang="en-US" dirty="0">
                <a:solidFill>
                  <a:schemeClr val="bg1"/>
                </a:solidFill>
              </a:rPr>
              <a:t>Note: Proposed Landing</a:t>
            </a:r>
          </a:p>
        </p:txBody>
      </p:sp>
      <p:pic>
        <p:nvPicPr>
          <p:cNvPr id="6" name="Picture 5" descr="A close up of a sign&#10;&#10;Description generated with high confidence">
            <a:extLst>
              <a:ext uri="{FF2B5EF4-FFF2-40B4-BE49-F238E27FC236}">
                <a16:creationId xmlns:a16="http://schemas.microsoft.com/office/drawing/2014/main" id="{C8DCA8C0-2C15-0375-705D-09A47D8535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28662" y="5162987"/>
            <a:ext cx="988742" cy="1003027"/>
          </a:xfrm>
          <a:prstGeom prst="rect">
            <a:avLst/>
          </a:prstGeom>
        </p:spPr>
      </p:pic>
    </p:spTree>
    <p:extLst>
      <p:ext uri="{BB962C8B-B14F-4D97-AF65-F5344CB8AC3E}">
        <p14:creationId xmlns:p14="http://schemas.microsoft.com/office/powerpoint/2010/main" val="324163685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map&#10;&#10;Description generated with very high confidence">
            <a:extLst>
              <a:ext uri="{FF2B5EF4-FFF2-40B4-BE49-F238E27FC236}">
                <a16:creationId xmlns:a16="http://schemas.microsoft.com/office/drawing/2014/main" id="{1CEED974-AB5C-4051-8FE4-8F6486EC2E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6850991"/>
          </a:xfrm>
          <a:prstGeom prst="rect">
            <a:avLst/>
          </a:prstGeom>
        </p:spPr>
      </p:pic>
      <p:sp>
        <p:nvSpPr>
          <p:cNvPr id="7" name="TextBox 6">
            <a:extLst>
              <a:ext uri="{FF2B5EF4-FFF2-40B4-BE49-F238E27FC236}">
                <a16:creationId xmlns:a16="http://schemas.microsoft.com/office/drawing/2014/main" id="{9E36E455-C4AB-4EE9-9B37-E8FC48DCEEB3}"/>
              </a:ext>
            </a:extLst>
          </p:cNvPr>
          <p:cNvSpPr txBox="1"/>
          <p:nvPr/>
        </p:nvSpPr>
        <p:spPr>
          <a:xfrm>
            <a:off x="8401235" y="5155594"/>
            <a:ext cx="3622090" cy="461665"/>
          </a:xfrm>
          <a:prstGeom prst="rect">
            <a:avLst/>
          </a:prstGeom>
          <a:solidFill>
            <a:srgbClr val="FFFF99"/>
          </a:solidFill>
        </p:spPr>
        <p:txBody>
          <a:bodyPr wrap="square" rtlCol="0">
            <a:spAutoFit/>
          </a:bodyPr>
          <a:lstStyle/>
          <a:p>
            <a:pPr algn="ctr"/>
            <a:r>
              <a:rPr lang="en-US" sz="2400" dirty="0"/>
              <a:t>Pettinos Sand Mine</a:t>
            </a:r>
          </a:p>
        </p:txBody>
      </p:sp>
      <p:sp>
        <p:nvSpPr>
          <p:cNvPr id="8" name="Oval 7">
            <a:extLst>
              <a:ext uri="{FF2B5EF4-FFF2-40B4-BE49-F238E27FC236}">
                <a16:creationId xmlns:a16="http://schemas.microsoft.com/office/drawing/2014/main" id="{13B66F88-A2CA-4986-AE87-08059895CECD}"/>
              </a:ext>
            </a:extLst>
          </p:cNvPr>
          <p:cNvSpPr/>
          <p:nvPr/>
        </p:nvSpPr>
        <p:spPr>
          <a:xfrm>
            <a:off x="6070847" y="3758903"/>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9DA0D1F3-9558-47BC-B348-D5FE258C9666}"/>
              </a:ext>
            </a:extLst>
          </p:cNvPr>
          <p:cNvSpPr/>
          <p:nvPr/>
        </p:nvSpPr>
        <p:spPr>
          <a:xfrm>
            <a:off x="4116279" y="3900256"/>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F5D6F35A-82D2-4C0E-9B0B-64B77188951D}"/>
              </a:ext>
            </a:extLst>
          </p:cNvPr>
          <p:cNvSpPr/>
          <p:nvPr/>
        </p:nvSpPr>
        <p:spPr>
          <a:xfrm>
            <a:off x="7396579" y="3032833"/>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1471C1AE-304F-46FA-A04F-E81AFB6F95F1}"/>
              </a:ext>
            </a:extLst>
          </p:cNvPr>
          <p:cNvSpPr/>
          <p:nvPr/>
        </p:nvSpPr>
        <p:spPr>
          <a:xfrm>
            <a:off x="8401235" y="4082619"/>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EA8292-EB59-4F74-A7A1-8E447A9B0147}"/>
              </a:ext>
            </a:extLst>
          </p:cNvPr>
          <p:cNvSpPr/>
          <p:nvPr/>
        </p:nvSpPr>
        <p:spPr>
          <a:xfrm>
            <a:off x="10001786" y="4118545"/>
            <a:ext cx="290790" cy="17904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3" name="Oval 12">
            <a:extLst>
              <a:ext uri="{FF2B5EF4-FFF2-40B4-BE49-F238E27FC236}">
                <a16:creationId xmlns:a16="http://schemas.microsoft.com/office/drawing/2014/main" id="{C12CDF16-9C00-492B-A718-E75C1F0E4725}"/>
              </a:ext>
            </a:extLst>
          </p:cNvPr>
          <p:cNvSpPr/>
          <p:nvPr/>
        </p:nvSpPr>
        <p:spPr>
          <a:xfrm>
            <a:off x="10756715" y="4100373"/>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D3D88821-CF7D-419D-B4E7-31D658CEBE4C}"/>
              </a:ext>
            </a:extLst>
          </p:cNvPr>
          <p:cNvSpPr/>
          <p:nvPr/>
        </p:nvSpPr>
        <p:spPr>
          <a:xfrm>
            <a:off x="9063765" y="4297585"/>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580C1703-6253-42F2-9180-66516B43CED6}"/>
              </a:ext>
            </a:extLst>
          </p:cNvPr>
          <p:cNvSpPr/>
          <p:nvPr/>
        </p:nvSpPr>
        <p:spPr>
          <a:xfrm>
            <a:off x="774193" y="3554767"/>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3B1B3A0F-9BEC-4822-B6CD-6EEAC57DB9C2}"/>
              </a:ext>
            </a:extLst>
          </p:cNvPr>
          <p:cNvSpPr/>
          <p:nvPr/>
        </p:nvSpPr>
        <p:spPr>
          <a:xfrm>
            <a:off x="4626747" y="3116061"/>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Box 18">
            <a:extLst>
              <a:ext uri="{FF2B5EF4-FFF2-40B4-BE49-F238E27FC236}">
                <a16:creationId xmlns:a16="http://schemas.microsoft.com/office/drawing/2014/main" id="{04B24AF8-8F37-43E2-A4CC-7BD12A1BABD8}"/>
              </a:ext>
            </a:extLst>
          </p:cNvPr>
          <p:cNvSpPr txBox="1"/>
          <p:nvPr/>
        </p:nvSpPr>
        <p:spPr>
          <a:xfrm>
            <a:off x="3619133" y="4268434"/>
            <a:ext cx="1176291" cy="461665"/>
          </a:xfrm>
          <a:prstGeom prst="rect">
            <a:avLst/>
          </a:prstGeom>
          <a:solidFill>
            <a:srgbClr val="FFFF99"/>
          </a:solidFill>
        </p:spPr>
        <p:txBody>
          <a:bodyPr wrap="square" rtlCol="0">
            <a:spAutoFit/>
          </a:bodyPr>
          <a:lstStyle/>
          <a:p>
            <a:pPr algn="ctr"/>
            <a:r>
              <a:rPr lang="en-US" sz="2400" dirty="0"/>
              <a:t>Ferry</a:t>
            </a:r>
          </a:p>
        </p:txBody>
      </p:sp>
      <p:pic>
        <p:nvPicPr>
          <p:cNvPr id="20" name="Picture 19" descr="A close up of a sign&#10;&#10;Description generated with high confidence">
            <a:extLst>
              <a:ext uri="{FF2B5EF4-FFF2-40B4-BE49-F238E27FC236}">
                <a16:creationId xmlns:a16="http://schemas.microsoft.com/office/drawing/2014/main" id="{590515FF-9C01-45B9-B41B-6F168B0D33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6285" y="4757942"/>
            <a:ext cx="1315812" cy="1364816"/>
          </a:xfrm>
          <a:prstGeom prst="rect">
            <a:avLst/>
          </a:prstGeom>
        </p:spPr>
      </p:pic>
      <p:sp>
        <p:nvSpPr>
          <p:cNvPr id="21" name="Oval 20">
            <a:extLst>
              <a:ext uri="{FF2B5EF4-FFF2-40B4-BE49-F238E27FC236}">
                <a16:creationId xmlns:a16="http://schemas.microsoft.com/office/drawing/2014/main" id="{D0E0674A-6FDC-45E0-A0FD-B7236BEF1478}"/>
              </a:ext>
            </a:extLst>
          </p:cNvPr>
          <p:cNvSpPr/>
          <p:nvPr/>
        </p:nvSpPr>
        <p:spPr>
          <a:xfrm>
            <a:off x="9736377" y="3639845"/>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37F0A1AE-9903-4C81-B28D-02EAB7E2822E}"/>
              </a:ext>
            </a:extLst>
          </p:cNvPr>
          <p:cNvSpPr/>
          <p:nvPr/>
        </p:nvSpPr>
        <p:spPr>
          <a:xfrm>
            <a:off x="2239618" y="2888087"/>
            <a:ext cx="308489" cy="14474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itle 1">
            <a:extLst>
              <a:ext uri="{FF2B5EF4-FFF2-40B4-BE49-F238E27FC236}">
                <a16:creationId xmlns:a16="http://schemas.microsoft.com/office/drawing/2014/main" id="{0A0952EC-3C57-4F99-89E3-529175B4CCD7}"/>
              </a:ext>
            </a:extLst>
          </p:cNvPr>
          <p:cNvSpPr txBox="1">
            <a:spLocks/>
          </p:cNvSpPr>
          <p:nvPr/>
        </p:nvSpPr>
        <p:spPr>
          <a:xfrm>
            <a:off x="38628" y="6463908"/>
            <a:ext cx="4433981" cy="259811"/>
          </a:xfrm>
          <a:prstGeom prst="rect">
            <a:avLst/>
          </a:prstGeom>
          <a:solidFill>
            <a:srgbClr val="FFFF99"/>
          </a:solidFill>
        </p:spPr>
        <p:txBody>
          <a:bodyPr vert="horz" lIns="91440" tIns="45720" rIns="91440" bIns="45720" rtlCol="0" anchor="b">
            <a:normAutofit fontScale="90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400" dirty="0"/>
              <a:t>Exploring Historic Pathways, Discovering New Understandings</a:t>
            </a:r>
          </a:p>
        </p:txBody>
      </p:sp>
      <p:pic>
        <p:nvPicPr>
          <p:cNvPr id="24" name="Picture 23">
            <a:extLst>
              <a:ext uri="{FF2B5EF4-FFF2-40B4-BE49-F238E27FC236}">
                <a16:creationId xmlns:a16="http://schemas.microsoft.com/office/drawing/2014/main" id="{EF7117B7-AEE2-4CB9-BBFF-6F2C7D236449}"/>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869642" y="4898383"/>
            <a:ext cx="1825432" cy="1695431"/>
          </a:xfrm>
          <a:prstGeom prst="rect">
            <a:avLst/>
          </a:prstGeom>
        </p:spPr>
      </p:pic>
      <p:sp>
        <p:nvSpPr>
          <p:cNvPr id="25" name="Oval 24">
            <a:extLst>
              <a:ext uri="{FF2B5EF4-FFF2-40B4-BE49-F238E27FC236}">
                <a16:creationId xmlns:a16="http://schemas.microsoft.com/office/drawing/2014/main" id="{1AD111AB-5B0D-4884-B99F-3DAAEEA3F00E}"/>
              </a:ext>
            </a:extLst>
          </p:cNvPr>
          <p:cNvSpPr/>
          <p:nvPr/>
        </p:nvSpPr>
        <p:spPr>
          <a:xfrm>
            <a:off x="4071688" y="3327581"/>
            <a:ext cx="168676" cy="21577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29260DD0-F79B-40F0-9EAC-C31E6CF15348}"/>
              </a:ext>
            </a:extLst>
          </p:cNvPr>
          <p:cNvSpPr/>
          <p:nvPr/>
        </p:nvSpPr>
        <p:spPr>
          <a:xfrm>
            <a:off x="6586324" y="3208688"/>
            <a:ext cx="168676"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D437DD7-F97D-488B-A944-1338B17ECB3B}"/>
              </a:ext>
            </a:extLst>
          </p:cNvPr>
          <p:cNvSpPr/>
          <p:nvPr/>
        </p:nvSpPr>
        <p:spPr>
          <a:xfrm flipH="1">
            <a:off x="678741" y="2392137"/>
            <a:ext cx="190901" cy="25756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7AB3EDDA-4342-4639-9A1C-91439D51910E}"/>
              </a:ext>
            </a:extLst>
          </p:cNvPr>
          <p:cNvSpPr/>
          <p:nvPr/>
        </p:nvSpPr>
        <p:spPr>
          <a:xfrm flipH="1">
            <a:off x="11832919" y="3712256"/>
            <a:ext cx="190405" cy="20960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2" name="TextBox 1">
            <a:extLst>
              <a:ext uri="{FF2B5EF4-FFF2-40B4-BE49-F238E27FC236}">
                <a16:creationId xmlns:a16="http://schemas.microsoft.com/office/drawing/2014/main" id="{C17F4E66-6FF2-4BFB-B30F-211634EF466D}"/>
              </a:ext>
            </a:extLst>
          </p:cNvPr>
          <p:cNvSpPr txBox="1"/>
          <p:nvPr/>
        </p:nvSpPr>
        <p:spPr>
          <a:xfrm>
            <a:off x="8518968" y="2210060"/>
            <a:ext cx="1503818" cy="369332"/>
          </a:xfrm>
          <a:prstGeom prst="rect">
            <a:avLst/>
          </a:prstGeom>
          <a:solidFill>
            <a:srgbClr val="FFFF99"/>
          </a:solidFill>
        </p:spPr>
        <p:txBody>
          <a:bodyPr wrap="square" rtlCol="0">
            <a:spAutoFit/>
          </a:bodyPr>
          <a:lstStyle/>
          <a:p>
            <a:r>
              <a:rPr lang="en-US" dirty="0"/>
              <a:t>Hudson Island </a:t>
            </a:r>
          </a:p>
        </p:txBody>
      </p:sp>
      <p:cxnSp>
        <p:nvCxnSpPr>
          <p:cNvPr id="6" name="Straight Arrow Connector 5">
            <a:extLst>
              <a:ext uri="{FF2B5EF4-FFF2-40B4-BE49-F238E27FC236}">
                <a16:creationId xmlns:a16="http://schemas.microsoft.com/office/drawing/2014/main" id="{B17D66B0-9BB3-4A21-AFA6-A2E850967CE5}"/>
              </a:ext>
            </a:extLst>
          </p:cNvPr>
          <p:cNvCxnSpPr/>
          <p:nvPr/>
        </p:nvCxnSpPr>
        <p:spPr>
          <a:xfrm flipH="1">
            <a:off x="8401235" y="2649706"/>
            <a:ext cx="357754" cy="893653"/>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5ECBAAE1-FD36-4AF9-B202-C972E1885BA4}"/>
              </a:ext>
            </a:extLst>
          </p:cNvPr>
          <p:cNvSpPr txBox="1">
            <a:spLocks/>
          </p:cNvSpPr>
          <p:nvPr/>
        </p:nvSpPr>
        <p:spPr>
          <a:xfrm>
            <a:off x="3011885" y="914400"/>
            <a:ext cx="6240128" cy="556591"/>
          </a:xfrm>
          <a:prstGeom prst="rect">
            <a:avLst/>
          </a:prstGeom>
          <a:no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4400" b="1" dirty="0">
              <a:solidFill>
                <a:schemeClr val="bg1"/>
              </a:solidFill>
              <a:latin typeface="Yu Mincho Demibold" panose="02020600000000000000" pitchFamily="18" charset="-128"/>
              <a:ea typeface="Yu Mincho Demibold" panose="02020600000000000000" pitchFamily="18" charset="-128"/>
            </a:endParaRPr>
          </a:p>
          <a:p>
            <a:endParaRPr lang="en-US" sz="3200" b="1" dirty="0">
              <a:solidFill>
                <a:schemeClr val="bg1"/>
              </a:solidFill>
              <a:latin typeface="Yu Mincho Demibold" panose="02020600000000000000" pitchFamily="18" charset="-128"/>
              <a:ea typeface="Yu Mincho Demibold" panose="02020600000000000000" pitchFamily="18" charset="-128"/>
            </a:endParaRPr>
          </a:p>
          <a:p>
            <a:endParaRPr lang="en-US" sz="3200" b="1" dirty="0">
              <a:solidFill>
                <a:schemeClr val="bg1"/>
              </a:solidFill>
              <a:latin typeface="Yu Mincho Demibold" panose="02020600000000000000" pitchFamily="18" charset="-128"/>
              <a:ea typeface="Yu Mincho Demibold" panose="02020600000000000000" pitchFamily="18" charset="-128"/>
            </a:endParaRPr>
          </a:p>
          <a:p>
            <a:endParaRPr lang="en-US" sz="3200" b="1" dirty="0">
              <a:solidFill>
                <a:schemeClr val="bg1"/>
              </a:solidFill>
              <a:latin typeface="Yu Mincho Demibold" panose="02020600000000000000" pitchFamily="18" charset="-128"/>
              <a:ea typeface="Yu Mincho Demibold" panose="02020600000000000000" pitchFamily="18" charset="-128"/>
            </a:endParaRPr>
          </a:p>
          <a:p>
            <a:endParaRPr lang="en-US" sz="3200" b="1" dirty="0">
              <a:solidFill>
                <a:schemeClr val="bg1"/>
              </a:solidFill>
              <a:latin typeface="Yu Mincho Demibold" panose="02020600000000000000" pitchFamily="18" charset="-128"/>
              <a:ea typeface="Yu Mincho Demibold" panose="02020600000000000000" pitchFamily="18" charset="-128"/>
            </a:endParaRPr>
          </a:p>
          <a:p>
            <a:r>
              <a:rPr lang="en-US" sz="3200" b="1" dirty="0">
                <a:effectLst>
                  <a:glow rad="228600">
                    <a:schemeClr val="accent4">
                      <a:satMod val="175000"/>
                      <a:alpha val="40000"/>
                    </a:schemeClr>
                  </a:glow>
                </a:effectLst>
                <a:latin typeface="Yu Mincho Demibold" panose="02020600000000000000" pitchFamily="18" charset="-128"/>
                <a:ea typeface="Yu Mincho Demibold" panose="02020600000000000000" pitchFamily="18" charset="-128"/>
              </a:rPr>
              <a:t>Works Progress Administration</a:t>
            </a:r>
          </a:p>
        </p:txBody>
      </p:sp>
      <p:sp>
        <p:nvSpPr>
          <p:cNvPr id="31" name="Oval 30">
            <a:extLst>
              <a:ext uri="{FF2B5EF4-FFF2-40B4-BE49-F238E27FC236}">
                <a16:creationId xmlns:a16="http://schemas.microsoft.com/office/drawing/2014/main" id="{DB161DC5-CF07-4384-9A30-ABFE7E5016A4}"/>
              </a:ext>
            </a:extLst>
          </p:cNvPr>
          <p:cNvSpPr/>
          <p:nvPr/>
        </p:nvSpPr>
        <p:spPr>
          <a:xfrm>
            <a:off x="6489123" y="4464041"/>
            <a:ext cx="265877" cy="1664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Oval 2">
            <a:extLst>
              <a:ext uri="{FF2B5EF4-FFF2-40B4-BE49-F238E27FC236}">
                <a16:creationId xmlns:a16="http://schemas.microsoft.com/office/drawing/2014/main" id="{53DCEC39-4CE7-2B51-5A62-0AD8F8C6FE0A}"/>
              </a:ext>
            </a:extLst>
          </p:cNvPr>
          <p:cNvSpPr/>
          <p:nvPr/>
        </p:nvSpPr>
        <p:spPr>
          <a:xfrm flipH="1">
            <a:off x="4795423" y="1543928"/>
            <a:ext cx="190901" cy="25756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0E6890A-D95C-007C-13A2-A083E37484FF}"/>
              </a:ext>
            </a:extLst>
          </p:cNvPr>
          <p:cNvSpPr txBox="1"/>
          <p:nvPr/>
        </p:nvSpPr>
        <p:spPr>
          <a:xfrm>
            <a:off x="5104706" y="1488046"/>
            <a:ext cx="1098811" cy="369332"/>
          </a:xfrm>
          <a:prstGeom prst="rect">
            <a:avLst/>
          </a:prstGeom>
          <a:noFill/>
        </p:spPr>
        <p:txBody>
          <a:bodyPr wrap="square" rtlCol="0">
            <a:spAutoFit/>
          </a:bodyPr>
          <a:lstStyle/>
          <a:p>
            <a:r>
              <a:rPr lang="en-US" dirty="0"/>
              <a:t>Landings</a:t>
            </a:r>
          </a:p>
        </p:txBody>
      </p:sp>
    </p:spTree>
    <p:extLst>
      <p:ext uri="{BB962C8B-B14F-4D97-AF65-F5344CB8AC3E}">
        <p14:creationId xmlns:p14="http://schemas.microsoft.com/office/powerpoint/2010/main" val="373162722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1428-C3DA-6037-5FEE-B622B7E129F5}"/>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C020A8A2-10B3-51AB-05DB-C2F25AC323C9}"/>
              </a:ext>
            </a:extLst>
          </p:cNvPr>
          <p:cNvSpPr>
            <a:spLocks noGrp="1"/>
          </p:cNvSpPr>
          <p:nvPr>
            <p:ph idx="1"/>
          </p:nvPr>
        </p:nvSpPr>
        <p:spPr/>
        <p:txBody>
          <a:bodyPr/>
          <a:lstStyle/>
          <a:p>
            <a:endParaRPr lang="en-US" dirty="0"/>
          </a:p>
        </p:txBody>
      </p:sp>
      <p:sp>
        <p:nvSpPr>
          <p:cNvPr id="4" name="Footer Placeholder 3">
            <a:extLst>
              <a:ext uri="{FF2B5EF4-FFF2-40B4-BE49-F238E27FC236}">
                <a16:creationId xmlns:a16="http://schemas.microsoft.com/office/drawing/2014/main" id="{B8072025-BCF9-2C30-2CF1-C753A3BE8260}"/>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361405E8-6A76-A03F-8A3D-29D9750E9A4D}"/>
              </a:ext>
            </a:extLst>
          </p:cNvPr>
          <p:cNvSpPr>
            <a:spLocks noGrp="1"/>
          </p:cNvSpPr>
          <p:nvPr>
            <p:ph type="sldNum" sz="quarter" idx="12"/>
          </p:nvPr>
        </p:nvSpPr>
        <p:spPr/>
        <p:txBody>
          <a:bodyPr/>
          <a:lstStyle/>
          <a:p>
            <a:fld id="{9FE50656-3D72-472C-A1BA-41E5F5C3B905}" type="slidenum">
              <a:rPr lang="en-US" smtClean="0"/>
              <a:t>100</a:t>
            </a:fld>
            <a:endParaRPr lang="en-US" dirty="0"/>
          </a:p>
        </p:txBody>
      </p:sp>
      <p:pic>
        <p:nvPicPr>
          <p:cNvPr id="7" name="Picture 6">
            <a:extLst>
              <a:ext uri="{FF2B5EF4-FFF2-40B4-BE49-F238E27FC236}">
                <a16:creationId xmlns:a16="http://schemas.microsoft.com/office/drawing/2014/main" id="{6B15E1AF-98DD-271D-5AB3-EE1C5A8F1F03}"/>
              </a:ext>
            </a:extLst>
          </p:cNvPr>
          <p:cNvPicPr>
            <a:picLocks noChangeAspect="1"/>
          </p:cNvPicPr>
          <p:nvPr/>
        </p:nvPicPr>
        <p:blipFill>
          <a:blip r:embed="rId2"/>
          <a:stretch>
            <a:fillRect/>
          </a:stretch>
        </p:blipFill>
        <p:spPr>
          <a:xfrm>
            <a:off x="0" y="0"/>
            <a:ext cx="12192000" cy="6314377"/>
          </a:xfrm>
          <a:prstGeom prst="rect">
            <a:avLst/>
          </a:prstGeom>
        </p:spPr>
      </p:pic>
      <p:sp>
        <p:nvSpPr>
          <p:cNvPr id="9" name="Oval 8">
            <a:extLst>
              <a:ext uri="{FF2B5EF4-FFF2-40B4-BE49-F238E27FC236}">
                <a16:creationId xmlns:a16="http://schemas.microsoft.com/office/drawing/2014/main" id="{D87E41AA-E6AF-50C8-078A-DF377B75F211}"/>
              </a:ext>
            </a:extLst>
          </p:cNvPr>
          <p:cNvSpPr/>
          <p:nvPr/>
        </p:nvSpPr>
        <p:spPr>
          <a:xfrm>
            <a:off x="10165976" y="4572000"/>
            <a:ext cx="1703295" cy="1604963"/>
          </a:xfrm>
          <a:prstGeom prst="ellipse">
            <a:avLst/>
          </a:prstGeom>
          <a:solidFill>
            <a:srgbClr val="404040"/>
          </a:solidFill>
          <a:ln>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2598899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4D8BF-5EDC-3F2D-19B0-23BFBE998766}"/>
              </a:ext>
            </a:extLst>
          </p:cNvPr>
          <p:cNvSpPr>
            <a:spLocks noGrp="1"/>
          </p:cNvSpPr>
          <p:nvPr>
            <p:ph type="title"/>
          </p:nvPr>
        </p:nvSpPr>
        <p:spPr>
          <a:xfrm>
            <a:off x="457200" y="480609"/>
            <a:ext cx="10515600" cy="1325563"/>
          </a:xfrm>
        </p:spPr>
        <p:txBody>
          <a:bodyPr>
            <a:normAutofit/>
          </a:bodyPr>
          <a:lstStyle/>
          <a:p>
            <a:r>
              <a:rPr lang="en-US" sz="2400" dirty="0">
                <a:solidFill>
                  <a:srgbClr val="FFFF00"/>
                </a:solidFill>
              </a:rPr>
              <a:t>1876 Shad Fishing Rancocas Creek</a:t>
            </a:r>
          </a:p>
        </p:txBody>
      </p:sp>
      <p:sp>
        <p:nvSpPr>
          <p:cNvPr id="4" name="Footer Placeholder 3">
            <a:extLst>
              <a:ext uri="{FF2B5EF4-FFF2-40B4-BE49-F238E27FC236}">
                <a16:creationId xmlns:a16="http://schemas.microsoft.com/office/drawing/2014/main" id="{008FE11C-5421-9DEF-5EFE-BE5DBEA45F54}"/>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9A3CC7A6-1374-750F-4F66-D290AD7D37AC}"/>
              </a:ext>
            </a:extLst>
          </p:cNvPr>
          <p:cNvSpPr>
            <a:spLocks noGrp="1"/>
          </p:cNvSpPr>
          <p:nvPr>
            <p:ph type="sldNum" sz="quarter" idx="12"/>
          </p:nvPr>
        </p:nvSpPr>
        <p:spPr/>
        <p:txBody>
          <a:bodyPr/>
          <a:lstStyle/>
          <a:p>
            <a:fld id="{9FE50656-3D72-472C-A1BA-41E5F5C3B905}" type="slidenum">
              <a:rPr lang="en-US" smtClean="0"/>
              <a:t>101</a:t>
            </a:fld>
            <a:endParaRPr lang="en-US" dirty="0"/>
          </a:p>
        </p:txBody>
      </p:sp>
      <p:sp>
        <p:nvSpPr>
          <p:cNvPr id="8" name="TextBox 7">
            <a:extLst>
              <a:ext uri="{FF2B5EF4-FFF2-40B4-BE49-F238E27FC236}">
                <a16:creationId xmlns:a16="http://schemas.microsoft.com/office/drawing/2014/main" id="{FD25CFA9-4EA8-6138-55F6-C43457B9653C}"/>
              </a:ext>
            </a:extLst>
          </p:cNvPr>
          <p:cNvSpPr txBox="1"/>
          <p:nvPr/>
        </p:nvSpPr>
        <p:spPr>
          <a:xfrm>
            <a:off x="457200" y="2033590"/>
            <a:ext cx="5495192" cy="2542363"/>
          </a:xfrm>
          <a:prstGeom prst="rect">
            <a:avLst/>
          </a:prstGeom>
          <a:noFill/>
        </p:spPr>
        <p:txBody>
          <a:bodyPr wrap="square" rtlCol="0">
            <a:spAutoFit/>
          </a:bodyPr>
          <a:lstStyle/>
          <a:p>
            <a:pPr>
              <a:lnSpc>
                <a:spcPct val="150000"/>
              </a:lnSpc>
            </a:pPr>
            <a:r>
              <a:rPr lang="en-US" dirty="0">
                <a:solidFill>
                  <a:srgbClr val="FFFF00"/>
                </a:solidFill>
              </a:rPr>
              <a:t>Langhorn Thorn, Warden of Burlington County reports</a:t>
            </a:r>
          </a:p>
          <a:p>
            <a:pPr>
              <a:lnSpc>
                <a:spcPct val="150000"/>
              </a:lnSpc>
            </a:pPr>
            <a:r>
              <a:rPr lang="en-US" dirty="0">
                <a:solidFill>
                  <a:srgbClr val="FFFF00"/>
                </a:solidFill>
              </a:rPr>
              <a:t>on the Rancocas Creek at Delanco, Riverside and Bridgeboro there are 37 shad fishing nets in place, average length 140 fathoms (840 feet), 8 feet in depth,</a:t>
            </a:r>
          </a:p>
          <a:p>
            <a:pPr>
              <a:lnSpc>
                <a:spcPct val="150000"/>
              </a:lnSpc>
            </a:pPr>
            <a:endParaRPr lang="en-US" dirty="0">
              <a:solidFill>
                <a:srgbClr val="FFFF00"/>
              </a:solidFill>
            </a:endParaRPr>
          </a:p>
          <a:p>
            <a:pPr>
              <a:lnSpc>
                <a:spcPct val="150000"/>
              </a:lnSpc>
            </a:pPr>
            <a:r>
              <a:rPr lang="en-US" dirty="0">
                <a:solidFill>
                  <a:srgbClr val="FFFF00"/>
                </a:solidFill>
              </a:rPr>
              <a:t>Catch 1,800 shad sold $35.00 per one hundred</a:t>
            </a:r>
          </a:p>
        </p:txBody>
      </p:sp>
      <p:sp>
        <p:nvSpPr>
          <p:cNvPr id="12" name="TextBox 11">
            <a:extLst>
              <a:ext uri="{FF2B5EF4-FFF2-40B4-BE49-F238E27FC236}">
                <a16:creationId xmlns:a16="http://schemas.microsoft.com/office/drawing/2014/main" id="{5DBD8231-BA78-02EE-84FA-7822E9C2BD35}"/>
              </a:ext>
            </a:extLst>
          </p:cNvPr>
          <p:cNvSpPr txBox="1"/>
          <p:nvPr/>
        </p:nvSpPr>
        <p:spPr>
          <a:xfrm>
            <a:off x="5952392" y="579345"/>
            <a:ext cx="5962461" cy="5450851"/>
          </a:xfrm>
          <a:prstGeom prst="rect">
            <a:avLst/>
          </a:prstGeom>
          <a:solidFill>
            <a:schemeClr val="accent1">
              <a:lumMod val="20000"/>
              <a:lumOff val="80000"/>
            </a:schemeClr>
          </a:solidFill>
        </p:spPr>
        <p:txBody>
          <a:bodyPr wrap="square">
            <a:spAutoFit/>
          </a:bodyPr>
          <a:lstStyle/>
          <a:p>
            <a:pPr algn="ctr">
              <a:lnSpc>
                <a:spcPct val="150000"/>
              </a:lnSpc>
            </a:pPr>
            <a:r>
              <a:rPr lang="en-US" b="1" dirty="0"/>
              <a:t>1866-71</a:t>
            </a:r>
          </a:p>
          <a:p>
            <a:pPr algn="ctr">
              <a:lnSpc>
                <a:spcPct val="150000"/>
              </a:lnSpc>
            </a:pPr>
            <a:br>
              <a:rPr lang="en-US" b="1" dirty="0"/>
            </a:br>
            <a:r>
              <a:rPr lang="en-US" b="1" dirty="0"/>
              <a:t>U.S., PA &amp; NJ Fish &amp; Game Commissions organized in Part to regulate shad fishing. PA took responsibility for the Susquehanna River believing it to be a better shad fishery. NJ took responsibility for the Delaware River in Part because most of the successful shad spawning grounds were on the east side (more unspoiled tributaries, less deforestation and lower water temperatures). Complaints arise against Kensington and Fishtown fishermen who ignore the regulating authorities in NJ by rowing away. These fisherman believe they have ancestral fishing rights along the Delaware River.</a:t>
            </a:r>
          </a:p>
        </p:txBody>
      </p:sp>
      <p:pic>
        <p:nvPicPr>
          <p:cNvPr id="6" name="Picture 5" descr="A close up of a sign&#10;&#10;Description generated with high confidence">
            <a:extLst>
              <a:ext uri="{FF2B5EF4-FFF2-40B4-BE49-F238E27FC236}">
                <a16:creationId xmlns:a16="http://schemas.microsoft.com/office/drawing/2014/main" id="{A43143C8-0B5D-8B1B-F198-06E9D40440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7775" y="4964639"/>
            <a:ext cx="988742" cy="1003027"/>
          </a:xfrm>
          <a:prstGeom prst="rect">
            <a:avLst/>
          </a:prstGeom>
        </p:spPr>
      </p:pic>
    </p:spTree>
    <p:extLst>
      <p:ext uri="{BB962C8B-B14F-4D97-AF65-F5344CB8AC3E}">
        <p14:creationId xmlns:p14="http://schemas.microsoft.com/office/powerpoint/2010/main" val="275158153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F9059F-1C19-40AF-954C-2F720B167E2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Content Placeholder 4" descr="A picture containing indoor, floor, wall, person&#10;&#10;Description generated with very high confidence">
            <a:extLst>
              <a:ext uri="{FF2B5EF4-FFF2-40B4-BE49-F238E27FC236}">
                <a16:creationId xmlns:a16="http://schemas.microsoft.com/office/drawing/2014/main" id="{B81FA44A-AB57-4400-A0D1-469BB48BFAA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9589447" y="487356"/>
            <a:ext cx="2853795" cy="2140345"/>
          </a:xfrm>
          <a:prstGeom prst="rect">
            <a:avLst/>
          </a:prstGeom>
        </p:spPr>
      </p:pic>
      <p:sp>
        <p:nvSpPr>
          <p:cNvPr id="11" name="Title 1">
            <a:extLst>
              <a:ext uri="{FF2B5EF4-FFF2-40B4-BE49-F238E27FC236}">
                <a16:creationId xmlns:a16="http://schemas.microsoft.com/office/drawing/2014/main" id="{199CC313-FD17-44A3-BD6E-44FFBEEAB5E9}"/>
              </a:ext>
            </a:extLst>
          </p:cNvPr>
          <p:cNvSpPr txBox="1">
            <a:spLocks/>
          </p:cNvSpPr>
          <p:nvPr/>
        </p:nvSpPr>
        <p:spPr>
          <a:xfrm>
            <a:off x="214029" y="6115267"/>
            <a:ext cx="9143999" cy="492124"/>
          </a:xfrm>
          <a:prstGeom prst="rect">
            <a:avLst/>
          </a:prstGeom>
          <a:no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400" dirty="0">
                <a:solidFill>
                  <a:schemeClr val="bg1"/>
                </a:solidFill>
              </a:rPr>
              <a:t>Exploring Historic Pathways, Discovering New Understandings</a:t>
            </a:r>
          </a:p>
        </p:txBody>
      </p:sp>
      <p:sp>
        <p:nvSpPr>
          <p:cNvPr id="9" name="Title 1">
            <a:extLst>
              <a:ext uri="{FF2B5EF4-FFF2-40B4-BE49-F238E27FC236}">
                <a16:creationId xmlns:a16="http://schemas.microsoft.com/office/drawing/2014/main" id="{14AA7862-B4B0-4D03-9D40-F1E1D81FFDE3}"/>
              </a:ext>
            </a:extLst>
          </p:cNvPr>
          <p:cNvSpPr txBox="1">
            <a:spLocks/>
          </p:cNvSpPr>
          <p:nvPr/>
        </p:nvSpPr>
        <p:spPr>
          <a:xfrm>
            <a:off x="214029" y="585906"/>
            <a:ext cx="4762057" cy="492124"/>
          </a:xfrm>
          <a:prstGeom prst="rect">
            <a:avLst/>
          </a:prstGeom>
          <a:no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solidFill>
                  <a:schemeClr val="bg1"/>
                </a:solidFill>
                <a:effectLst>
                  <a:glow rad="228600">
                    <a:schemeClr val="accent2">
                      <a:satMod val="175000"/>
                      <a:alpha val="40000"/>
                    </a:schemeClr>
                  </a:glow>
                </a:effectLst>
                <a:latin typeface="Yu Mincho Demibold" panose="02020600000000000000" pitchFamily="18" charset="-128"/>
                <a:ea typeface="Yu Mincho Demibold" panose="02020600000000000000" pitchFamily="18" charset="-128"/>
              </a:rPr>
              <a:t>Industrialization</a:t>
            </a:r>
          </a:p>
        </p:txBody>
      </p:sp>
      <p:pic>
        <p:nvPicPr>
          <p:cNvPr id="3" name="Picture 2" descr="A close up of a sign&#10;&#10;Description generated with high confidence">
            <a:extLst>
              <a:ext uri="{FF2B5EF4-FFF2-40B4-BE49-F238E27FC236}">
                <a16:creationId xmlns:a16="http://schemas.microsoft.com/office/drawing/2014/main" id="{4D1A33C2-1B68-2721-E18A-15DB063CC8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66511" y="1002376"/>
            <a:ext cx="772772" cy="783937"/>
          </a:xfrm>
          <a:prstGeom prst="rect">
            <a:avLst/>
          </a:prstGeom>
        </p:spPr>
      </p:pic>
    </p:spTree>
    <p:extLst>
      <p:ext uri="{BB962C8B-B14F-4D97-AF65-F5344CB8AC3E}">
        <p14:creationId xmlns:p14="http://schemas.microsoft.com/office/powerpoint/2010/main" val="297973814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483E6-8D9F-0855-064D-21B418C6AB4C}"/>
              </a:ext>
            </a:extLst>
          </p:cNvPr>
          <p:cNvSpPr>
            <a:spLocks noGrp="1"/>
          </p:cNvSpPr>
          <p:nvPr>
            <p:ph type="title"/>
          </p:nvPr>
        </p:nvSpPr>
        <p:spPr>
          <a:xfrm>
            <a:off x="838200" y="2306971"/>
            <a:ext cx="10515600" cy="1325563"/>
          </a:xfrm>
        </p:spPr>
        <p:txBody>
          <a:bodyPr/>
          <a:lstStyle/>
          <a:p>
            <a:pPr algn="ctr"/>
            <a:r>
              <a:rPr lang="en-US" b="1" dirty="0">
                <a:solidFill>
                  <a:srgbClr val="FFFF00"/>
                </a:solidFill>
              </a:rPr>
              <a:t>Rancocas River </a:t>
            </a:r>
            <a:br>
              <a:rPr lang="en-US" b="1" dirty="0">
                <a:solidFill>
                  <a:srgbClr val="FFFF00"/>
                </a:solidFill>
              </a:rPr>
            </a:br>
            <a:r>
              <a:rPr lang="en-US" b="1" dirty="0">
                <a:solidFill>
                  <a:srgbClr val="FFFF00"/>
                </a:solidFill>
              </a:rPr>
              <a:t>Aids to Navigation and Dredging</a:t>
            </a:r>
          </a:p>
        </p:txBody>
      </p:sp>
      <p:sp>
        <p:nvSpPr>
          <p:cNvPr id="4" name="Footer Placeholder 3">
            <a:extLst>
              <a:ext uri="{FF2B5EF4-FFF2-40B4-BE49-F238E27FC236}">
                <a16:creationId xmlns:a16="http://schemas.microsoft.com/office/drawing/2014/main" id="{B9E0AE98-A3AA-8231-6B3C-AE6ADA67D2CC}"/>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7E7D66C8-9FEF-3692-B807-4B12C0ED328B}"/>
              </a:ext>
            </a:extLst>
          </p:cNvPr>
          <p:cNvSpPr>
            <a:spLocks noGrp="1"/>
          </p:cNvSpPr>
          <p:nvPr>
            <p:ph type="sldNum" sz="quarter" idx="12"/>
          </p:nvPr>
        </p:nvSpPr>
        <p:spPr/>
        <p:txBody>
          <a:bodyPr/>
          <a:lstStyle/>
          <a:p>
            <a:fld id="{9FE50656-3D72-472C-A1BA-41E5F5C3B905}" type="slidenum">
              <a:rPr lang="en-US" smtClean="0"/>
              <a:t>103</a:t>
            </a:fld>
            <a:endParaRPr lang="en-US" dirty="0"/>
          </a:p>
        </p:txBody>
      </p:sp>
      <p:pic>
        <p:nvPicPr>
          <p:cNvPr id="6" name="Picture 5" descr="A close up of a sign&#10;&#10;Description generated with high confidence">
            <a:extLst>
              <a:ext uri="{FF2B5EF4-FFF2-40B4-BE49-F238E27FC236}">
                <a16:creationId xmlns:a16="http://schemas.microsoft.com/office/drawing/2014/main" id="{D9E67B70-DB02-6F49-F7B2-2E83861C6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9342" y="3922507"/>
            <a:ext cx="772772" cy="783937"/>
          </a:xfrm>
          <a:prstGeom prst="rect">
            <a:avLst/>
          </a:prstGeom>
        </p:spPr>
      </p:pic>
    </p:spTree>
    <p:extLst>
      <p:ext uri="{BB962C8B-B14F-4D97-AF65-F5344CB8AC3E}">
        <p14:creationId xmlns:p14="http://schemas.microsoft.com/office/powerpoint/2010/main" val="308276502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ECCC6-1ABD-4744-15AD-591451E4A243}"/>
              </a:ext>
            </a:extLst>
          </p:cNvPr>
          <p:cNvSpPr>
            <a:spLocks noGrp="1"/>
          </p:cNvSpPr>
          <p:nvPr>
            <p:ph type="title"/>
          </p:nvPr>
        </p:nvSpPr>
        <p:spPr>
          <a:xfrm>
            <a:off x="0" y="2452257"/>
            <a:ext cx="4114800" cy="1325563"/>
          </a:xfrm>
        </p:spPr>
        <p:txBody>
          <a:bodyPr>
            <a:normAutofit fontScale="90000"/>
          </a:bodyPr>
          <a:lstStyle/>
          <a:p>
            <a:pPr algn="ctr"/>
            <a:r>
              <a:rPr lang="en-US" dirty="0">
                <a:solidFill>
                  <a:srgbClr val="FFFF00"/>
                </a:solidFill>
              </a:rPr>
              <a:t>Rancocas Creek </a:t>
            </a:r>
            <a:br>
              <a:rPr lang="en-US" dirty="0">
                <a:solidFill>
                  <a:srgbClr val="FFFF00"/>
                </a:solidFill>
              </a:rPr>
            </a:br>
            <a:br>
              <a:rPr lang="en-US" dirty="0">
                <a:solidFill>
                  <a:srgbClr val="FFFF00"/>
                </a:solidFill>
              </a:rPr>
            </a:br>
            <a:r>
              <a:rPr lang="en-US" dirty="0">
                <a:solidFill>
                  <a:srgbClr val="FFFF00"/>
                </a:solidFill>
              </a:rPr>
              <a:t>Navigation Laws</a:t>
            </a:r>
            <a:br>
              <a:rPr lang="en-US" dirty="0">
                <a:solidFill>
                  <a:srgbClr val="FFFF00"/>
                </a:solidFill>
              </a:rPr>
            </a:br>
            <a:br>
              <a:rPr lang="en-US" dirty="0">
                <a:solidFill>
                  <a:srgbClr val="FFFF00"/>
                </a:solidFill>
              </a:rPr>
            </a:br>
            <a:r>
              <a:rPr lang="en-US" dirty="0">
                <a:solidFill>
                  <a:srgbClr val="FFFF00"/>
                </a:solidFill>
              </a:rPr>
              <a:t>NJ Legistlature</a:t>
            </a:r>
          </a:p>
        </p:txBody>
      </p:sp>
      <p:sp>
        <p:nvSpPr>
          <p:cNvPr id="4" name="Footer Placeholder 3">
            <a:extLst>
              <a:ext uri="{FF2B5EF4-FFF2-40B4-BE49-F238E27FC236}">
                <a16:creationId xmlns:a16="http://schemas.microsoft.com/office/drawing/2014/main" id="{13353459-4DC2-34DB-4324-F505E44471CA}"/>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BDD4EF8B-3A36-ADC3-E515-95386A91EA5E}"/>
              </a:ext>
            </a:extLst>
          </p:cNvPr>
          <p:cNvSpPr>
            <a:spLocks noGrp="1"/>
          </p:cNvSpPr>
          <p:nvPr>
            <p:ph type="sldNum" sz="quarter" idx="12"/>
          </p:nvPr>
        </p:nvSpPr>
        <p:spPr/>
        <p:txBody>
          <a:bodyPr/>
          <a:lstStyle/>
          <a:p>
            <a:fld id="{9FE50656-3D72-472C-A1BA-41E5F5C3B905}" type="slidenum">
              <a:rPr lang="en-US" smtClean="0"/>
              <a:t>104</a:t>
            </a:fld>
            <a:endParaRPr lang="en-US" dirty="0"/>
          </a:p>
        </p:txBody>
      </p:sp>
      <p:pic>
        <p:nvPicPr>
          <p:cNvPr id="3" name="Picture 2">
            <a:extLst>
              <a:ext uri="{FF2B5EF4-FFF2-40B4-BE49-F238E27FC236}">
                <a16:creationId xmlns:a16="http://schemas.microsoft.com/office/drawing/2014/main" id="{9B51F890-95ED-2C73-30FE-3F92EA11DE0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14800" y="365126"/>
            <a:ext cx="7705725" cy="6111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descr="A close up of a sign&#10;&#10;Description generated with high confidence">
            <a:extLst>
              <a:ext uri="{FF2B5EF4-FFF2-40B4-BE49-F238E27FC236}">
                <a16:creationId xmlns:a16="http://schemas.microsoft.com/office/drawing/2014/main" id="{2E05A4F3-7438-7B8D-4B8E-B3A50E864D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47239" y="4939053"/>
            <a:ext cx="772772" cy="783937"/>
          </a:xfrm>
          <a:prstGeom prst="rect">
            <a:avLst/>
          </a:prstGeom>
        </p:spPr>
      </p:pic>
    </p:spTree>
    <p:extLst>
      <p:ext uri="{BB962C8B-B14F-4D97-AF65-F5344CB8AC3E}">
        <p14:creationId xmlns:p14="http://schemas.microsoft.com/office/powerpoint/2010/main" val="97987599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52519" y="393066"/>
            <a:ext cx="5125381" cy="2916804"/>
          </a:xfrm>
        </p:spPr>
      </p:pic>
      <p:sp>
        <p:nvSpPr>
          <p:cNvPr id="4" name="Footer Placeholder 3"/>
          <p:cNvSpPr>
            <a:spLocks noGrp="1"/>
          </p:cNvSpPr>
          <p:nvPr>
            <p:ph type="ftr" sz="quarter" idx="11"/>
          </p:nvPr>
        </p:nvSpPr>
        <p:spPr>
          <a:xfrm>
            <a:off x="459059" y="6296667"/>
            <a:ext cx="4114800" cy="365125"/>
          </a:xfrm>
        </p:spPr>
        <p:txBody>
          <a:bodyPr/>
          <a:lstStyle/>
          <a:p>
            <a:r>
              <a:rPr lang="en-US" dirty="0"/>
              <a:t>Presented by Rancocas Pathways, Westampton</a:t>
            </a:r>
          </a:p>
        </p:txBody>
      </p:sp>
      <p:sp>
        <p:nvSpPr>
          <p:cNvPr id="5" name="Slide Number Placeholder 4"/>
          <p:cNvSpPr>
            <a:spLocks noGrp="1"/>
          </p:cNvSpPr>
          <p:nvPr>
            <p:ph type="sldNum" sz="quarter" idx="12"/>
          </p:nvPr>
        </p:nvSpPr>
        <p:spPr/>
        <p:txBody>
          <a:bodyPr/>
          <a:lstStyle/>
          <a:p>
            <a:fld id="{6B3C4718-158D-47AB-B267-B3E22CC33644}" type="slidenum">
              <a:rPr lang="en-US" smtClean="0"/>
              <a:t>105</a:t>
            </a:fld>
            <a:endParaRPr lang="en-US" dirty="0"/>
          </a:p>
        </p:txBody>
      </p:sp>
      <p:graphicFrame>
        <p:nvGraphicFramePr>
          <p:cNvPr id="9" name="Object 8">
            <a:hlinkClick r:id="" action="ppaction://ole?verb=0"/>
          </p:cNvPr>
          <p:cNvGraphicFramePr>
            <a:graphicFrameLocks noChangeAspect="1"/>
          </p:cNvGraphicFramePr>
          <p:nvPr/>
        </p:nvGraphicFramePr>
        <p:xfrm>
          <a:off x="5601628" y="393066"/>
          <a:ext cx="6580849" cy="6464935"/>
        </p:xfrm>
        <a:graphic>
          <a:graphicData uri="http://schemas.openxmlformats.org/presentationml/2006/ole">
            <mc:AlternateContent xmlns:mc="http://schemas.openxmlformats.org/markup-compatibility/2006">
              <mc:Choice xmlns:v="urn:schemas-microsoft-com:vml" Requires="v">
                <p:oleObj name="Presentation" r:id="rId4" imgW="3571920" imgH="4762440" progId="PowerPoint.Show.12">
                  <p:embed/>
                </p:oleObj>
              </mc:Choice>
              <mc:Fallback>
                <p:oleObj name="Presentation" r:id="rId4" imgW="3571920" imgH="4762440" progId="PowerPoint.Show.12">
                  <p:embed/>
                  <p:pic>
                    <p:nvPicPr>
                      <p:cNvPr id="9" name="Object 8">
                        <a:hlinkClick r:id="" action="ppaction://ole?verb=0"/>
                      </p:cNvPr>
                      <p:cNvPicPr/>
                      <p:nvPr/>
                    </p:nvPicPr>
                    <p:blipFill>
                      <a:blip r:embed="rId5"/>
                      <a:stretch>
                        <a:fillRect/>
                      </a:stretch>
                    </p:blipFill>
                    <p:spPr>
                      <a:xfrm>
                        <a:off x="5601628" y="393066"/>
                        <a:ext cx="6580849" cy="6464935"/>
                      </a:xfrm>
                      <a:prstGeom prst="rect">
                        <a:avLst/>
                      </a:prstGeom>
                    </p:spPr>
                  </p:pic>
                </p:oleObj>
              </mc:Fallback>
            </mc:AlternateContent>
          </a:graphicData>
        </a:graphic>
      </p:graphicFrame>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6839" y="3940612"/>
            <a:ext cx="1810020" cy="1313009"/>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130587" y="3879164"/>
            <a:ext cx="3135801" cy="2288185"/>
          </a:xfrm>
          <a:prstGeom prst="rect">
            <a:avLst/>
          </a:prstGeom>
        </p:spPr>
      </p:pic>
      <p:sp>
        <p:nvSpPr>
          <p:cNvPr id="2" name="TextBox 1">
            <a:extLst>
              <a:ext uri="{FF2B5EF4-FFF2-40B4-BE49-F238E27FC236}">
                <a16:creationId xmlns:a16="http://schemas.microsoft.com/office/drawing/2014/main" id="{0B3E8D16-2FD6-49EF-AA43-96F3D769EE22}"/>
              </a:ext>
            </a:extLst>
          </p:cNvPr>
          <p:cNvSpPr txBox="1"/>
          <p:nvPr/>
        </p:nvSpPr>
        <p:spPr>
          <a:xfrm>
            <a:off x="1553908" y="3418332"/>
            <a:ext cx="4664504" cy="369332"/>
          </a:xfrm>
          <a:prstGeom prst="rect">
            <a:avLst/>
          </a:prstGeom>
          <a:noFill/>
        </p:spPr>
        <p:txBody>
          <a:bodyPr wrap="square" rtlCol="0">
            <a:spAutoFit/>
          </a:bodyPr>
          <a:lstStyle/>
          <a:p>
            <a:pPr algn="ctr"/>
            <a:r>
              <a:rPr lang="en-US" b="1" dirty="0">
                <a:solidFill>
                  <a:srgbClr val="FFFF00"/>
                </a:solidFill>
              </a:rPr>
              <a:t>Aid to Navigation</a:t>
            </a:r>
          </a:p>
        </p:txBody>
      </p:sp>
      <p:pic>
        <p:nvPicPr>
          <p:cNvPr id="8" name="Picture 7" descr="A close up of a sign&#10;&#10;Description generated with high confidence">
            <a:extLst>
              <a:ext uri="{FF2B5EF4-FFF2-40B4-BE49-F238E27FC236}">
                <a16:creationId xmlns:a16="http://schemas.microsoft.com/office/drawing/2014/main" id="{ED0F41F8-12FF-18A3-DB60-8D31F8B678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15463" y="5406569"/>
            <a:ext cx="772772" cy="783937"/>
          </a:xfrm>
          <a:prstGeom prst="rect">
            <a:avLst/>
          </a:prstGeom>
        </p:spPr>
      </p:pic>
    </p:spTree>
    <p:extLst>
      <p:ext uri="{BB962C8B-B14F-4D97-AF65-F5344CB8AC3E}">
        <p14:creationId xmlns:p14="http://schemas.microsoft.com/office/powerpoint/2010/main" val="10847726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A2685-A1B0-B6A7-D5D2-C5DA00D89FAC}"/>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786BA92E-7FE3-7F70-B54C-E162BB3EB76E}"/>
              </a:ext>
            </a:extLst>
          </p:cNvPr>
          <p:cNvSpPr>
            <a:spLocks noGrp="1"/>
          </p:cNvSpPr>
          <p:nvPr>
            <p:ph idx="1"/>
          </p:nvPr>
        </p:nvSpPr>
        <p:spPr/>
        <p:txBody>
          <a:bodyPr/>
          <a:lstStyle/>
          <a:p>
            <a:endParaRPr lang="en-US" dirty="0"/>
          </a:p>
        </p:txBody>
      </p:sp>
      <p:sp>
        <p:nvSpPr>
          <p:cNvPr id="4" name="Footer Placeholder 3">
            <a:extLst>
              <a:ext uri="{FF2B5EF4-FFF2-40B4-BE49-F238E27FC236}">
                <a16:creationId xmlns:a16="http://schemas.microsoft.com/office/drawing/2014/main" id="{DCD60823-AD9A-1B56-DCB8-F02F4F232D5B}"/>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4B13EEE0-1F7E-0E60-F6B3-D2A32B37FF5D}"/>
              </a:ext>
            </a:extLst>
          </p:cNvPr>
          <p:cNvSpPr>
            <a:spLocks noGrp="1"/>
          </p:cNvSpPr>
          <p:nvPr>
            <p:ph type="sldNum" sz="quarter" idx="12"/>
          </p:nvPr>
        </p:nvSpPr>
        <p:spPr/>
        <p:txBody>
          <a:bodyPr/>
          <a:lstStyle/>
          <a:p>
            <a:fld id="{9FE50656-3D72-472C-A1BA-41E5F5C3B905}" type="slidenum">
              <a:rPr lang="en-US" smtClean="0"/>
              <a:t>106</a:t>
            </a:fld>
            <a:endParaRPr lang="en-US" dirty="0"/>
          </a:p>
        </p:txBody>
      </p:sp>
      <p:pic>
        <p:nvPicPr>
          <p:cNvPr id="7" name="Picture 6">
            <a:extLst>
              <a:ext uri="{FF2B5EF4-FFF2-40B4-BE49-F238E27FC236}">
                <a16:creationId xmlns:a16="http://schemas.microsoft.com/office/drawing/2014/main" id="{AB9EEE50-557E-C9A5-1599-C185506570BE}"/>
              </a:ext>
            </a:extLst>
          </p:cNvPr>
          <p:cNvPicPr>
            <a:picLocks noChangeAspect="1"/>
          </p:cNvPicPr>
          <p:nvPr/>
        </p:nvPicPr>
        <p:blipFill>
          <a:blip r:embed="rId2"/>
          <a:stretch>
            <a:fillRect/>
          </a:stretch>
        </p:blipFill>
        <p:spPr>
          <a:xfrm>
            <a:off x="0" y="-62706"/>
            <a:ext cx="12172431" cy="6318539"/>
          </a:xfrm>
          <a:prstGeom prst="rect">
            <a:avLst/>
          </a:prstGeom>
        </p:spPr>
      </p:pic>
      <p:sp>
        <p:nvSpPr>
          <p:cNvPr id="8" name="TextBox 7">
            <a:extLst>
              <a:ext uri="{FF2B5EF4-FFF2-40B4-BE49-F238E27FC236}">
                <a16:creationId xmlns:a16="http://schemas.microsoft.com/office/drawing/2014/main" id="{A4D21EDD-0F38-0975-006C-9B5399E5D1BC}"/>
              </a:ext>
            </a:extLst>
          </p:cNvPr>
          <p:cNvSpPr txBox="1"/>
          <p:nvPr/>
        </p:nvSpPr>
        <p:spPr>
          <a:xfrm>
            <a:off x="4125951" y="4728117"/>
            <a:ext cx="4192859" cy="461665"/>
          </a:xfrm>
          <a:prstGeom prst="rect">
            <a:avLst/>
          </a:prstGeom>
          <a:noFill/>
        </p:spPr>
        <p:txBody>
          <a:bodyPr wrap="square" rtlCol="0">
            <a:spAutoFit/>
          </a:bodyPr>
          <a:lstStyle/>
          <a:p>
            <a:pPr algn="ctr"/>
            <a:r>
              <a:rPr lang="en-US" sz="2400" dirty="0">
                <a:solidFill>
                  <a:schemeClr val="bg1"/>
                </a:solidFill>
              </a:rPr>
              <a:t>Rancocas River Dredge  1912</a:t>
            </a:r>
          </a:p>
        </p:txBody>
      </p:sp>
      <p:pic>
        <p:nvPicPr>
          <p:cNvPr id="9" name="Picture 8" descr="A close up of a sign&#10;&#10;Description generated with high confidence">
            <a:extLst>
              <a:ext uri="{FF2B5EF4-FFF2-40B4-BE49-F238E27FC236}">
                <a16:creationId xmlns:a16="http://schemas.microsoft.com/office/drawing/2014/main" id="{21DD0782-99F3-8E30-F7FC-EFFA34D52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7824" y="6306219"/>
            <a:ext cx="367990" cy="373307"/>
          </a:xfrm>
          <a:prstGeom prst="rect">
            <a:avLst/>
          </a:prstGeom>
        </p:spPr>
      </p:pic>
    </p:spTree>
    <p:extLst>
      <p:ext uri="{BB962C8B-B14F-4D97-AF65-F5344CB8AC3E}">
        <p14:creationId xmlns:p14="http://schemas.microsoft.com/office/powerpoint/2010/main" val="68635023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DCC6-15CC-6554-A962-D942E706E523}"/>
              </a:ext>
            </a:extLst>
          </p:cNvPr>
          <p:cNvSpPr>
            <a:spLocks noGrp="1"/>
          </p:cNvSpPr>
          <p:nvPr>
            <p:ph type="title"/>
          </p:nvPr>
        </p:nvSpPr>
        <p:spPr/>
        <p:txBody>
          <a:bodyPr/>
          <a:lstStyle/>
          <a:p>
            <a:endParaRPr lang="en-US" dirty="0"/>
          </a:p>
        </p:txBody>
      </p:sp>
      <p:pic>
        <p:nvPicPr>
          <p:cNvPr id="4" name="Picture 3">
            <a:extLst>
              <a:ext uri="{FF2B5EF4-FFF2-40B4-BE49-F238E27FC236}">
                <a16:creationId xmlns:a16="http://schemas.microsoft.com/office/drawing/2014/main" id="{ACEBCE99-3866-77F8-1533-92BB32F1173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3497369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9ADE-FDD6-EFE7-7075-4BBB4CEFFD53}"/>
              </a:ext>
            </a:extLst>
          </p:cNvPr>
          <p:cNvSpPr>
            <a:spLocks noGrp="1"/>
          </p:cNvSpPr>
          <p:nvPr>
            <p:ph type="title"/>
          </p:nvPr>
        </p:nvSpPr>
        <p:spPr/>
        <p:txBody>
          <a:bodyPr/>
          <a:lstStyle/>
          <a:p>
            <a:endParaRPr lang="en-US" dirty="0"/>
          </a:p>
        </p:txBody>
      </p:sp>
      <p:pic>
        <p:nvPicPr>
          <p:cNvPr id="4" name="Picture 3">
            <a:extLst>
              <a:ext uri="{FF2B5EF4-FFF2-40B4-BE49-F238E27FC236}">
                <a16:creationId xmlns:a16="http://schemas.microsoft.com/office/drawing/2014/main" id="{DA0FB5DD-E23D-C45D-C339-F23407F69CB9}"/>
              </a:ext>
            </a:extLst>
          </p:cNvPr>
          <p:cNvPicPr>
            <a:picLocks noChangeAspect="1"/>
          </p:cNvPicPr>
          <p:nvPr/>
        </p:nvPicPr>
        <p:blipFill>
          <a:blip r:embed="rId2"/>
          <a:stretch>
            <a:fillRect/>
          </a:stretch>
        </p:blipFill>
        <p:spPr>
          <a:xfrm>
            <a:off x="0" y="194911"/>
            <a:ext cx="12192000" cy="6663089"/>
          </a:xfrm>
          <a:prstGeom prst="rect">
            <a:avLst/>
          </a:prstGeom>
        </p:spPr>
      </p:pic>
    </p:spTree>
    <p:extLst>
      <p:ext uri="{BB962C8B-B14F-4D97-AF65-F5344CB8AC3E}">
        <p14:creationId xmlns:p14="http://schemas.microsoft.com/office/powerpoint/2010/main" val="69284852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0CCF1-A3D5-7642-ADCC-CD94C7D76756}"/>
              </a:ext>
            </a:extLst>
          </p:cNvPr>
          <p:cNvSpPr>
            <a:spLocks noGrp="1"/>
          </p:cNvSpPr>
          <p:nvPr>
            <p:ph type="title"/>
          </p:nvPr>
        </p:nvSpPr>
        <p:spPr/>
        <p:txBody>
          <a:bodyPr/>
          <a:lstStyle/>
          <a:p>
            <a:endParaRPr lang="en-US" dirty="0"/>
          </a:p>
        </p:txBody>
      </p:sp>
      <p:pic>
        <p:nvPicPr>
          <p:cNvPr id="10" name="Content Placeholder 9" descr="A boat that is sinking on the shore&#10;&#10;Description automatically generated">
            <a:extLst>
              <a:ext uri="{FF2B5EF4-FFF2-40B4-BE49-F238E27FC236}">
                <a16:creationId xmlns:a16="http://schemas.microsoft.com/office/drawing/2014/main" id="{F2FE6B55-C729-6D35-3CA7-D42C45E602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80704" y="1825625"/>
            <a:ext cx="5430591" cy="4351338"/>
          </a:xfrm>
        </p:spPr>
      </p:pic>
      <p:sp>
        <p:nvSpPr>
          <p:cNvPr id="4" name="Footer Placeholder 3">
            <a:extLst>
              <a:ext uri="{FF2B5EF4-FFF2-40B4-BE49-F238E27FC236}">
                <a16:creationId xmlns:a16="http://schemas.microsoft.com/office/drawing/2014/main" id="{A448643D-F04D-B05C-DCDA-FFE0820ACDA4}"/>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4AF1B123-8769-1BDB-6C65-A086AFE236D2}"/>
              </a:ext>
            </a:extLst>
          </p:cNvPr>
          <p:cNvSpPr>
            <a:spLocks noGrp="1"/>
          </p:cNvSpPr>
          <p:nvPr>
            <p:ph type="sldNum" sz="quarter" idx="12"/>
          </p:nvPr>
        </p:nvSpPr>
        <p:spPr/>
        <p:txBody>
          <a:bodyPr/>
          <a:lstStyle/>
          <a:p>
            <a:fld id="{9FE50656-3D72-472C-A1BA-41E5F5C3B905}" type="slidenum">
              <a:rPr lang="en-US" smtClean="0"/>
              <a:t>109</a:t>
            </a:fld>
            <a:endParaRPr lang="en-US" dirty="0"/>
          </a:p>
        </p:txBody>
      </p:sp>
      <p:pic>
        <p:nvPicPr>
          <p:cNvPr id="7" name="Picture 6">
            <a:extLst>
              <a:ext uri="{FF2B5EF4-FFF2-40B4-BE49-F238E27FC236}">
                <a16:creationId xmlns:a16="http://schemas.microsoft.com/office/drawing/2014/main" id="{D7A7DA3E-9EF1-C4D8-6287-E0CEE9B42D54}"/>
              </a:ext>
            </a:extLst>
          </p:cNvPr>
          <p:cNvPicPr>
            <a:picLocks noChangeAspect="1"/>
          </p:cNvPicPr>
          <p:nvPr/>
        </p:nvPicPr>
        <p:blipFill>
          <a:blip r:embed="rId3"/>
          <a:stretch>
            <a:fillRect/>
          </a:stretch>
        </p:blipFill>
        <p:spPr>
          <a:xfrm>
            <a:off x="0" y="0"/>
            <a:ext cx="12192000" cy="6273539"/>
          </a:xfrm>
          <a:prstGeom prst="rect">
            <a:avLst/>
          </a:prstGeom>
        </p:spPr>
      </p:pic>
      <p:sp>
        <p:nvSpPr>
          <p:cNvPr id="13" name="TextBox 12">
            <a:extLst>
              <a:ext uri="{FF2B5EF4-FFF2-40B4-BE49-F238E27FC236}">
                <a16:creationId xmlns:a16="http://schemas.microsoft.com/office/drawing/2014/main" id="{5C4E231E-2D2E-7169-E9DB-620DEFDDBFEF}"/>
              </a:ext>
            </a:extLst>
          </p:cNvPr>
          <p:cNvSpPr txBox="1"/>
          <p:nvPr/>
        </p:nvSpPr>
        <p:spPr>
          <a:xfrm>
            <a:off x="0" y="0"/>
            <a:ext cx="6096000" cy="3139126"/>
          </a:xfrm>
          <a:prstGeom prst="rect">
            <a:avLst/>
          </a:prstGeom>
          <a:solidFill>
            <a:srgbClr val="006600"/>
          </a:solidFill>
        </p:spPr>
        <p:txBody>
          <a:bodyPr wrap="square" rtlCol="0">
            <a:spAutoFit/>
          </a:bodyPr>
          <a:lstStyle/>
          <a:p>
            <a:endParaRPr lang="en-US" dirty="0"/>
          </a:p>
        </p:txBody>
      </p:sp>
      <p:pic>
        <p:nvPicPr>
          <p:cNvPr id="14" name="Picture 13" descr="A boat that is sinking on the shore&#10;&#10;Description automatically generated">
            <a:extLst>
              <a:ext uri="{FF2B5EF4-FFF2-40B4-BE49-F238E27FC236}">
                <a16:creationId xmlns:a16="http://schemas.microsoft.com/office/drawing/2014/main" id="{1C70E8A8-8A50-C88B-28FF-57463C15F3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649" y="199105"/>
            <a:ext cx="3638550" cy="2915439"/>
          </a:xfrm>
          <a:prstGeom prst="rect">
            <a:avLst/>
          </a:prstGeom>
        </p:spPr>
      </p:pic>
      <p:sp>
        <p:nvSpPr>
          <p:cNvPr id="15" name="TextBox 14">
            <a:extLst>
              <a:ext uri="{FF2B5EF4-FFF2-40B4-BE49-F238E27FC236}">
                <a16:creationId xmlns:a16="http://schemas.microsoft.com/office/drawing/2014/main" id="{0EB374F1-04F3-571D-A0C7-293B8C6588C0}"/>
              </a:ext>
            </a:extLst>
          </p:cNvPr>
          <p:cNvSpPr txBox="1"/>
          <p:nvPr/>
        </p:nvSpPr>
        <p:spPr>
          <a:xfrm>
            <a:off x="3989438" y="86683"/>
            <a:ext cx="2209800" cy="2542363"/>
          </a:xfrm>
          <a:prstGeom prst="rect">
            <a:avLst/>
          </a:prstGeom>
          <a:noFill/>
        </p:spPr>
        <p:txBody>
          <a:bodyPr wrap="square" rtlCol="0">
            <a:spAutoFit/>
          </a:bodyPr>
          <a:lstStyle/>
          <a:p>
            <a:pPr algn="ctr">
              <a:lnSpc>
                <a:spcPct val="150000"/>
              </a:lnSpc>
            </a:pPr>
            <a:r>
              <a:rPr lang="en-US" dirty="0">
                <a:solidFill>
                  <a:srgbClr val="FFFF00"/>
                </a:solidFill>
              </a:rPr>
              <a:t>Back in the day when a Rancocas Creek steam boats/tugs run ashore on the creek bank leaving behind  todays relics </a:t>
            </a:r>
          </a:p>
        </p:txBody>
      </p:sp>
      <p:sp>
        <p:nvSpPr>
          <p:cNvPr id="16" name="TextBox 15">
            <a:extLst>
              <a:ext uri="{FF2B5EF4-FFF2-40B4-BE49-F238E27FC236}">
                <a16:creationId xmlns:a16="http://schemas.microsoft.com/office/drawing/2014/main" id="{EA129CAD-9F93-2258-9D47-7561BE6C29AD}"/>
              </a:ext>
            </a:extLst>
          </p:cNvPr>
          <p:cNvSpPr txBox="1"/>
          <p:nvPr/>
        </p:nvSpPr>
        <p:spPr>
          <a:xfrm>
            <a:off x="-1" y="3110339"/>
            <a:ext cx="5631367" cy="369332"/>
          </a:xfrm>
          <a:prstGeom prst="rect">
            <a:avLst/>
          </a:prstGeom>
          <a:solidFill>
            <a:srgbClr val="006600"/>
          </a:solidFill>
        </p:spPr>
        <p:txBody>
          <a:bodyPr wrap="square" rtlCol="0">
            <a:spAutoFit/>
          </a:bodyPr>
          <a:lstStyle/>
          <a:p>
            <a:pPr algn="ctr"/>
            <a:r>
              <a:rPr lang="en-US" dirty="0">
                <a:solidFill>
                  <a:srgbClr val="FFFF00"/>
                </a:solidFill>
              </a:rPr>
              <a:t>Vessel Graveyard  - Rancocas Creek </a:t>
            </a:r>
          </a:p>
        </p:txBody>
      </p:sp>
    </p:spTree>
    <p:extLst>
      <p:ext uri="{BB962C8B-B14F-4D97-AF65-F5344CB8AC3E}">
        <p14:creationId xmlns:p14="http://schemas.microsoft.com/office/powerpoint/2010/main" val="167864669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boat on the water&#10;&#10;Description automatically generated">
            <a:extLst>
              <a:ext uri="{FF2B5EF4-FFF2-40B4-BE49-F238E27FC236}">
                <a16:creationId xmlns:a16="http://schemas.microsoft.com/office/drawing/2014/main" id="{8C6645C9-5541-F9A3-5333-7AC0ECAE8C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6422" y="136523"/>
            <a:ext cx="6086278" cy="6076018"/>
          </a:xfrm>
        </p:spPr>
      </p:pic>
      <p:sp>
        <p:nvSpPr>
          <p:cNvPr id="4" name="Footer Placeholder 3">
            <a:extLst>
              <a:ext uri="{FF2B5EF4-FFF2-40B4-BE49-F238E27FC236}">
                <a16:creationId xmlns:a16="http://schemas.microsoft.com/office/drawing/2014/main" id="{2460646F-0AD2-715A-EACE-9651B05B1A97}"/>
              </a:ext>
            </a:extLst>
          </p:cNvPr>
          <p:cNvSpPr>
            <a:spLocks noGrp="1"/>
          </p:cNvSpPr>
          <p:nvPr>
            <p:ph type="ftr" sz="quarter" idx="11"/>
          </p:nvPr>
        </p:nvSpPr>
        <p:spPr>
          <a:xfrm>
            <a:off x="4495800" y="6361600"/>
            <a:ext cx="4114800" cy="365125"/>
          </a:xfrm>
        </p:spPr>
        <p:txBody>
          <a:bodyPr/>
          <a:lstStyle/>
          <a:p>
            <a:r>
              <a:rPr lang="en-US" dirty="0"/>
              <a:t>Rancocas    Pathways                      </a:t>
            </a:r>
          </a:p>
        </p:txBody>
      </p:sp>
      <p:sp>
        <p:nvSpPr>
          <p:cNvPr id="5" name="Slide Number Placeholder 4">
            <a:extLst>
              <a:ext uri="{FF2B5EF4-FFF2-40B4-BE49-F238E27FC236}">
                <a16:creationId xmlns:a16="http://schemas.microsoft.com/office/drawing/2014/main" id="{541728F3-624A-8DE9-1743-2C0F85B1E14F}"/>
              </a:ext>
            </a:extLst>
          </p:cNvPr>
          <p:cNvSpPr>
            <a:spLocks noGrp="1"/>
          </p:cNvSpPr>
          <p:nvPr>
            <p:ph type="sldNum" sz="quarter" idx="12"/>
          </p:nvPr>
        </p:nvSpPr>
        <p:spPr/>
        <p:txBody>
          <a:bodyPr/>
          <a:lstStyle/>
          <a:p>
            <a:fld id="{9FE50656-3D72-472C-A1BA-41E5F5C3B905}" type="slidenum">
              <a:rPr lang="en-US" smtClean="0"/>
              <a:t>110</a:t>
            </a:fld>
            <a:endParaRPr lang="en-US" dirty="0"/>
          </a:p>
        </p:txBody>
      </p:sp>
      <p:pic>
        <p:nvPicPr>
          <p:cNvPr id="9" name="Picture 8" descr="A boat in the water&#10;&#10;Description automatically generated">
            <a:extLst>
              <a:ext uri="{FF2B5EF4-FFF2-40B4-BE49-F238E27FC236}">
                <a16:creationId xmlns:a16="http://schemas.microsoft.com/office/drawing/2014/main" id="{508638B8-E197-ED89-5A05-C67B73E6C67B}"/>
              </a:ext>
            </a:extLst>
          </p:cNvPr>
          <p:cNvPicPr>
            <a:picLocks noChangeAspect="1"/>
          </p:cNvPicPr>
          <p:nvPr/>
        </p:nvPicPr>
        <p:blipFill rotWithShape="1">
          <a:blip r:embed="rId3">
            <a:extLst>
              <a:ext uri="{28A0092B-C50C-407E-A947-70E740481C1C}">
                <a14:useLocalDpi xmlns:a14="http://schemas.microsoft.com/office/drawing/2010/main" val="0"/>
              </a:ext>
            </a:extLst>
          </a:blip>
          <a:srcRect l="63486"/>
          <a:stretch/>
        </p:blipFill>
        <p:spPr>
          <a:xfrm>
            <a:off x="6786446" y="131275"/>
            <a:ext cx="5257800" cy="6076018"/>
          </a:xfrm>
          <a:prstGeom prst="rect">
            <a:avLst/>
          </a:prstGeom>
        </p:spPr>
      </p:pic>
      <p:pic>
        <p:nvPicPr>
          <p:cNvPr id="3" name="Picture 2" descr="A close up of a sign&#10;&#10;Description generated with high confidence">
            <a:extLst>
              <a:ext uri="{FF2B5EF4-FFF2-40B4-BE49-F238E27FC236}">
                <a16:creationId xmlns:a16="http://schemas.microsoft.com/office/drawing/2014/main" id="{64B3EBAC-F2DD-DD34-1794-3B2661A9CD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1615" y="5412659"/>
            <a:ext cx="859371" cy="871788"/>
          </a:xfrm>
          <a:prstGeom prst="rect">
            <a:avLst/>
          </a:prstGeom>
        </p:spPr>
      </p:pic>
    </p:spTree>
    <p:extLst>
      <p:ext uri="{BB962C8B-B14F-4D97-AF65-F5344CB8AC3E}">
        <p14:creationId xmlns:p14="http://schemas.microsoft.com/office/powerpoint/2010/main" val="812275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7E28CF7-E631-4DA4-8ECE-5C55EE71650E}" type="datetime1">
              <a:rPr lang="en-US" smtClean="0"/>
              <a:pPr/>
              <a:t>6/3/2024</a:t>
            </a:fld>
            <a:endParaRPr lang="en-US" dirty="0"/>
          </a:p>
        </p:txBody>
      </p:sp>
      <p:sp>
        <p:nvSpPr>
          <p:cNvPr id="5" name="Footer Placeholder 4"/>
          <p:cNvSpPr>
            <a:spLocks noGrp="1"/>
          </p:cNvSpPr>
          <p:nvPr>
            <p:ph type="ftr" sz="quarter" idx="11"/>
          </p:nvPr>
        </p:nvSpPr>
        <p:spPr/>
        <p:txBody>
          <a:bodyPr/>
          <a:lstStyle/>
          <a:p>
            <a:r>
              <a:rPr lang="en-US" dirty="0"/>
              <a:t>4 Rancocas Creek National Water Trail Nomination</a:t>
            </a:r>
          </a:p>
        </p:txBody>
      </p:sp>
      <p:sp>
        <p:nvSpPr>
          <p:cNvPr id="6" name="Slide Number Placeholder 5"/>
          <p:cNvSpPr>
            <a:spLocks noGrp="1"/>
          </p:cNvSpPr>
          <p:nvPr>
            <p:ph type="sldNum" sz="quarter" idx="12"/>
          </p:nvPr>
        </p:nvSpPr>
        <p:spPr/>
        <p:txBody>
          <a:bodyPr/>
          <a:lstStyle/>
          <a:p>
            <a:fld id="{2D809F47-FBD9-4358-A6E2-7113EEC30335}" type="slidenum">
              <a:rPr lang="en-US" smtClean="0"/>
              <a:pPr/>
              <a:t>111</a:t>
            </a:fld>
            <a:endParaRPr lang="en-US" dirty="0"/>
          </a:p>
        </p:txBody>
      </p:sp>
      <p:sp>
        <p:nvSpPr>
          <p:cNvPr id="7" name="Title 1"/>
          <p:cNvSpPr>
            <a:spLocks noGrp="1"/>
          </p:cNvSpPr>
          <p:nvPr>
            <p:ph idx="1"/>
          </p:nvPr>
        </p:nvSpPr>
        <p:spPr>
          <a:xfrm>
            <a:off x="5012311" y="374893"/>
            <a:ext cx="6210353" cy="410860"/>
          </a:xfrm>
        </p:spPr>
        <p:txBody>
          <a:bodyPr>
            <a:normAutofit fontScale="92500" lnSpcReduction="20000"/>
          </a:bodyPr>
          <a:lstStyle/>
          <a:p>
            <a:pPr marL="0" indent="0" algn="ctr">
              <a:buNone/>
            </a:pPr>
            <a:r>
              <a:rPr lang="en-US" dirty="0"/>
              <a:t>Maritime Commerce</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850" y="2800610"/>
            <a:ext cx="5576758" cy="2886958"/>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1976" y="276807"/>
            <a:ext cx="5874024" cy="2283513"/>
          </a:xfrm>
          <a:prstGeom prst="rect">
            <a:avLst/>
          </a:prstGeom>
        </p:spPr>
      </p:pic>
      <p:sp>
        <p:nvSpPr>
          <p:cNvPr id="12" name="TextBox 11"/>
          <p:cNvSpPr txBox="1"/>
          <p:nvPr/>
        </p:nvSpPr>
        <p:spPr>
          <a:xfrm>
            <a:off x="10807474" y="5810964"/>
            <a:ext cx="1384526" cy="246221"/>
          </a:xfrm>
          <a:prstGeom prst="rect">
            <a:avLst/>
          </a:prstGeom>
          <a:noFill/>
        </p:spPr>
        <p:txBody>
          <a:bodyPr wrap="square" rtlCol="0">
            <a:spAutoFit/>
          </a:bodyPr>
          <a:lstStyle/>
          <a:p>
            <a:r>
              <a:rPr lang="en-US" sz="1000" dirty="0"/>
              <a:t>Reference: 1889</a:t>
            </a:r>
          </a:p>
        </p:txBody>
      </p:sp>
      <p:sp>
        <p:nvSpPr>
          <p:cNvPr id="13" name="TextBox 12"/>
          <p:cNvSpPr txBox="1"/>
          <p:nvPr/>
        </p:nvSpPr>
        <p:spPr>
          <a:xfrm>
            <a:off x="9882188" y="3385457"/>
            <a:ext cx="1384526" cy="246221"/>
          </a:xfrm>
          <a:prstGeom prst="rect">
            <a:avLst/>
          </a:prstGeom>
          <a:noFill/>
        </p:spPr>
        <p:txBody>
          <a:bodyPr wrap="square" rtlCol="0">
            <a:spAutoFit/>
          </a:bodyPr>
          <a:lstStyle/>
          <a:p>
            <a:r>
              <a:rPr lang="en-US" sz="1000" dirty="0"/>
              <a:t>Reference: 1916</a:t>
            </a:r>
          </a:p>
        </p:txBody>
      </p:sp>
      <p:sp>
        <p:nvSpPr>
          <p:cNvPr id="14" name="TextBox 13"/>
          <p:cNvSpPr txBox="1"/>
          <p:nvPr/>
        </p:nvSpPr>
        <p:spPr>
          <a:xfrm>
            <a:off x="2911930" y="2899827"/>
            <a:ext cx="1384526" cy="246221"/>
          </a:xfrm>
          <a:prstGeom prst="rect">
            <a:avLst/>
          </a:prstGeom>
          <a:noFill/>
        </p:spPr>
        <p:txBody>
          <a:bodyPr wrap="square" rtlCol="0">
            <a:spAutoFit/>
          </a:bodyPr>
          <a:lstStyle/>
          <a:p>
            <a:r>
              <a:rPr lang="en-US" sz="1000" dirty="0"/>
              <a:t>Reference: 1849</a:t>
            </a:r>
          </a:p>
        </p:txBody>
      </p:sp>
      <p:pic>
        <p:nvPicPr>
          <p:cNvPr id="2" name="Picture 1"/>
          <p:cNvPicPr>
            <a:picLocks noChangeAspect="1"/>
          </p:cNvPicPr>
          <p:nvPr/>
        </p:nvPicPr>
        <p:blipFill>
          <a:blip r:embed="rId5" cstate="print"/>
          <a:stretch>
            <a:fillRect/>
          </a:stretch>
        </p:blipFill>
        <p:spPr>
          <a:xfrm>
            <a:off x="7306056" y="400046"/>
            <a:ext cx="4562094" cy="5459143"/>
          </a:xfrm>
          <a:prstGeom prst="rect">
            <a:avLst/>
          </a:prstGeom>
        </p:spPr>
      </p:pic>
      <p:sp>
        <p:nvSpPr>
          <p:cNvPr id="3" name="TextBox 2"/>
          <p:cNvSpPr txBox="1"/>
          <p:nvPr/>
        </p:nvSpPr>
        <p:spPr>
          <a:xfrm>
            <a:off x="2209800" y="5879944"/>
            <a:ext cx="762000" cy="369332"/>
          </a:xfrm>
          <a:prstGeom prst="rect">
            <a:avLst/>
          </a:prstGeom>
          <a:noFill/>
        </p:spPr>
        <p:txBody>
          <a:bodyPr wrap="square" rtlCol="0">
            <a:spAutoFit/>
          </a:bodyPr>
          <a:lstStyle/>
          <a:p>
            <a:r>
              <a:rPr lang="en-US" dirty="0"/>
              <a:t>1902</a:t>
            </a:r>
          </a:p>
        </p:txBody>
      </p:sp>
      <p:pic>
        <p:nvPicPr>
          <p:cNvPr id="15" name="Picture 14" descr="A close up of a sign&#10;&#10;Description generated with high confidence">
            <a:extLst>
              <a:ext uri="{FF2B5EF4-FFF2-40B4-BE49-F238E27FC236}">
                <a16:creationId xmlns:a16="http://schemas.microsoft.com/office/drawing/2014/main" id="{11BE13E6-693A-D8BA-817E-87D0E3C9A0C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73646" y="3119644"/>
            <a:ext cx="859371" cy="871788"/>
          </a:xfrm>
          <a:prstGeom prst="rect">
            <a:avLst/>
          </a:prstGeom>
        </p:spPr>
      </p:pic>
    </p:spTree>
    <p:extLst>
      <p:ext uri="{BB962C8B-B14F-4D97-AF65-F5344CB8AC3E}">
        <p14:creationId xmlns:p14="http://schemas.microsoft.com/office/powerpoint/2010/main" val="126924538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80DE2-1DCD-4E3E-9C18-90A6E5583961}"/>
              </a:ext>
            </a:extLst>
          </p:cNvPr>
          <p:cNvSpPr>
            <a:spLocks noGrp="1"/>
          </p:cNvSpPr>
          <p:nvPr>
            <p:ph type="title"/>
          </p:nvPr>
        </p:nvSpPr>
        <p:spPr/>
        <p:txBody>
          <a:bodyPr/>
          <a:lstStyle/>
          <a:p>
            <a:endParaRPr lang="en-US" dirty="0"/>
          </a:p>
        </p:txBody>
      </p:sp>
      <p:pic>
        <p:nvPicPr>
          <p:cNvPr id="5" name="Content Placeholder 4" descr="A close up of text on a white background&#10;&#10;Description generated with high confidence">
            <a:extLst>
              <a:ext uri="{FF2B5EF4-FFF2-40B4-BE49-F238E27FC236}">
                <a16:creationId xmlns:a16="http://schemas.microsoft.com/office/drawing/2014/main" id="{2E9D9C70-ADF8-4AF7-9701-ECBAFD87C17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8" name="Title 1">
            <a:extLst>
              <a:ext uri="{FF2B5EF4-FFF2-40B4-BE49-F238E27FC236}">
                <a16:creationId xmlns:a16="http://schemas.microsoft.com/office/drawing/2014/main" id="{675E4006-15F8-4749-B979-DDA94FACE27E}"/>
              </a:ext>
            </a:extLst>
          </p:cNvPr>
          <p:cNvSpPr txBox="1">
            <a:spLocks/>
          </p:cNvSpPr>
          <p:nvPr/>
        </p:nvSpPr>
        <p:spPr>
          <a:xfrm>
            <a:off x="4608094" y="6336779"/>
            <a:ext cx="4025878" cy="312187"/>
          </a:xfrm>
          <a:prstGeom prst="rect">
            <a:avLst/>
          </a:prstGeom>
          <a:solidFill>
            <a:schemeClr val="tx1"/>
          </a:solidFill>
        </p:spPr>
        <p:txBody>
          <a:bodyPr vert="horz" lIns="91440" tIns="45720" rIns="91440" bIns="45720" rtlCol="0" anchor="b">
            <a:normAutofit fontScale="9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dirty="0">
                <a:solidFill>
                  <a:schemeClr val="bg1"/>
                </a:solidFill>
              </a:rPr>
              <a:t>Reference:  Shipman Mansion Red Dragon Canoe Club, Riverside, NJ</a:t>
            </a:r>
          </a:p>
        </p:txBody>
      </p:sp>
      <p:pic>
        <p:nvPicPr>
          <p:cNvPr id="4" name="Picture 3" descr="A coffee mug&#10;&#10;Description generated with high confidence">
            <a:extLst>
              <a:ext uri="{FF2B5EF4-FFF2-40B4-BE49-F238E27FC236}">
                <a16:creationId xmlns:a16="http://schemas.microsoft.com/office/drawing/2014/main" id="{5FECE04B-0EE0-4D1B-B8FA-140507482C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11605"/>
            <a:ext cx="2814320" cy="2105820"/>
          </a:xfrm>
          <a:prstGeom prst="rect">
            <a:avLst/>
          </a:prstGeom>
        </p:spPr>
      </p:pic>
      <p:sp>
        <p:nvSpPr>
          <p:cNvPr id="3" name="TextBox 2">
            <a:extLst>
              <a:ext uri="{FF2B5EF4-FFF2-40B4-BE49-F238E27FC236}">
                <a16:creationId xmlns:a16="http://schemas.microsoft.com/office/drawing/2014/main" id="{20666491-0B29-CE2B-2C55-24E8049525F7}"/>
              </a:ext>
            </a:extLst>
          </p:cNvPr>
          <p:cNvSpPr txBox="1"/>
          <p:nvPr/>
        </p:nvSpPr>
        <p:spPr>
          <a:xfrm>
            <a:off x="9803423" y="6152113"/>
            <a:ext cx="2274277" cy="369332"/>
          </a:xfrm>
          <a:prstGeom prst="rect">
            <a:avLst/>
          </a:prstGeom>
          <a:solidFill>
            <a:schemeClr val="tx1"/>
          </a:solidFill>
        </p:spPr>
        <p:txBody>
          <a:bodyPr wrap="square" rtlCol="0">
            <a:spAutoFit/>
          </a:bodyPr>
          <a:lstStyle/>
          <a:p>
            <a:endParaRPr lang="en-US" dirty="0">
              <a:solidFill>
                <a:schemeClr val="bg1"/>
              </a:solidFill>
            </a:endParaRPr>
          </a:p>
        </p:txBody>
      </p:sp>
      <p:pic>
        <p:nvPicPr>
          <p:cNvPr id="9" name="Picture 8">
            <a:extLst>
              <a:ext uri="{FF2B5EF4-FFF2-40B4-BE49-F238E27FC236}">
                <a16:creationId xmlns:a16="http://schemas.microsoft.com/office/drawing/2014/main" id="{3266956D-3BFC-3900-05FA-B3A71D5A5709}"/>
              </a:ext>
            </a:extLst>
          </p:cNvPr>
          <p:cNvPicPr>
            <a:picLocks noChangeAspect="1"/>
          </p:cNvPicPr>
          <p:nvPr/>
        </p:nvPicPr>
        <p:blipFill>
          <a:blip r:embed="rId4"/>
          <a:stretch>
            <a:fillRect/>
          </a:stretch>
        </p:blipFill>
        <p:spPr>
          <a:xfrm>
            <a:off x="10629638" y="6014927"/>
            <a:ext cx="621846" cy="634039"/>
          </a:xfrm>
          <a:prstGeom prst="rect">
            <a:avLst/>
          </a:prstGeom>
        </p:spPr>
      </p:pic>
    </p:spTree>
    <p:extLst>
      <p:ext uri="{BB962C8B-B14F-4D97-AF65-F5344CB8AC3E}">
        <p14:creationId xmlns:p14="http://schemas.microsoft.com/office/powerpoint/2010/main" val="383608052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6EDAB-FC34-03DA-1F6B-A9EC542A5E57}"/>
              </a:ext>
            </a:extLst>
          </p:cNvPr>
          <p:cNvSpPr>
            <a:spLocks noGrp="1"/>
          </p:cNvSpPr>
          <p:nvPr>
            <p:ph type="title"/>
          </p:nvPr>
        </p:nvSpPr>
        <p:spPr>
          <a:xfrm>
            <a:off x="295062" y="252451"/>
            <a:ext cx="5800938" cy="1325563"/>
          </a:xfrm>
        </p:spPr>
        <p:txBody>
          <a:bodyPr>
            <a:normAutofit fontScale="90000"/>
          </a:bodyPr>
          <a:lstStyle/>
          <a:p>
            <a:pPr algn="ctr"/>
            <a:r>
              <a:rPr lang="en-US" sz="2800" b="1" dirty="0">
                <a:solidFill>
                  <a:srgbClr val="FFFF00"/>
                </a:solidFill>
              </a:rPr>
              <a:t>1897</a:t>
            </a:r>
            <a:br>
              <a:rPr lang="en-US" sz="2800" b="1" dirty="0">
                <a:solidFill>
                  <a:srgbClr val="FFFF00"/>
                </a:solidFill>
              </a:rPr>
            </a:br>
            <a:br>
              <a:rPr lang="en-US" sz="2800" b="1" dirty="0">
                <a:solidFill>
                  <a:srgbClr val="FFFF00"/>
                </a:solidFill>
              </a:rPr>
            </a:br>
            <a:r>
              <a:rPr lang="en-US" sz="2800" b="1" dirty="0">
                <a:solidFill>
                  <a:srgbClr val="FFFF00"/>
                </a:solidFill>
              </a:rPr>
              <a:t>Rancocas Creek Tidewater Fishery</a:t>
            </a:r>
            <a:br>
              <a:rPr lang="en-US" sz="2800" b="1" dirty="0">
                <a:solidFill>
                  <a:srgbClr val="FFFF00"/>
                </a:solidFill>
              </a:rPr>
            </a:br>
            <a:r>
              <a:rPr lang="en-US" sz="2800" b="1" dirty="0">
                <a:solidFill>
                  <a:srgbClr val="FFFF00"/>
                </a:solidFill>
              </a:rPr>
              <a:t>(Rancocas overfished then stocked w shad)</a:t>
            </a:r>
          </a:p>
        </p:txBody>
      </p:sp>
      <p:sp>
        <p:nvSpPr>
          <p:cNvPr id="4" name="Footer Placeholder 3">
            <a:extLst>
              <a:ext uri="{FF2B5EF4-FFF2-40B4-BE49-F238E27FC236}">
                <a16:creationId xmlns:a16="http://schemas.microsoft.com/office/drawing/2014/main" id="{7A060963-C6CA-FAE0-AB84-A9F1F0E4E3EC}"/>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E56D4410-57C0-7AC4-9603-46647928B0EC}"/>
              </a:ext>
            </a:extLst>
          </p:cNvPr>
          <p:cNvSpPr>
            <a:spLocks noGrp="1"/>
          </p:cNvSpPr>
          <p:nvPr>
            <p:ph type="sldNum" sz="quarter" idx="12"/>
          </p:nvPr>
        </p:nvSpPr>
        <p:spPr/>
        <p:txBody>
          <a:bodyPr/>
          <a:lstStyle/>
          <a:p>
            <a:fld id="{9FE50656-3D72-472C-A1BA-41E5F5C3B905}" type="slidenum">
              <a:rPr lang="en-US" smtClean="0"/>
              <a:t>113</a:t>
            </a:fld>
            <a:endParaRPr lang="en-US" dirty="0"/>
          </a:p>
        </p:txBody>
      </p:sp>
      <p:pic>
        <p:nvPicPr>
          <p:cNvPr id="1026" name="Picture 2" descr="USFC Fish Hawk - Wikiwand">
            <a:extLst>
              <a:ext uri="{FF2B5EF4-FFF2-40B4-BE49-F238E27FC236}">
                <a16:creationId xmlns:a16="http://schemas.microsoft.com/office/drawing/2014/main" id="{9413804D-8539-255B-51EE-C3709E5804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22430" y="3057990"/>
            <a:ext cx="5323639" cy="27751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46C7B81-3ED4-80C2-3742-626A366F8DD7}"/>
              </a:ext>
            </a:extLst>
          </p:cNvPr>
          <p:cNvSpPr txBox="1"/>
          <p:nvPr/>
        </p:nvSpPr>
        <p:spPr>
          <a:xfrm>
            <a:off x="6022429" y="5833132"/>
            <a:ext cx="5331371" cy="400110"/>
          </a:xfrm>
          <a:prstGeom prst="rect">
            <a:avLst/>
          </a:prstGeom>
          <a:noFill/>
        </p:spPr>
        <p:txBody>
          <a:bodyPr wrap="square" rtlCol="0">
            <a:spAutoFit/>
          </a:bodyPr>
          <a:lstStyle/>
          <a:p>
            <a:pPr algn="ctr"/>
            <a:r>
              <a:rPr lang="en-US" sz="1000" b="1" dirty="0"/>
              <a:t>US Fish Hatchery Vessel “Fish Hawk” stocked Rancocas Creek w 800,000 Shad Fry</a:t>
            </a:r>
            <a:br>
              <a:rPr lang="en-US" sz="1000" b="1" dirty="0"/>
            </a:br>
            <a:r>
              <a:rPr lang="en-US" sz="1000" b="1" dirty="0"/>
              <a:t>1897</a:t>
            </a:r>
          </a:p>
        </p:txBody>
      </p:sp>
      <p:sp>
        <p:nvSpPr>
          <p:cNvPr id="8" name="TextBox 7">
            <a:extLst>
              <a:ext uri="{FF2B5EF4-FFF2-40B4-BE49-F238E27FC236}">
                <a16:creationId xmlns:a16="http://schemas.microsoft.com/office/drawing/2014/main" id="{7B576E1B-13D8-A394-02C0-EC9C51400DCA}"/>
              </a:ext>
            </a:extLst>
          </p:cNvPr>
          <p:cNvSpPr txBox="1"/>
          <p:nvPr/>
        </p:nvSpPr>
        <p:spPr>
          <a:xfrm>
            <a:off x="296049" y="1708926"/>
            <a:ext cx="5498463" cy="4062651"/>
          </a:xfrm>
          <a:prstGeom prst="rect">
            <a:avLst/>
          </a:prstGeom>
          <a:noFill/>
        </p:spPr>
        <p:txBody>
          <a:bodyPr wrap="square">
            <a:spAutoFit/>
          </a:bodyPr>
          <a:lstStyle/>
          <a:p>
            <a:pPr algn="just">
              <a:lnSpc>
                <a:spcPct val="150000"/>
              </a:lnSpc>
            </a:pPr>
            <a:r>
              <a:rPr lang="en-US" sz="1200" b="0" i="1" dirty="0">
                <a:solidFill>
                  <a:srgbClr val="FFFF00"/>
                </a:solidFill>
                <a:effectLst/>
                <a:latin typeface="Arial" panose="020B0604020202020204" pitchFamily="34" charset="0"/>
              </a:rPr>
              <a:t>Fish Hawk</a:t>
            </a:r>
            <a:r>
              <a:rPr lang="en-US" sz="1200" b="0" i="0" dirty="0">
                <a:solidFill>
                  <a:srgbClr val="FFFF00"/>
                </a:solidFill>
                <a:effectLst/>
                <a:latin typeface="Arial" panose="020B0604020202020204" pitchFamily="34" charset="0"/>
              </a:rPr>
              <a:t>'s main deck was filled with hatching equipment to allow her to serve as a floating hatchery for American Shad, stripped bass, mackerel, and herring. A pump supplying 10,000 US gallons (38,000 L) of water per hour and two 500-US-gallon (1,900 L) distribution tanks fed the equipment. Fertilized fish eggs were placed in 36 hatching cones, each capable of hatching 200,000 American shad eggs, and feed valves regulated the current through the cones to keep the eggs gently in motion so they would not mat or settle to the bottom. </a:t>
            </a:r>
            <a:r>
              <a:rPr lang="en-US" sz="1200" b="0" i="1" dirty="0">
                <a:solidFill>
                  <a:srgbClr val="FFFF00"/>
                </a:solidFill>
                <a:effectLst/>
                <a:latin typeface="Arial" panose="020B0604020202020204" pitchFamily="34" charset="0"/>
              </a:rPr>
              <a:t>Fish Hawk</a:t>
            </a:r>
            <a:r>
              <a:rPr lang="en-US" sz="1200" b="0" i="0" dirty="0">
                <a:solidFill>
                  <a:srgbClr val="FFFF00"/>
                </a:solidFill>
                <a:effectLst/>
                <a:latin typeface="Arial" panose="020B0604020202020204" pitchFamily="34" charset="0"/>
              </a:rPr>
              <a:t> also had 18 hatching cylinders – each capable of holding 250,000 eggs – with wire gauze bottoms; the cylinders were suspended from beams hanging over the sides of the ship and Partially submerged, with nine on each side</a:t>
            </a:r>
            <a:r>
              <a:rPr lang="en-US" sz="1200" dirty="0">
                <a:solidFill>
                  <a:srgbClr val="FFFF00"/>
                </a:solidFill>
                <a:latin typeface="Arial" panose="020B0604020202020204" pitchFamily="34" charset="0"/>
              </a:rPr>
              <a:t>.  Cam</a:t>
            </a:r>
            <a:r>
              <a:rPr lang="en-US" sz="1200" b="0" i="0" dirty="0">
                <a:solidFill>
                  <a:srgbClr val="FFFF00"/>
                </a:solidFill>
                <a:effectLst/>
                <a:latin typeface="Arial" panose="020B0604020202020204" pitchFamily="34" charset="0"/>
              </a:rPr>
              <a:t> machinery caused the cylinders to rise gently and drop more rapidly for about eight inches (20 cm), which made the eggs circulate freely without settling on the bottom.  </a:t>
            </a:r>
          </a:p>
          <a:p>
            <a:pPr algn="just"/>
            <a:endParaRPr lang="en-US" sz="1200" dirty="0">
              <a:solidFill>
                <a:srgbClr val="FFFF00"/>
              </a:solidFill>
              <a:latin typeface="Arial" panose="020B0604020202020204" pitchFamily="34" charset="0"/>
            </a:endParaRPr>
          </a:p>
          <a:p>
            <a:pPr algn="ctr"/>
            <a:r>
              <a:rPr lang="en-US" sz="1200" b="0" i="0" dirty="0">
                <a:solidFill>
                  <a:srgbClr val="FFFF00"/>
                </a:solidFill>
                <a:effectLst/>
                <a:latin typeface="Arial" panose="020B0604020202020204" pitchFamily="34" charset="0"/>
              </a:rPr>
              <a:t>Reference: NOAA Historical Center</a:t>
            </a:r>
            <a:endParaRPr lang="en-US" sz="1200" dirty="0">
              <a:solidFill>
                <a:srgbClr val="FFFF00"/>
              </a:solidFill>
            </a:endParaRPr>
          </a:p>
        </p:txBody>
      </p:sp>
      <p:pic>
        <p:nvPicPr>
          <p:cNvPr id="1028" name="Picture 4" descr="undefined">
            <a:extLst>
              <a:ext uri="{FF2B5EF4-FFF2-40B4-BE49-F238E27FC236}">
                <a16:creationId xmlns:a16="http://schemas.microsoft.com/office/drawing/2014/main" id="{F26674B6-E3B9-6878-E3DB-1A76F78964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4231" y="136523"/>
            <a:ext cx="4355840" cy="288298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6FAED63-09E0-1BB2-D2AB-C90AAB469708}"/>
              </a:ext>
            </a:extLst>
          </p:cNvPr>
          <p:cNvSpPr txBox="1"/>
          <p:nvPr/>
        </p:nvSpPr>
        <p:spPr>
          <a:xfrm>
            <a:off x="6183621" y="2480896"/>
            <a:ext cx="5331371" cy="246221"/>
          </a:xfrm>
          <a:prstGeom prst="rect">
            <a:avLst/>
          </a:prstGeom>
          <a:noFill/>
        </p:spPr>
        <p:txBody>
          <a:bodyPr wrap="square" rtlCol="0">
            <a:spAutoFit/>
          </a:bodyPr>
          <a:lstStyle/>
          <a:p>
            <a:pPr algn="ctr"/>
            <a:r>
              <a:rPr lang="en-US" sz="1000" b="1" dirty="0">
                <a:solidFill>
                  <a:schemeClr val="bg1"/>
                </a:solidFill>
              </a:rPr>
              <a:t>Pilot  on Board</a:t>
            </a:r>
          </a:p>
        </p:txBody>
      </p:sp>
      <p:pic>
        <p:nvPicPr>
          <p:cNvPr id="7" name="Picture 6">
            <a:extLst>
              <a:ext uri="{FF2B5EF4-FFF2-40B4-BE49-F238E27FC236}">
                <a16:creationId xmlns:a16="http://schemas.microsoft.com/office/drawing/2014/main" id="{6AE28BC6-9B4D-1954-6D03-02DE839487B8}"/>
              </a:ext>
            </a:extLst>
          </p:cNvPr>
          <p:cNvPicPr>
            <a:picLocks noChangeAspect="1"/>
          </p:cNvPicPr>
          <p:nvPr/>
        </p:nvPicPr>
        <p:blipFill>
          <a:blip r:embed="rId4"/>
          <a:stretch>
            <a:fillRect/>
          </a:stretch>
        </p:blipFill>
        <p:spPr>
          <a:xfrm>
            <a:off x="2816606" y="5868746"/>
            <a:ext cx="621846" cy="634039"/>
          </a:xfrm>
          <a:prstGeom prst="rect">
            <a:avLst/>
          </a:prstGeom>
        </p:spPr>
      </p:pic>
    </p:spTree>
    <p:extLst>
      <p:ext uri="{BB962C8B-B14F-4D97-AF65-F5344CB8AC3E}">
        <p14:creationId xmlns:p14="http://schemas.microsoft.com/office/powerpoint/2010/main" val="126533948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boat on the water&#10;&#10;Description automatically generated">
            <a:extLst>
              <a:ext uri="{FF2B5EF4-FFF2-40B4-BE49-F238E27FC236}">
                <a16:creationId xmlns:a16="http://schemas.microsoft.com/office/drawing/2014/main" id="{0616DEDC-E86C-C944-F3CE-610FF573111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6243"/>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3BC3550B-1757-23A7-E294-5B82A16CE30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18AE2790-D0D4-D370-E8FC-5E3BB58C999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114</a:t>
            </a:fld>
            <a:endParaRPr lang="en-US" dirty="0">
              <a:solidFill>
                <a:srgbClr val="FFFFFF"/>
              </a:solidFill>
            </a:endParaRPr>
          </a:p>
        </p:txBody>
      </p:sp>
      <p:sp>
        <p:nvSpPr>
          <p:cNvPr id="8" name="TextBox 7">
            <a:extLst>
              <a:ext uri="{FF2B5EF4-FFF2-40B4-BE49-F238E27FC236}">
                <a16:creationId xmlns:a16="http://schemas.microsoft.com/office/drawing/2014/main" id="{22F3F576-4CCA-B592-C802-3B4A4BB69F80}"/>
              </a:ext>
            </a:extLst>
          </p:cNvPr>
          <p:cNvSpPr txBox="1"/>
          <p:nvPr/>
        </p:nvSpPr>
        <p:spPr>
          <a:xfrm>
            <a:off x="1055810" y="4905195"/>
            <a:ext cx="10858500" cy="923330"/>
          </a:xfrm>
          <a:prstGeom prst="rect">
            <a:avLst/>
          </a:prstGeom>
          <a:noFill/>
        </p:spPr>
        <p:txBody>
          <a:bodyPr wrap="square" rtlCol="0">
            <a:spAutoFit/>
          </a:bodyPr>
          <a:lstStyle/>
          <a:p>
            <a:pPr algn="ctr"/>
            <a:r>
              <a:rPr lang="en-US" dirty="0">
                <a:solidFill>
                  <a:schemeClr val="bg1"/>
                </a:solidFill>
              </a:rPr>
              <a:t>Tracy Mueller Collection  Main Stem Rancocas Creek Delanco   </a:t>
            </a:r>
          </a:p>
          <a:p>
            <a:pPr algn="ctr"/>
            <a:endParaRPr lang="en-US" dirty="0">
              <a:solidFill>
                <a:schemeClr val="bg1"/>
              </a:solidFill>
            </a:endParaRPr>
          </a:p>
          <a:p>
            <a:pPr algn="ctr"/>
            <a:r>
              <a:rPr lang="en-US" dirty="0">
                <a:solidFill>
                  <a:schemeClr val="bg1"/>
                </a:solidFill>
              </a:rPr>
              <a:t>Rope Works in Center Background, Ship Yard on Background Right</a:t>
            </a:r>
          </a:p>
        </p:txBody>
      </p:sp>
      <p:pic>
        <p:nvPicPr>
          <p:cNvPr id="3" name="Picture 2">
            <a:extLst>
              <a:ext uri="{FF2B5EF4-FFF2-40B4-BE49-F238E27FC236}">
                <a16:creationId xmlns:a16="http://schemas.microsoft.com/office/drawing/2014/main" id="{04EAFE81-60C5-6E81-CBCB-F3629129FE0F}"/>
              </a:ext>
            </a:extLst>
          </p:cNvPr>
          <p:cNvPicPr>
            <a:picLocks noChangeAspect="1"/>
          </p:cNvPicPr>
          <p:nvPr/>
        </p:nvPicPr>
        <p:blipFill>
          <a:blip r:embed="rId3"/>
          <a:stretch>
            <a:fillRect/>
          </a:stretch>
        </p:blipFill>
        <p:spPr>
          <a:xfrm>
            <a:off x="5660167" y="237380"/>
            <a:ext cx="621846" cy="634039"/>
          </a:xfrm>
          <a:prstGeom prst="rect">
            <a:avLst/>
          </a:prstGeom>
        </p:spPr>
      </p:pic>
    </p:spTree>
    <p:extLst>
      <p:ext uri="{BB962C8B-B14F-4D97-AF65-F5344CB8AC3E}">
        <p14:creationId xmlns:p14="http://schemas.microsoft.com/office/powerpoint/2010/main" val="388482313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C11081E-9438-F5EF-C955-7D131453BFED}"/>
              </a:ext>
            </a:extLst>
          </p:cNvPr>
          <p:cNvSpPr>
            <a:spLocks noGrp="1"/>
          </p:cNvSpPr>
          <p:nvPr>
            <p:ph type="ftr" sz="quarter" idx="11"/>
          </p:nvPr>
        </p:nvSpPr>
        <p:spPr/>
        <p:txBody>
          <a:bodyPr/>
          <a:lstStyle/>
          <a:p>
            <a:r>
              <a:rPr lang="en-US" dirty="0"/>
              <a:t>Rancocas    Pathways                      </a:t>
            </a:r>
          </a:p>
        </p:txBody>
      </p:sp>
      <p:sp>
        <p:nvSpPr>
          <p:cNvPr id="5" name="Slide Number Placeholder 4">
            <a:extLst>
              <a:ext uri="{FF2B5EF4-FFF2-40B4-BE49-F238E27FC236}">
                <a16:creationId xmlns:a16="http://schemas.microsoft.com/office/drawing/2014/main" id="{CBA26B11-8D0D-D5AA-1653-BBCB304C3968}"/>
              </a:ext>
            </a:extLst>
          </p:cNvPr>
          <p:cNvSpPr>
            <a:spLocks noGrp="1"/>
          </p:cNvSpPr>
          <p:nvPr>
            <p:ph type="sldNum" sz="quarter" idx="12"/>
          </p:nvPr>
        </p:nvSpPr>
        <p:spPr/>
        <p:txBody>
          <a:bodyPr/>
          <a:lstStyle/>
          <a:p>
            <a:fld id="{9FE50656-3D72-472C-A1BA-41E5F5C3B905}" type="slidenum">
              <a:rPr lang="en-US" smtClean="0"/>
              <a:t>115</a:t>
            </a:fld>
            <a:endParaRPr lang="en-US" dirty="0"/>
          </a:p>
        </p:txBody>
      </p:sp>
      <p:pic>
        <p:nvPicPr>
          <p:cNvPr id="6" name="Picture Placeholder 5" descr="A body of water&#10;&#10;Description generated with very high confidence">
            <a:extLst>
              <a:ext uri="{FF2B5EF4-FFF2-40B4-BE49-F238E27FC236}">
                <a16:creationId xmlns:a16="http://schemas.microsoft.com/office/drawing/2014/main" id="{3DF5E502-6801-FE4D-6C21-7BBF81EF978B}"/>
              </a:ext>
            </a:extLst>
          </p:cNvPr>
          <p:cNvPicPr>
            <a:picLocks noChangeAspect="1"/>
          </p:cNvPicPr>
          <p:nvPr/>
        </p:nvPicPr>
        <p:blipFill>
          <a:blip r:embed="rId2"/>
          <a:srcRect l="18967" r="18967"/>
          <a:stretch>
            <a:fillRect/>
          </a:stretch>
        </p:blipFill>
        <p:spPr>
          <a:xfrm>
            <a:off x="3378242" y="3307204"/>
            <a:ext cx="6172200" cy="3253703"/>
          </a:xfrm>
          <a:prstGeom prst="rect">
            <a:avLst/>
          </a:prstGeom>
        </p:spPr>
      </p:pic>
      <p:pic>
        <p:nvPicPr>
          <p:cNvPr id="7" name="Picture 6" descr="A group of people on a beach near a body of water&#10;&#10;Description generated with very high confidence">
            <a:extLst>
              <a:ext uri="{FF2B5EF4-FFF2-40B4-BE49-F238E27FC236}">
                <a16:creationId xmlns:a16="http://schemas.microsoft.com/office/drawing/2014/main" id="{55680D7C-E6B8-23AA-D438-CCF38D650BC7}"/>
              </a:ext>
            </a:extLst>
          </p:cNvPr>
          <p:cNvPicPr>
            <a:picLocks noChangeAspect="1"/>
          </p:cNvPicPr>
          <p:nvPr/>
        </p:nvPicPr>
        <p:blipFill>
          <a:blip r:embed="rId3"/>
          <a:stretch>
            <a:fillRect/>
          </a:stretch>
        </p:blipFill>
        <p:spPr>
          <a:xfrm>
            <a:off x="438149" y="297093"/>
            <a:ext cx="4287173" cy="2779936"/>
          </a:xfrm>
          <a:prstGeom prst="rect">
            <a:avLst/>
          </a:prstGeom>
          <a:ln w="38100">
            <a:solidFill>
              <a:schemeClr val="tx1"/>
            </a:solidFill>
          </a:ln>
        </p:spPr>
      </p:pic>
      <p:pic>
        <p:nvPicPr>
          <p:cNvPr id="8" name="Picture 7" descr="A large ship in a body of water&#10;&#10;Description generated with very high confidence">
            <a:extLst>
              <a:ext uri="{FF2B5EF4-FFF2-40B4-BE49-F238E27FC236}">
                <a16:creationId xmlns:a16="http://schemas.microsoft.com/office/drawing/2014/main" id="{72819A03-065C-B7F7-46E7-B1559973886C}"/>
              </a:ext>
            </a:extLst>
          </p:cNvPr>
          <p:cNvPicPr>
            <a:picLocks noChangeAspect="1"/>
          </p:cNvPicPr>
          <p:nvPr/>
        </p:nvPicPr>
        <p:blipFill>
          <a:blip r:embed="rId4"/>
          <a:stretch>
            <a:fillRect/>
          </a:stretch>
        </p:blipFill>
        <p:spPr>
          <a:xfrm>
            <a:off x="7692571" y="297093"/>
            <a:ext cx="3960291" cy="2779936"/>
          </a:xfrm>
          <a:prstGeom prst="rect">
            <a:avLst/>
          </a:prstGeom>
          <a:ln w="38100">
            <a:solidFill>
              <a:schemeClr val="tx1"/>
            </a:solidFill>
          </a:ln>
        </p:spPr>
      </p:pic>
      <p:sp>
        <p:nvSpPr>
          <p:cNvPr id="9" name="Title 1">
            <a:extLst>
              <a:ext uri="{FF2B5EF4-FFF2-40B4-BE49-F238E27FC236}">
                <a16:creationId xmlns:a16="http://schemas.microsoft.com/office/drawing/2014/main" id="{41EFCB54-BCED-2E19-7285-19F514AF4B2A}"/>
              </a:ext>
            </a:extLst>
          </p:cNvPr>
          <p:cNvSpPr txBox="1">
            <a:spLocks/>
          </p:cNvSpPr>
          <p:nvPr/>
        </p:nvSpPr>
        <p:spPr>
          <a:xfrm>
            <a:off x="4169259" y="1025665"/>
            <a:ext cx="3853482" cy="1322791"/>
          </a:xfrm>
          <a:prstGeom prst="rect">
            <a:avLst/>
          </a:prstGeom>
        </p:spPr>
        <p:txBody>
          <a:bodyPr vert="horz" lIns="91440" tIns="45720" rIns="91440" bIns="45720" rtlCol="0" anchor="ctr">
            <a:normAutofit fontScale="92500" lnSpcReduction="20000"/>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dirty="0">
                <a:solidFill>
                  <a:srgbClr val="FFFF00"/>
                </a:solidFill>
              </a:rPr>
              <a:t>Rancocas Creek</a:t>
            </a:r>
          </a:p>
          <a:p>
            <a:pPr algn="ctr"/>
            <a:endParaRPr lang="en-US" sz="2400" b="1" dirty="0">
              <a:solidFill>
                <a:srgbClr val="FFFF00"/>
              </a:solidFill>
            </a:endParaRPr>
          </a:p>
          <a:p>
            <a:pPr algn="ctr"/>
            <a:r>
              <a:rPr lang="en-US" sz="2400" b="1" dirty="0">
                <a:solidFill>
                  <a:srgbClr val="FFFF00"/>
                </a:solidFill>
              </a:rPr>
              <a:t>Joins</a:t>
            </a:r>
          </a:p>
          <a:p>
            <a:pPr algn="ctr"/>
            <a:endParaRPr lang="en-US" sz="2400" b="1" dirty="0">
              <a:solidFill>
                <a:srgbClr val="FFFF00"/>
              </a:solidFill>
            </a:endParaRPr>
          </a:p>
          <a:p>
            <a:pPr algn="ctr"/>
            <a:r>
              <a:rPr lang="en-US" sz="2400" b="1" dirty="0">
                <a:solidFill>
                  <a:srgbClr val="FFFF00"/>
                </a:solidFill>
              </a:rPr>
              <a:t>Delaware  River</a:t>
            </a:r>
          </a:p>
        </p:txBody>
      </p:sp>
      <p:sp>
        <p:nvSpPr>
          <p:cNvPr id="11" name="TextBox 10">
            <a:extLst>
              <a:ext uri="{FF2B5EF4-FFF2-40B4-BE49-F238E27FC236}">
                <a16:creationId xmlns:a16="http://schemas.microsoft.com/office/drawing/2014/main" id="{5F02563C-2CCA-34C9-0A1B-CB4D1D546C5E}"/>
              </a:ext>
            </a:extLst>
          </p:cNvPr>
          <p:cNvSpPr txBox="1"/>
          <p:nvPr/>
        </p:nvSpPr>
        <p:spPr>
          <a:xfrm>
            <a:off x="127042" y="4439549"/>
            <a:ext cx="3251200" cy="1295868"/>
          </a:xfrm>
          <a:prstGeom prst="rect">
            <a:avLst/>
          </a:prstGeom>
          <a:noFill/>
        </p:spPr>
        <p:txBody>
          <a:bodyPr wrap="square">
            <a:spAutoFit/>
          </a:bodyPr>
          <a:lstStyle/>
          <a:p>
            <a:pPr algn="ctr">
              <a:lnSpc>
                <a:spcPct val="150000"/>
              </a:lnSpc>
            </a:pPr>
            <a:r>
              <a:rPr lang="en-US" dirty="0">
                <a:solidFill>
                  <a:srgbClr val="FFFF00"/>
                </a:solidFill>
              </a:rPr>
              <a:t>Rancocas River is formed when the N Branch and S Branch join at the forks of the Rancocas.</a:t>
            </a:r>
          </a:p>
        </p:txBody>
      </p:sp>
      <p:pic>
        <p:nvPicPr>
          <p:cNvPr id="3" name="Picture 2">
            <a:extLst>
              <a:ext uri="{FF2B5EF4-FFF2-40B4-BE49-F238E27FC236}">
                <a16:creationId xmlns:a16="http://schemas.microsoft.com/office/drawing/2014/main" id="{DBCD300D-B53E-F5A7-F81F-FD016AAD4AA3}"/>
              </a:ext>
            </a:extLst>
          </p:cNvPr>
          <p:cNvPicPr>
            <a:picLocks noChangeAspect="1"/>
          </p:cNvPicPr>
          <p:nvPr/>
        </p:nvPicPr>
        <p:blipFill>
          <a:blip r:embed="rId5"/>
          <a:stretch>
            <a:fillRect/>
          </a:stretch>
        </p:blipFill>
        <p:spPr>
          <a:xfrm>
            <a:off x="5682470" y="2510810"/>
            <a:ext cx="621846" cy="634039"/>
          </a:xfrm>
          <a:prstGeom prst="rect">
            <a:avLst/>
          </a:prstGeom>
        </p:spPr>
      </p:pic>
    </p:spTree>
    <p:extLst>
      <p:ext uri="{BB962C8B-B14F-4D97-AF65-F5344CB8AC3E}">
        <p14:creationId xmlns:p14="http://schemas.microsoft.com/office/powerpoint/2010/main" val="4064185399"/>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view of a river from an airplane&#10;&#10;Description automatically generated">
            <a:extLst>
              <a:ext uri="{FF2B5EF4-FFF2-40B4-BE49-F238E27FC236}">
                <a16:creationId xmlns:a16="http://schemas.microsoft.com/office/drawing/2014/main" id="{D7CB45B7-4E34-DBD1-09C2-7BC2AAA8625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5014"/>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B88F8538-CBBE-3C81-A032-39CF463CDFB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rgbClr val="FFFFFF"/>
                </a:solidFill>
                <a:latin typeface="+mn-lt"/>
                <a:ea typeface="+mn-ea"/>
                <a:cs typeface="+mn-cs"/>
              </a:rPr>
              <a:t>Rancocas    Pathways                      </a:t>
            </a:r>
          </a:p>
        </p:txBody>
      </p:sp>
      <p:sp>
        <p:nvSpPr>
          <p:cNvPr id="5" name="Slide Number Placeholder 4">
            <a:extLst>
              <a:ext uri="{FF2B5EF4-FFF2-40B4-BE49-F238E27FC236}">
                <a16:creationId xmlns:a16="http://schemas.microsoft.com/office/drawing/2014/main" id="{75E163BD-E37A-0AC5-8EEE-DB70B0FB3A0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FE50656-3D72-472C-A1BA-41E5F5C3B905}" type="slidenum">
              <a:rPr lang="en-US">
                <a:solidFill>
                  <a:srgbClr val="FFFFFF"/>
                </a:solidFill>
              </a:rPr>
              <a:pPr>
                <a:spcAft>
                  <a:spcPts val="600"/>
                </a:spcAft>
              </a:pPr>
              <a:t>116</a:t>
            </a:fld>
            <a:endParaRPr lang="en-US" dirty="0">
              <a:solidFill>
                <a:srgbClr val="FFFFFF"/>
              </a:solidFill>
            </a:endParaRPr>
          </a:p>
        </p:txBody>
      </p:sp>
      <p:sp>
        <p:nvSpPr>
          <p:cNvPr id="8" name="Title 1">
            <a:extLst>
              <a:ext uri="{FF2B5EF4-FFF2-40B4-BE49-F238E27FC236}">
                <a16:creationId xmlns:a16="http://schemas.microsoft.com/office/drawing/2014/main" id="{3F9E7672-B218-69FE-288A-4FA24E5F2DE4}"/>
              </a:ext>
            </a:extLst>
          </p:cNvPr>
          <p:cNvSpPr>
            <a:spLocks noGrp="1"/>
          </p:cNvSpPr>
          <p:nvPr>
            <p:ph type="title"/>
          </p:nvPr>
        </p:nvSpPr>
        <p:spPr>
          <a:xfrm>
            <a:off x="3974397" y="4675552"/>
            <a:ext cx="7766610" cy="739122"/>
          </a:xfrm>
        </p:spPr>
        <p:txBody>
          <a:bodyPr>
            <a:normAutofit/>
          </a:bodyPr>
          <a:lstStyle/>
          <a:p>
            <a:pPr algn="ctr"/>
            <a:r>
              <a:rPr lang="en-US" sz="1100" b="1" dirty="0">
                <a:solidFill>
                  <a:schemeClr val="bg1"/>
                </a:solidFill>
              </a:rPr>
              <a:t>Rancocas Creek and the  Delaware River</a:t>
            </a:r>
            <a:br>
              <a:rPr lang="en-US" sz="1100" b="1" dirty="0">
                <a:solidFill>
                  <a:schemeClr val="bg1"/>
                </a:solidFill>
              </a:rPr>
            </a:br>
            <a:br>
              <a:rPr lang="en-US" sz="1100" b="1" dirty="0">
                <a:solidFill>
                  <a:schemeClr val="bg1"/>
                </a:solidFill>
              </a:rPr>
            </a:br>
            <a:r>
              <a:rPr lang="en-US" sz="1100" b="1" dirty="0">
                <a:solidFill>
                  <a:schemeClr val="bg1"/>
                </a:solidFill>
              </a:rPr>
              <a:t> Federal Navigation Channel Maritime Crossroads </a:t>
            </a:r>
          </a:p>
        </p:txBody>
      </p:sp>
      <p:sp>
        <p:nvSpPr>
          <p:cNvPr id="2" name="TextBox 1">
            <a:extLst>
              <a:ext uri="{FF2B5EF4-FFF2-40B4-BE49-F238E27FC236}">
                <a16:creationId xmlns:a16="http://schemas.microsoft.com/office/drawing/2014/main" id="{CC709400-6F82-50EA-51A4-273802DC0D3D}"/>
              </a:ext>
            </a:extLst>
          </p:cNvPr>
          <p:cNvSpPr txBox="1"/>
          <p:nvPr/>
        </p:nvSpPr>
        <p:spPr>
          <a:xfrm>
            <a:off x="8361898" y="1443326"/>
            <a:ext cx="3980330" cy="646331"/>
          </a:xfrm>
          <a:prstGeom prst="rect">
            <a:avLst/>
          </a:prstGeom>
          <a:noFill/>
        </p:spPr>
        <p:txBody>
          <a:bodyPr wrap="square" rtlCol="0">
            <a:spAutoFit/>
          </a:bodyPr>
          <a:lstStyle/>
          <a:p>
            <a:pPr algn="ctr"/>
            <a:r>
              <a:rPr lang="en-US" b="1" dirty="0">
                <a:solidFill>
                  <a:schemeClr val="bg1"/>
                </a:solidFill>
              </a:rPr>
              <a:t>Over Delanco Viewshed</a:t>
            </a:r>
          </a:p>
          <a:p>
            <a:pPr algn="ctr"/>
            <a:r>
              <a:rPr lang="en-US" b="1" dirty="0">
                <a:solidFill>
                  <a:schemeClr val="bg1"/>
                </a:solidFill>
              </a:rPr>
              <a:t> Tip of Hat Photo Sam</a:t>
            </a:r>
          </a:p>
        </p:txBody>
      </p:sp>
      <p:sp>
        <p:nvSpPr>
          <p:cNvPr id="3" name="TextBox 2">
            <a:extLst>
              <a:ext uri="{FF2B5EF4-FFF2-40B4-BE49-F238E27FC236}">
                <a16:creationId xmlns:a16="http://schemas.microsoft.com/office/drawing/2014/main" id="{B2DAE435-C639-A272-F395-35FD0F2E74DB}"/>
              </a:ext>
            </a:extLst>
          </p:cNvPr>
          <p:cNvSpPr txBox="1"/>
          <p:nvPr/>
        </p:nvSpPr>
        <p:spPr>
          <a:xfrm>
            <a:off x="4038600" y="2770561"/>
            <a:ext cx="1703294" cy="461665"/>
          </a:xfrm>
          <a:prstGeom prst="rect">
            <a:avLst/>
          </a:prstGeom>
          <a:noFill/>
        </p:spPr>
        <p:txBody>
          <a:bodyPr wrap="square" rtlCol="0">
            <a:spAutoFit/>
          </a:bodyPr>
          <a:lstStyle/>
          <a:p>
            <a:pPr algn="ctr"/>
            <a:r>
              <a:rPr lang="en-US" sz="1200" dirty="0">
                <a:solidFill>
                  <a:schemeClr val="bg1"/>
                </a:solidFill>
              </a:rPr>
              <a:t>Amico Island </a:t>
            </a:r>
          </a:p>
          <a:p>
            <a:pPr algn="ctr"/>
            <a:r>
              <a:rPr lang="en-US" sz="1200" dirty="0">
                <a:solidFill>
                  <a:schemeClr val="bg1"/>
                </a:solidFill>
              </a:rPr>
              <a:t>Burlington County Parks</a:t>
            </a:r>
          </a:p>
        </p:txBody>
      </p:sp>
      <p:sp>
        <p:nvSpPr>
          <p:cNvPr id="6" name="TextBox 5">
            <a:extLst>
              <a:ext uri="{FF2B5EF4-FFF2-40B4-BE49-F238E27FC236}">
                <a16:creationId xmlns:a16="http://schemas.microsoft.com/office/drawing/2014/main" id="{CC1E747A-B2A8-0C49-624E-CADAB7667861}"/>
              </a:ext>
            </a:extLst>
          </p:cNvPr>
          <p:cNvSpPr txBox="1"/>
          <p:nvPr/>
        </p:nvSpPr>
        <p:spPr>
          <a:xfrm>
            <a:off x="4486836" y="4583448"/>
            <a:ext cx="1703294" cy="461665"/>
          </a:xfrm>
          <a:prstGeom prst="rect">
            <a:avLst/>
          </a:prstGeom>
          <a:noFill/>
        </p:spPr>
        <p:txBody>
          <a:bodyPr wrap="square" rtlCol="0">
            <a:spAutoFit/>
          </a:bodyPr>
          <a:lstStyle/>
          <a:p>
            <a:pPr algn="ctr"/>
            <a:r>
              <a:rPr lang="en-US" sz="1200" dirty="0">
                <a:solidFill>
                  <a:schemeClr val="bg1"/>
                </a:solidFill>
              </a:rPr>
              <a:t>Hawk Island</a:t>
            </a:r>
          </a:p>
          <a:p>
            <a:pPr algn="ctr"/>
            <a:r>
              <a:rPr lang="en-US" sz="1200" dirty="0">
                <a:solidFill>
                  <a:schemeClr val="bg1"/>
                </a:solidFill>
              </a:rPr>
              <a:t>Delanco Township</a:t>
            </a:r>
          </a:p>
        </p:txBody>
      </p:sp>
      <p:sp>
        <p:nvSpPr>
          <p:cNvPr id="9" name="TextBox 8">
            <a:extLst>
              <a:ext uri="{FF2B5EF4-FFF2-40B4-BE49-F238E27FC236}">
                <a16:creationId xmlns:a16="http://schemas.microsoft.com/office/drawing/2014/main" id="{E893C7DE-168B-5E01-6F69-741B4990C581}"/>
              </a:ext>
            </a:extLst>
          </p:cNvPr>
          <p:cNvSpPr txBox="1"/>
          <p:nvPr/>
        </p:nvSpPr>
        <p:spPr>
          <a:xfrm>
            <a:off x="721660" y="4036601"/>
            <a:ext cx="1703294" cy="276999"/>
          </a:xfrm>
          <a:prstGeom prst="rect">
            <a:avLst/>
          </a:prstGeom>
          <a:noFill/>
        </p:spPr>
        <p:txBody>
          <a:bodyPr wrap="square" rtlCol="0">
            <a:spAutoFit/>
          </a:bodyPr>
          <a:lstStyle/>
          <a:p>
            <a:pPr algn="ctr"/>
            <a:r>
              <a:rPr lang="en-US" sz="1200" dirty="0">
                <a:solidFill>
                  <a:schemeClr val="bg1"/>
                </a:solidFill>
              </a:rPr>
              <a:t>Riverside</a:t>
            </a:r>
          </a:p>
        </p:txBody>
      </p:sp>
      <p:sp>
        <p:nvSpPr>
          <p:cNvPr id="10" name="TextBox 9">
            <a:extLst>
              <a:ext uri="{FF2B5EF4-FFF2-40B4-BE49-F238E27FC236}">
                <a16:creationId xmlns:a16="http://schemas.microsoft.com/office/drawing/2014/main" id="{C4B85292-9694-58E5-60D9-E7B4D7D4965B}"/>
              </a:ext>
            </a:extLst>
          </p:cNvPr>
          <p:cNvSpPr txBox="1"/>
          <p:nvPr/>
        </p:nvSpPr>
        <p:spPr>
          <a:xfrm>
            <a:off x="2711824" y="2308896"/>
            <a:ext cx="1703294" cy="461665"/>
          </a:xfrm>
          <a:prstGeom prst="rect">
            <a:avLst/>
          </a:prstGeom>
          <a:noFill/>
        </p:spPr>
        <p:txBody>
          <a:bodyPr wrap="square" rtlCol="0">
            <a:spAutoFit/>
          </a:bodyPr>
          <a:lstStyle/>
          <a:p>
            <a:pPr algn="ctr"/>
            <a:r>
              <a:rPr lang="en-US" sz="1200" dirty="0">
                <a:solidFill>
                  <a:schemeClr val="bg1"/>
                </a:solidFill>
              </a:rPr>
              <a:t>Dredge Harbor </a:t>
            </a:r>
          </a:p>
          <a:p>
            <a:pPr algn="ctr"/>
            <a:r>
              <a:rPr lang="en-US" sz="1200" dirty="0">
                <a:solidFill>
                  <a:schemeClr val="bg1"/>
                </a:solidFill>
              </a:rPr>
              <a:t>Marinas</a:t>
            </a:r>
          </a:p>
        </p:txBody>
      </p:sp>
      <p:sp>
        <p:nvSpPr>
          <p:cNvPr id="11" name="TextBox 10">
            <a:extLst>
              <a:ext uri="{FF2B5EF4-FFF2-40B4-BE49-F238E27FC236}">
                <a16:creationId xmlns:a16="http://schemas.microsoft.com/office/drawing/2014/main" id="{79928104-43E8-B682-8AFC-E7985306A623}"/>
              </a:ext>
            </a:extLst>
          </p:cNvPr>
          <p:cNvSpPr txBox="1"/>
          <p:nvPr/>
        </p:nvSpPr>
        <p:spPr>
          <a:xfrm>
            <a:off x="5943600" y="920207"/>
            <a:ext cx="1335305" cy="276999"/>
          </a:xfrm>
          <a:prstGeom prst="rect">
            <a:avLst/>
          </a:prstGeom>
          <a:noFill/>
        </p:spPr>
        <p:txBody>
          <a:bodyPr wrap="square" rtlCol="0">
            <a:spAutoFit/>
          </a:bodyPr>
          <a:lstStyle/>
          <a:p>
            <a:pPr algn="ctr"/>
            <a:r>
              <a:rPr lang="en-US" sz="1200" dirty="0">
                <a:solidFill>
                  <a:schemeClr val="bg1"/>
                </a:solidFill>
              </a:rPr>
              <a:t>Pier H</a:t>
            </a:r>
          </a:p>
        </p:txBody>
      </p:sp>
      <p:sp>
        <p:nvSpPr>
          <p:cNvPr id="12" name="TextBox 11">
            <a:extLst>
              <a:ext uri="{FF2B5EF4-FFF2-40B4-BE49-F238E27FC236}">
                <a16:creationId xmlns:a16="http://schemas.microsoft.com/office/drawing/2014/main" id="{5364D452-E7C4-03A0-97F5-D70EDB8DC982}"/>
              </a:ext>
            </a:extLst>
          </p:cNvPr>
          <p:cNvSpPr txBox="1"/>
          <p:nvPr/>
        </p:nvSpPr>
        <p:spPr>
          <a:xfrm>
            <a:off x="6571427" y="1421835"/>
            <a:ext cx="1335305" cy="461665"/>
          </a:xfrm>
          <a:prstGeom prst="rect">
            <a:avLst/>
          </a:prstGeom>
          <a:noFill/>
        </p:spPr>
        <p:txBody>
          <a:bodyPr wrap="square" rtlCol="0">
            <a:spAutoFit/>
          </a:bodyPr>
          <a:lstStyle/>
          <a:p>
            <a:pPr algn="ctr"/>
            <a:r>
              <a:rPr lang="en-US" sz="1200" dirty="0">
                <a:solidFill>
                  <a:schemeClr val="bg1"/>
                </a:solidFill>
              </a:rPr>
              <a:t>Scrap Metal</a:t>
            </a:r>
          </a:p>
          <a:p>
            <a:pPr algn="ctr"/>
            <a:r>
              <a:rPr lang="en-US" sz="1200" dirty="0">
                <a:solidFill>
                  <a:schemeClr val="bg1"/>
                </a:solidFill>
              </a:rPr>
              <a:t>Piers</a:t>
            </a:r>
          </a:p>
        </p:txBody>
      </p:sp>
      <p:sp>
        <p:nvSpPr>
          <p:cNvPr id="13" name="TextBox 12">
            <a:extLst>
              <a:ext uri="{FF2B5EF4-FFF2-40B4-BE49-F238E27FC236}">
                <a16:creationId xmlns:a16="http://schemas.microsoft.com/office/drawing/2014/main" id="{49E36634-4011-7AD1-7F30-CB84771AE843}"/>
              </a:ext>
            </a:extLst>
          </p:cNvPr>
          <p:cNvSpPr txBox="1"/>
          <p:nvPr/>
        </p:nvSpPr>
        <p:spPr>
          <a:xfrm>
            <a:off x="6871883" y="775504"/>
            <a:ext cx="1335305" cy="646331"/>
          </a:xfrm>
          <a:prstGeom prst="rect">
            <a:avLst/>
          </a:prstGeom>
          <a:noFill/>
        </p:spPr>
        <p:txBody>
          <a:bodyPr wrap="square" rtlCol="0">
            <a:spAutoFit/>
          </a:bodyPr>
          <a:lstStyle/>
          <a:p>
            <a:pPr algn="ctr"/>
            <a:endParaRPr lang="en-US" sz="1200" dirty="0">
              <a:solidFill>
                <a:schemeClr val="bg1"/>
              </a:solidFill>
            </a:endParaRPr>
          </a:p>
          <a:p>
            <a:pPr algn="ctr"/>
            <a:r>
              <a:rPr lang="en-US" sz="1200" dirty="0">
                <a:solidFill>
                  <a:schemeClr val="bg1"/>
                </a:solidFill>
              </a:rPr>
              <a:t>Piers for Bulk Liquids</a:t>
            </a:r>
          </a:p>
        </p:txBody>
      </p:sp>
      <p:sp>
        <p:nvSpPr>
          <p:cNvPr id="14" name="TextBox 13">
            <a:extLst>
              <a:ext uri="{FF2B5EF4-FFF2-40B4-BE49-F238E27FC236}">
                <a16:creationId xmlns:a16="http://schemas.microsoft.com/office/drawing/2014/main" id="{8ABCD286-0C0F-C457-F27A-92D2B459BF17}"/>
              </a:ext>
            </a:extLst>
          </p:cNvPr>
          <p:cNvSpPr txBox="1"/>
          <p:nvPr/>
        </p:nvSpPr>
        <p:spPr>
          <a:xfrm>
            <a:off x="4712585" y="375232"/>
            <a:ext cx="1335305" cy="461665"/>
          </a:xfrm>
          <a:prstGeom prst="rect">
            <a:avLst/>
          </a:prstGeom>
          <a:noFill/>
        </p:spPr>
        <p:txBody>
          <a:bodyPr wrap="square" rtlCol="0">
            <a:spAutoFit/>
          </a:bodyPr>
          <a:lstStyle/>
          <a:p>
            <a:pPr algn="ctr"/>
            <a:r>
              <a:rPr lang="en-US" sz="1200" dirty="0">
                <a:solidFill>
                  <a:srgbClr val="C00000"/>
                </a:solidFill>
              </a:rPr>
              <a:t>Philadelphia</a:t>
            </a:r>
          </a:p>
          <a:p>
            <a:pPr algn="ctr"/>
            <a:r>
              <a:rPr lang="en-US" sz="1200" dirty="0">
                <a:solidFill>
                  <a:srgbClr val="C00000"/>
                </a:solidFill>
              </a:rPr>
              <a:t>Camden Harbor</a:t>
            </a:r>
          </a:p>
        </p:txBody>
      </p:sp>
      <p:sp>
        <p:nvSpPr>
          <p:cNvPr id="15" name="TextBox 14">
            <a:extLst>
              <a:ext uri="{FF2B5EF4-FFF2-40B4-BE49-F238E27FC236}">
                <a16:creationId xmlns:a16="http://schemas.microsoft.com/office/drawing/2014/main" id="{50B95DC5-4D88-81F0-8F2D-CE8B0B9C99FD}"/>
              </a:ext>
            </a:extLst>
          </p:cNvPr>
          <p:cNvSpPr txBox="1"/>
          <p:nvPr/>
        </p:nvSpPr>
        <p:spPr>
          <a:xfrm rot="19383038">
            <a:off x="522283" y="5037819"/>
            <a:ext cx="5116684" cy="553998"/>
          </a:xfrm>
          <a:prstGeom prst="rect">
            <a:avLst/>
          </a:prstGeom>
          <a:noFill/>
        </p:spPr>
        <p:txBody>
          <a:bodyPr wrap="square" rtlCol="0">
            <a:spAutoFit/>
          </a:bodyPr>
          <a:lstStyle/>
          <a:p>
            <a:pPr algn="ctr"/>
            <a:r>
              <a:rPr lang="en-US" sz="1000" dirty="0">
                <a:solidFill>
                  <a:schemeClr val="bg1"/>
                </a:solidFill>
              </a:rPr>
              <a:t>Rancocas Creek  NJPLNR Western Outflow</a:t>
            </a:r>
          </a:p>
          <a:p>
            <a:pPr algn="ctr"/>
            <a:endParaRPr lang="en-US" sz="1000" dirty="0">
              <a:solidFill>
                <a:schemeClr val="bg1"/>
              </a:solidFill>
            </a:endParaRPr>
          </a:p>
          <a:p>
            <a:pPr algn="ctr"/>
            <a:r>
              <a:rPr lang="en-US" sz="1000" dirty="0">
                <a:solidFill>
                  <a:schemeClr val="bg1"/>
                </a:solidFill>
              </a:rPr>
              <a:t>Note: Dark brown tannic Pine Barrens waters flow into the Delaware River</a:t>
            </a:r>
          </a:p>
        </p:txBody>
      </p:sp>
      <p:sp>
        <p:nvSpPr>
          <p:cNvPr id="16" name="TextBox 15">
            <a:extLst>
              <a:ext uri="{FF2B5EF4-FFF2-40B4-BE49-F238E27FC236}">
                <a16:creationId xmlns:a16="http://schemas.microsoft.com/office/drawing/2014/main" id="{DCAC0307-2CB8-A247-AC3D-890F8EAAE777}"/>
              </a:ext>
            </a:extLst>
          </p:cNvPr>
          <p:cNvSpPr txBox="1"/>
          <p:nvPr/>
        </p:nvSpPr>
        <p:spPr>
          <a:xfrm>
            <a:off x="257505" y="637239"/>
            <a:ext cx="4043083" cy="954107"/>
          </a:xfrm>
          <a:prstGeom prst="rect">
            <a:avLst/>
          </a:prstGeom>
          <a:noFill/>
        </p:spPr>
        <p:txBody>
          <a:bodyPr wrap="square" rtlCol="0">
            <a:spAutoFit/>
          </a:bodyPr>
          <a:lstStyle/>
          <a:p>
            <a:pPr algn="ctr"/>
            <a:r>
              <a:rPr lang="en-US" sz="1400" dirty="0">
                <a:solidFill>
                  <a:schemeClr val="bg1"/>
                </a:solidFill>
              </a:rPr>
              <a:t>Approximate 30 miles East Whites Bog Historical Village, N Branch Rancocas Creek, NJPBLR:</a:t>
            </a:r>
          </a:p>
          <a:p>
            <a:pPr algn="ctr"/>
            <a:r>
              <a:rPr lang="en-US" sz="1400" dirty="0">
                <a:solidFill>
                  <a:schemeClr val="bg1"/>
                </a:solidFill>
              </a:rPr>
              <a:t>15 miles East Head of Tide and Navigation: N Branch Mt. Holly, S Branch Lumberton</a:t>
            </a:r>
          </a:p>
        </p:txBody>
      </p:sp>
      <p:pic>
        <p:nvPicPr>
          <p:cNvPr id="18" name="Picture 17">
            <a:extLst>
              <a:ext uri="{FF2B5EF4-FFF2-40B4-BE49-F238E27FC236}">
                <a16:creationId xmlns:a16="http://schemas.microsoft.com/office/drawing/2014/main" id="{53F461F3-6662-D007-3214-73E2FC236027}"/>
              </a:ext>
            </a:extLst>
          </p:cNvPr>
          <p:cNvPicPr>
            <a:picLocks noChangeAspect="1"/>
          </p:cNvPicPr>
          <p:nvPr/>
        </p:nvPicPr>
        <p:blipFill>
          <a:blip r:embed="rId3"/>
          <a:stretch>
            <a:fillRect/>
          </a:stretch>
        </p:blipFill>
        <p:spPr>
          <a:xfrm>
            <a:off x="7388606" y="5568492"/>
            <a:ext cx="621846" cy="634039"/>
          </a:xfrm>
          <a:prstGeom prst="rect">
            <a:avLst/>
          </a:prstGeom>
        </p:spPr>
      </p:pic>
    </p:spTree>
    <p:extLst>
      <p:ext uri="{BB962C8B-B14F-4D97-AF65-F5344CB8AC3E}">
        <p14:creationId xmlns:p14="http://schemas.microsoft.com/office/powerpoint/2010/main" val="187497953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86" y="1298122"/>
            <a:ext cx="4904232" cy="1325563"/>
          </a:xfrm>
        </p:spPr>
        <p:txBody>
          <a:bodyPr>
            <a:normAutofit fontScale="90000"/>
          </a:bodyPr>
          <a:lstStyle/>
          <a:p>
            <a:pPr lvl="1" algn="ctr" rtl="0">
              <a:lnSpc>
                <a:spcPct val="150000"/>
              </a:lnSpc>
              <a:spcBef>
                <a:spcPct val="0"/>
              </a:spcBef>
            </a:pPr>
            <a:br>
              <a:rPr lang="en-US" sz="1600" b="1" dirty="0"/>
            </a:br>
            <a:r>
              <a:rPr lang="en-US" sz="2700" b="1" dirty="0">
                <a:solidFill>
                  <a:srgbClr val="FFFF00"/>
                </a:solidFill>
              </a:rPr>
              <a:t>Maritime Crossroads</a:t>
            </a:r>
            <a:br>
              <a:rPr lang="en-US" sz="2700" b="1" dirty="0">
                <a:solidFill>
                  <a:srgbClr val="FFFF00"/>
                </a:solidFill>
              </a:rPr>
            </a:br>
            <a:br>
              <a:rPr lang="en-US" sz="2700" b="1" dirty="0">
                <a:solidFill>
                  <a:srgbClr val="FFFF00"/>
                </a:solidFill>
              </a:rPr>
            </a:br>
            <a:r>
              <a:rPr lang="en-US" sz="2700" b="1" dirty="0">
                <a:solidFill>
                  <a:srgbClr val="FFFF00"/>
                </a:solidFill>
              </a:rPr>
              <a:t>Delaware River Water Trail</a:t>
            </a:r>
            <a:br>
              <a:rPr lang="en-US" sz="2000" b="1" dirty="0"/>
            </a:br>
            <a:br>
              <a:rPr lang="en-US" sz="2000" dirty="0"/>
            </a:br>
            <a:br>
              <a:rPr lang="en-US" sz="2000" b="1" dirty="0"/>
            </a:br>
            <a:br>
              <a:rPr lang="en-US" sz="2000" b="1" dirty="0"/>
            </a:br>
            <a:br>
              <a:rPr lang="en-US" sz="2000" b="1" dirty="0"/>
            </a:br>
            <a:endParaRPr lang="en-US" sz="2000" b="1" dirty="0"/>
          </a:p>
        </p:txBody>
      </p:sp>
      <p:sp>
        <p:nvSpPr>
          <p:cNvPr id="4" name="Date Placeholder 3"/>
          <p:cNvSpPr>
            <a:spLocks noGrp="1"/>
          </p:cNvSpPr>
          <p:nvPr>
            <p:ph type="dt" sz="half" idx="10"/>
          </p:nvPr>
        </p:nvSpPr>
        <p:spPr/>
        <p:txBody>
          <a:bodyPr/>
          <a:lstStyle/>
          <a:p>
            <a:fld id="{77E28CF7-E631-4DA4-8ECE-5C55EE71650E}" type="datetime1">
              <a:rPr lang="en-US" smtClean="0"/>
              <a:pPr/>
              <a:t>6/3/2024</a:t>
            </a:fld>
            <a:endParaRPr lang="en-US" dirty="0"/>
          </a:p>
        </p:txBody>
      </p:sp>
      <p:sp>
        <p:nvSpPr>
          <p:cNvPr id="5" name="Footer Placeholder 4"/>
          <p:cNvSpPr>
            <a:spLocks noGrp="1"/>
          </p:cNvSpPr>
          <p:nvPr>
            <p:ph type="ftr" sz="quarter" idx="11"/>
          </p:nvPr>
        </p:nvSpPr>
        <p:spPr/>
        <p:txBody>
          <a:bodyPr/>
          <a:lstStyle/>
          <a:p>
            <a:r>
              <a:rPr lang="en-US" dirty="0"/>
              <a:t>4 Rancocas Creek National Water Trail Nomination</a:t>
            </a:r>
          </a:p>
        </p:txBody>
      </p:sp>
      <p:sp>
        <p:nvSpPr>
          <p:cNvPr id="6" name="Slide Number Placeholder 5"/>
          <p:cNvSpPr>
            <a:spLocks noGrp="1"/>
          </p:cNvSpPr>
          <p:nvPr>
            <p:ph type="sldNum" sz="quarter" idx="12"/>
          </p:nvPr>
        </p:nvSpPr>
        <p:spPr/>
        <p:txBody>
          <a:bodyPr/>
          <a:lstStyle/>
          <a:p>
            <a:fld id="{2D809F47-FBD9-4358-A6E2-7113EEC30335}" type="slidenum">
              <a:rPr lang="en-US" smtClean="0"/>
              <a:pPr/>
              <a:t>117</a:t>
            </a:fld>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2293106"/>
            <a:ext cx="4812792" cy="4187070"/>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94821" y="234462"/>
            <a:ext cx="5411750" cy="4090266"/>
          </a:xfrm>
          <a:prstGeom prst="rect">
            <a:avLst/>
          </a:prstGeom>
        </p:spPr>
      </p:pic>
      <p:sp>
        <p:nvSpPr>
          <p:cNvPr id="8" name="Freeform 7"/>
          <p:cNvSpPr/>
          <p:nvPr/>
        </p:nvSpPr>
        <p:spPr>
          <a:xfrm>
            <a:off x="7349923" y="4177585"/>
            <a:ext cx="4048223" cy="694186"/>
          </a:xfrm>
          <a:custGeom>
            <a:avLst/>
            <a:gdLst>
              <a:gd name="connsiteX0" fmla="*/ 0 w 4271058"/>
              <a:gd name="connsiteY0" fmla="*/ 0 h 801054"/>
              <a:gd name="connsiteX1" fmla="*/ 324091 w 4271058"/>
              <a:gd name="connsiteY1" fmla="*/ 231494 h 801054"/>
              <a:gd name="connsiteX2" fmla="*/ 763929 w 4271058"/>
              <a:gd name="connsiteY2" fmla="*/ 254643 h 801054"/>
              <a:gd name="connsiteX3" fmla="*/ 960698 w 4271058"/>
              <a:gd name="connsiteY3" fmla="*/ 428263 h 801054"/>
              <a:gd name="connsiteX4" fmla="*/ 1377387 w 4271058"/>
              <a:gd name="connsiteY4" fmla="*/ 520861 h 801054"/>
              <a:gd name="connsiteX5" fmla="*/ 1678329 w 4271058"/>
              <a:gd name="connsiteY5" fmla="*/ 532436 h 801054"/>
              <a:gd name="connsiteX6" fmla="*/ 2048719 w 4271058"/>
              <a:gd name="connsiteY6" fmla="*/ 706056 h 801054"/>
              <a:gd name="connsiteX7" fmla="*/ 2407534 w 4271058"/>
              <a:gd name="connsiteY7" fmla="*/ 787079 h 801054"/>
              <a:gd name="connsiteX8" fmla="*/ 2882096 w 4271058"/>
              <a:gd name="connsiteY8" fmla="*/ 787079 h 801054"/>
              <a:gd name="connsiteX9" fmla="*/ 3113590 w 4271058"/>
              <a:gd name="connsiteY9" fmla="*/ 648182 h 801054"/>
              <a:gd name="connsiteX10" fmla="*/ 3333509 w 4271058"/>
              <a:gd name="connsiteY10" fmla="*/ 532436 h 801054"/>
              <a:gd name="connsiteX11" fmla="*/ 3703898 w 4271058"/>
              <a:gd name="connsiteY11" fmla="*/ 416689 h 801054"/>
              <a:gd name="connsiteX12" fmla="*/ 3958541 w 4271058"/>
              <a:gd name="connsiteY12" fmla="*/ 520861 h 801054"/>
              <a:gd name="connsiteX13" fmla="*/ 4178460 w 4271058"/>
              <a:gd name="connsiteY13" fmla="*/ 474562 h 801054"/>
              <a:gd name="connsiteX14" fmla="*/ 4271058 w 4271058"/>
              <a:gd name="connsiteY14" fmla="*/ 532436 h 801054"/>
              <a:gd name="connsiteX15" fmla="*/ 4271058 w 4271058"/>
              <a:gd name="connsiteY15" fmla="*/ 532436 h 80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1058" h="801054">
                <a:moveTo>
                  <a:pt x="0" y="0"/>
                </a:moveTo>
                <a:cubicBezTo>
                  <a:pt x="98384" y="94526"/>
                  <a:pt x="196769" y="189053"/>
                  <a:pt x="324091" y="231494"/>
                </a:cubicBezTo>
                <a:cubicBezTo>
                  <a:pt x="451413" y="273935"/>
                  <a:pt x="657828" y="221848"/>
                  <a:pt x="763929" y="254643"/>
                </a:cubicBezTo>
                <a:cubicBezTo>
                  <a:pt x="870030" y="287438"/>
                  <a:pt x="858455" y="383893"/>
                  <a:pt x="960698" y="428263"/>
                </a:cubicBezTo>
                <a:cubicBezTo>
                  <a:pt x="1062941" y="472633"/>
                  <a:pt x="1257782" y="503499"/>
                  <a:pt x="1377387" y="520861"/>
                </a:cubicBezTo>
                <a:cubicBezTo>
                  <a:pt x="1496992" y="538223"/>
                  <a:pt x="1566440" y="501570"/>
                  <a:pt x="1678329" y="532436"/>
                </a:cubicBezTo>
                <a:cubicBezTo>
                  <a:pt x="1790218" y="563302"/>
                  <a:pt x="1927185" y="663616"/>
                  <a:pt x="2048719" y="706056"/>
                </a:cubicBezTo>
                <a:cubicBezTo>
                  <a:pt x="2170253" y="748497"/>
                  <a:pt x="2268638" y="773575"/>
                  <a:pt x="2407534" y="787079"/>
                </a:cubicBezTo>
                <a:cubicBezTo>
                  <a:pt x="2546430" y="800583"/>
                  <a:pt x="2764420" y="810228"/>
                  <a:pt x="2882096" y="787079"/>
                </a:cubicBezTo>
                <a:cubicBezTo>
                  <a:pt x="2999772" y="763930"/>
                  <a:pt x="3038355" y="690622"/>
                  <a:pt x="3113590" y="648182"/>
                </a:cubicBezTo>
                <a:cubicBezTo>
                  <a:pt x="3188825" y="605742"/>
                  <a:pt x="3235124" y="571018"/>
                  <a:pt x="3333509" y="532436"/>
                </a:cubicBezTo>
                <a:cubicBezTo>
                  <a:pt x="3431894" y="493854"/>
                  <a:pt x="3599726" y="418618"/>
                  <a:pt x="3703898" y="416689"/>
                </a:cubicBezTo>
                <a:cubicBezTo>
                  <a:pt x="3808070" y="414760"/>
                  <a:pt x="3879447" y="511216"/>
                  <a:pt x="3958541" y="520861"/>
                </a:cubicBezTo>
                <a:cubicBezTo>
                  <a:pt x="4037635" y="530507"/>
                  <a:pt x="4178460" y="474562"/>
                  <a:pt x="4178460" y="474562"/>
                </a:cubicBezTo>
                <a:cubicBezTo>
                  <a:pt x="4230546" y="476491"/>
                  <a:pt x="4271058" y="532436"/>
                  <a:pt x="4271058" y="532436"/>
                </a:cubicBezTo>
                <a:lnTo>
                  <a:pt x="4271058" y="53243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8"/>
          <p:cNvSpPr/>
          <p:nvPr/>
        </p:nvSpPr>
        <p:spPr>
          <a:xfrm>
            <a:off x="9653287" y="4860206"/>
            <a:ext cx="1863524" cy="1480366"/>
          </a:xfrm>
          <a:custGeom>
            <a:avLst/>
            <a:gdLst>
              <a:gd name="connsiteX0" fmla="*/ 0 w 1805651"/>
              <a:gd name="connsiteY0" fmla="*/ 0 h 1446836"/>
              <a:gd name="connsiteX1" fmla="*/ 208344 w 1805651"/>
              <a:gd name="connsiteY1" fmla="*/ 115747 h 1446836"/>
              <a:gd name="connsiteX2" fmla="*/ 312517 w 1805651"/>
              <a:gd name="connsiteY2" fmla="*/ 208344 h 1446836"/>
              <a:gd name="connsiteX3" fmla="*/ 300942 w 1805651"/>
              <a:gd name="connsiteY3" fmla="*/ 347241 h 1446836"/>
              <a:gd name="connsiteX4" fmla="*/ 231494 w 1805651"/>
              <a:gd name="connsiteY4" fmla="*/ 520861 h 1446836"/>
              <a:gd name="connsiteX5" fmla="*/ 266218 w 1805651"/>
              <a:gd name="connsiteY5" fmla="*/ 717631 h 1446836"/>
              <a:gd name="connsiteX6" fmla="*/ 451413 w 1805651"/>
              <a:gd name="connsiteY6" fmla="*/ 937550 h 1446836"/>
              <a:gd name="connsiteX7" fmla="*/ 590309 w 1805651"/>
              <a:gd name="connsiteY7" fmla="*/ 1088020 h 1446836"/>
              <a:gd name="connsiteX8" fmla="*/ 706056 w 1805651"/>
              <a:gd name="connsiteY8" fmla="*/ 1134319 h 1446836"/>
              <a:gd name="connsiteX9" fmla="*/ 868101 w 1805651"/>
              <a:gd name="connsiteY9" fmla="*/ 1145894 h 1446836"/>
              <a:gd name="connsiteX10" fmla="*/ 1226917 w 1805651"/>
              <a:gd name="connsiteY10" fmla="*/ 1088020 h 1446836"/>
              <a:gd name="connsiteX11" fmla="*/ 1354238 w 1805651"/>
              <a:gd name="connsiteY11" fmla="*/ 1226917 h 1446836"/>
              <a:gd name="connsiteX12" fmla="*/ 1574157 w 1805651"/>
              <a:gd name="connsiteY12" fmla="*/ 1296365 h 1446836"/>
              <a:gd name="connsiteX13" fmla="*/ 1747777 w 1805651"/>
              <a:gd name="connsiteY13" fmla="*/ 1400537 h 1446836"/>
              <a:gd name="connsiteX14" fmla="*/ 1805651 w 1805651"/>
              <a:gd name="connsiteY14" fmla="*/ 1446836 h 1446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05651" h="1446836">
                <a:moveTo>
                  <a:pt x="0" y="0"/>
                </a:moveTo>
                <a:lnTo>
                  <a:pt x="208344" y="115747"/>
                </a:lnTo>
                <a:cubicBezTo>
                  <a:pt x="260430" y="150471"/>
                  <a:pt x="297084" y="169762"/>
                  <a:pt x="312517" y="208344"/>
                </a:cubicBezTo>
                <a:cubicBezTo>
                  <a:pt x="327950" y="246926"/>
                  <a:pt x="314446" y="295155"/>
                  <a:pt x="300942" y="347241"/>
                </a:cubicBezTo>
                <a:cubicBezTo>
                  <a:pt x="287438" y="399327"/>
                  <a:pt x="237281" y="459129"/>
                  <a:pt x="231494" y="520861"/>
                </a:cubicBezTo>
                <a:cubicBezTo>
                  <a:pt x="225707" y="582593"/>
                  <a:pt x="229565" y="648183"/>
                  <a:pt x="266218" y="717631"/>
                </a:cubicBezTo>
                <a:cubicBezTo>
                  <a:pt x="302871" y="787079"/>
                  <a:pt x="451413" y="937550"/>
                  <a:pt x="451413" y="937550"/>
                </a:cubicBezTo>
                <a:cubicBezTo>
                  <a:pt x="505428" y="999282"/>
                  <a:pt x="590309" y="1088020"/>
                  <a:pt x="590309" y="1088020"/>
                </a:cubicBezTo>
                <a:cubicBezTo>
                  <a:pt x="632749" y="1120815"/>
                  <a:pt x="659757" y="1124673"/>
                  <a:pt x="706056" y="1134319"/>
                </a:cubicBezTo>
                <a:cubicBezTo>
                  <a:pt x="752355" y="1143965"/>
                  <a:pt x="781291" y="1153610"/>
                  <a:pt x="868101" y="1145894"/>
                </a:cubicBezTo>
                <a:cubicBezTo>
                  <a:pt x="954911" y="1138178"/>
                  <a:pt x="1145894" y="1074516"/>
                  <a:pt x="1226917" y="1088020"/>
                </a:cubicBezTo>
                <a:cubicBezTo>
                  <a:pt x="1307940" y="1101524"/>
                  <a:pt x="1296365" y="1192193"/>
                  <a:pt x="1354238" y="1226917"/>
                </a:cubicBezTo>
                <a:cubicBezTo>
                  <a:pt x="1412111" y="1261641"/>
                  <a:pt x="1508567" y="1267428"/>
                  <a:pt x="1574157" y="1296365"/>
                </a:cubicBezTo>
                <a:cubicBezTo>
                  <a:pt x="1639747" y="1325302"/>
                  <a:pt x="1747777" y="1400537"/>
                  <a:pt x="1747777" y="1400537"/>
                </a:cubicBezTo>
                <a:cubicBezTo>
                  <a:pt x="1786359" y="1425615"/>
                  <a:pt x="1796005" y="1436225"/>
                  <a:pt x="1805651" y="144683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p:cNvSpPr txBox="1"/>
          <p:nvPr/>
        </p:nvSpPr>
        <p:spPr>
          <a:xfrm>
            <a:off x="10584543" y="4245681"/>
            <a:ext cx="700269" cy="230832"/>
          </a:xfrm>
          <a:prstGeom prst="rect">
            <a:avLst/>
          </a:prstGeom>
          <a:noFill/>
        </p:spPr>
        <p:txBody>
          <a:bodyPr wrap="square" rtlCol="0">
            <a:spAutoFit/>
          </a:bodyPr>
          <a:lstStyle/>
          <a:p>
            <a:r>
              <a:rPr lang="en-US" sz="900" dirty="0"/>
              <a:t>Mt. Holly </a:t>
            </a:r>
          </a:p>
        </p:txBody>
      </p:sp>
      <p:sp>
        <p:nvSpPr>
          <p:cNvPr id="11" name="TextBox 10"/>
          <p:cNvSpPr txBox="1"/>
          <p:nvPr/>
        </p:nvSpPr>
        <p:spPr>
          <a:xfrm>
            <a:off x="9750518" y="4443041"/>
            <a:ext cx="700269" cy="230832"/>
          </a:xfrm>
          <a:prstGeom prst="rect">
            <a:avLst/>
          </a:prstGeom>
          <a:noFill/>
        </p:spPr>
        <p:txBody>
          <a:bodyPr wrap="square" rtlCol="0">
            <a:spAutoFit/>
          </a:bodyPr>
          <a:lstStyle/>
          <a:p>
            <a:r>
              <a:rPr lang="en-US" sz="900" dirty="0"/>
              <a:t>N Branch</a:t>
            </a:r>
          </a:p>
        </p:txBody>
      </p:sp>
      <p:sp>
        <p:nvSpPr>
          <p:cNvPr id="12" name="TextBox 11"/>
          <p:cNvSpPr txBox="1"/>
          <p:nvPr/>
        </p:nvSpPr>
        <p:spPr>
          <a:xfrm>
            <a:off x="9931172" y="6044680"/>
            <a:ext cx="700269" cy="230832"/>
          </a:xfrm>
          <a:prstGeom prst="rect">
            <a:avLst/>
          </a:prstGeom>
          <a:noFill/>
        </p:spPr>
        <p:txBody>
          <a:bodyPr wrap="square" rtlCol="0">
            <a:spAutoFit/>
          </a:bodyPr>
          <a:lstStyle/>
          <a:p>
            <a:r>
              <a:rPr lang="en-US" sz="900" dirty="0"/>
              <a:t>S Branch</a:t>
            </a:r>
          </a:p>
        </p:txBody>
      </p:sp>
      <p:sp>
        <p:nvSpPr>
          <p:cNvPr id="13" name="TextBox 12"/>
          <p:cNvSpPr txBox="1"/>
          <p:nvPr/>
        </p:nvSpPr>
        <p:spPr>
          <a:xfrm>
            <a:off x="8601919" y="4281523"/>
            <a:ext cx="700269" cy="230832"/>
          </a:xfrm>
          <a:prstGeom prst="rect">
            <a:avLst/>
          </a:prstGeom>
          <a:noFill/>
        </p:spPr>
        <p:txBody>
          <a:bodyPr wrap="square" rtlCol="0">
            <a:spAutoFit/>
          </a:bodyPr>
          <a:lstStyle/>
          <a:p>
            <a:r>
              <a:rPr lang="en-US" sz="900" dirty="0"/>
              <a:t>Main Stem</a:t>
            </a:r>
          </a:p>
        </p:txBody>
      </p:sp>
      <p:sp>
        <p:nvSpPr>
          <p:cNvPr id="16" name="TextBox 15"/>
          <p:cNvSpPr txBox="1"/>
          <p:nvPr/>
        </p:nvSpPr>
        <p:spPr>
          <a:xfrm>
            <a:off x="10751916" y="6225156"/>
            <a:ext cx="700269" cy="230832"/>
          </a:xfrm>
          <a:prstGeom prst="rect">
            <a:avLst/>
          </a:prstGeom>
          <a:noFill/>
        </p:spPr>
        <p:txBody>
          <a:bodyPr wrap="square" rtlCol="0">
            <a:spAutoFit/>
          </a:bodyPr>
          <a:lstStyle/>
          <a:p>
            <a:r>
              <a:rPr lang="en-US" sz="900" dirty="0"/>
              <a:t>Lumberton</a:t>
            </a:r>
          </a:p>
        </p:txBody>
      </p:sp>
      <p:sp>
        <p:nvSpPr>
          <p:cNvPr id="17" name="Oval 16"/>
          <p:cNvSpPr/>
          <p:nvPr/>
        </p:nvSpPr>
        <p:spPr>
          <a:xfrm>
            <a:off x="11266025" y="4530288"/>
            <a:ext cx="204485" cy="1770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406572" y="3242767"/>
            <a:ext cx="1452316" cy="748427"/>
          </a:xfrm>
          <a:prstGeom prst="rect">
            <a:avLst/>
          </a:prstGeom>
        </p:spPr>
      </p:pic>
      <p:sp>
        <p:nvSpPr>
          <p:cNvPr id="22" name="TextBox 21"/>
          <p:cNvSpPr txBox="1"/>
          <p:nvPr/>
        </p:nvSpPr>
        <p:spPr>
          <a:xfrm>
            <a:off x="10406571" y="4008591"/>
            <a:ext cx="1475465" cy="246221"/>
          </a:xfrm>
          <a:prstGeom prst="rect">
            <a:avLst/>
          </a:prstGeom>
          <a:solidFill>
            <a:schemeClr val="tx1"/>
          </a:solidFill>
        </p:spPr>
        <p:txBody>
          <a:bodyPr wrap="square" rtlCol="0">
            <a:spAutoFit/>
          </a:bodyPr>
          <a:lstStyle/>
          <a:p>
            <a:r>
              <a:rPr lang="en-US" sz="1000" dirty="0">
                <a:solidFill>
                  <a:schemeClr val="bg1"/>
                </a:solidFill>
              </a:rPr>
              <a:t>     N Branch  Channel</a:t>
            </a:r>
          </a:p>
        </p:txBody>
      </p:sp>
      <p:cxnSp>
        <p:nvCxnSpPr>
          <p:cNvPr id="24" name="Straight Connector 23"/>
          <p:cNvCxnSpPr/>
          <p:nvPr/>
        </p:nvCxnSpPr>
        <p:spPr>
          <a:xfrm flipH="1">
            <a:off x="11132730" y="4286996"/>
            <a:ext cx="235537" cy="1214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flipV="1">
            <a:off x="11144304" y="4386642"/>
            <a:ext cx="106194" cy="88595"/>
          </a:xfrm>
          <a:prstGeom prst="line">
            <a:avLst/>
          </a:prstGeom>
        </p:spPr>
        <p:style>
          <a:lnRef idx="1">
            <a:schemeClr val="accent1"/>
          </a:lnRef>
          <a:fillRef idx="0">
            <a:schemeClr val="accent1"/>
          </a:fillRef>
          <a:effectRef idx="0">
            <a:schemeClr val="accent1"/>
          </a:effectRef>
          <a:fontRef idx="minor">
            <a:schemeClr val="tx1"/>
          </a:fontRef>
        </p:style>
      </p:cxnSp>
      <p:pic>
        <p:nvPicPr>
          <p:cNvPr id="30" name="Picture 2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406571" y="4790700"/>
            <a:ext cx="1653767" cy="1089245"/>
          </a:xfrm>
          <a:prstGeom prst="rect">
            <a:avLst/>
          </a:prstGeom>
        </p:spPr>
      </p:pic>
      <p:sp>
        <p:nvSpPr>
          <p:cNvPr id="31" name="TextBox 30"/>
          <p:cNvSpPr txBox="1"/>
          <p:nvPr/>
        </p:nvSpPr>
        <p:spPr>
          <a:xfrm>
            <a:off x="10406572" y="5574532"/>
            <a:ext cx="1653766" cy="230832"/>
          </a:xfrm>
          <a:prstGeom prst="rect">
            <a:avLst/>
          </a:prstGeom>
          <a:noFill/>
        </p:spPr>
        <p:txBody>
          <a:bodyPr wrap="square" rtlCol="0">
            <a:spAutoFit/>
          </a:bodyPr>
          <a:lstStyle/>
          <a:p>
            <a:pPr algn="ctr"/>
            <a:r>
              <a:rPr lang="en-US" sz="900" dirty="0">
                <a:solidFill>
                  <a:schemeClr val="bg1"/>
                </a:solidFill>
              </a:rPr>
              <a:t>Mt. Holly Oxbow – Mill Race </a:t>
            </a:r>
          </a:p>
        </p:txBody>
      </p:sp>
      <p:pic>
        <p:nvPicPr>
          <p:cNvPr id="32" name="Picture 3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83529" y="5275338"/>
            <a:ext cx="1926806" cy="1184435"/>
          </a:xfrm>
          <a:prstGeom prst="rect">
            <a:avLst/>
          </a:prstGeom>
        </p:spPr>
      </p:pic>
      <p:sp>
        <p:nvSpPr>
          <p:cNvPr id="33" name="TextBox 32"/>
          <p:cNvSpPr txBox="1"/>
          <p:nvPr/>
        </p:nvSpPr>
        <p:spPr>
          <a:xfrm>
            <a:off x="7925242" y="5285425"/>
            <a:ext cx="1885094" cy="1200329"/>
          </a:xfrm>
          <a:prstGeom prst="rect">
            <a:avLst/>
          </a:prstGeom>
          <a:noFill/>
        </p:spPr>
        <p:txBody>
          <a:bodyPr wrap="square" rtlCol="0">
            <a:spAutoFit/>
          </a:bodyPr>
          <a:lstStyle/>
          <a:p>
            <a:pPr algn="ctr"/>
            <a:r>
              <a:rPr lang="en-US" sz="900" dirty="0"/>
              <a:t>Hainesport  Boat Launch</a:t>
            </a:r>
          </a:p>
          <a:p>
            <a:pPr algn="ctr"/>
            <a:endParaRPr lang="en-US" sz="900" dirty="0"/>
          </a:p>
          <a:p>
            <a:pPr algn="ctr"/>
            <a:endParaRPr lang="en-US" sz="900" dirty="0"/>
          </a:p>
          <a:p>
            <a:pPr algn="ctr"/>
            <a:endParaRPr lang="en-US" sz="900" dirty="0"/>
          </a:p>
          <a:p>
            <a:pPr algn="ctr"/>
            <a:endParaRPr lang="en-US" sz="900" dirty="0"/>
          </a:p>
          <a:p>
            <a:pPr algn="ctr"/>
            <a:endParaRPr lang="en-US" sz="900" dirty="0"/>
          </a:p>
          <a:p>
            <a:pPr algn="ctr"/>
            <a:endParaRPr lang="en-US" sz="900" dirty="0"/>
          </a:p>
          <a:p>
            <a:pPr algn="ctr"/>
            <a:r>
              <a:rPr lang="en-US" sz="900" dirty="0"/>
              <a:t> </a:t>
            </a:r>
            <a:r>
              <a:rPr lang="en-US" sz="900" dirty="0">
                <a:solidFill>
                  <a:schemeClr val="bg1"/>
                </a:solidFill>
              </a:rPr>
              <a:t>Burlington County Park</a:t>
            </a:r>
          </a:p>
        </p:txBody>
      </p:sp>
      <p:pic>
        <p:nvPicPr>
          <p:cNvPr id="34" name="Picture 3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946272" y="4673873"/>
            <a:ext cx="1482918" cy="775328"/>
          </a:xfrm>
          <a:prstGeom prst="rect">
            <a:avLst/>
          </a:prstGeom>
        </p:spPr>
      </p:pic>
      <p:sp>
        <p:nvSpPr>
          <p:cNvPr id="35" name="Title 1"/>
          <p:cNvSpPr txBox="1">
            <a:spLocks/>
          </p:cNvSpPr>
          <p:nvPr/>
        </p:nvSpPr>
        <p:spPr>
          <a:xfrm rot="1216383">
            <a:off x="7581633" y="4617347"/>
            <a:ext cx="1987559" cy="603623"/>
          </a:xfrm>
          <a:prstGeom prst="rect">
            <a:avLst/>
          </a:prstGeom>
        </p:spPr>
        <p:txBody>
          <a:bodyPr vert="horz" lIns="91440" tIns="45720" rIns="91440" bIns="45720" rtlCol="0" anchor="ctr">
            <a:normAutofit fontScale="4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1" algn="ctr" rtl="0">
              <a:lnSpc>
                <a:spcPct val="150000"/>
              </a:lnSpc>
              <a:spcBef>
                <a:spcPct val="0"/>
              </a:spcBef>
            </a:pPr>
            <a:r>
              <a:rPr lang="en-US" sz="1600" b="1" kern="0" dirty="0">
                <a:solidFill>
                  <a:sysClr val="windowText" lastClr="000000"/>
                </a:solidFill>
              </a:rPr>
              <a:t>Rancocas Creek National Water Trail (nomination)</a:t>
            </a:r>
            <a:br>
              <a:rPr lang="en-US" sz="1600" b="1" kern="0" dirty="0">
                <a:solidFill>
                  <a:sysClr val="windowText" lastClr="000000"/>
                </a:solidFill>
              </a:rPr>
            </a:br>
            <a:endParaRPr lang="en-US" sz="2400" b="1" kern="0" dirty="0">
              <a:solidFill>
                <a:sysClr val="windowText" lastClr="000000"/>
              </a:solidFill>
            </a:endParaRPr>
          </a:p>
        </p:txBody>
      </p:sp>
      <p:sp>
        <p:nvSpPr>
          <p:cNvPr id="36" name="TextBox 35"/>
          <p:cNvSpPr txBox="1"/>
          <p:nvPr/>
        </p:nvSpPr>
        <p:spPr>
          <a:xfrm>
            <a:off x="5953725" y="5435287"/>
            <a:ext cx="1475465" cy="246221"/>
          </a:xfrm>
          <a:prstGeom prst="rect">
            <a:avLst/>
          </a:prstGeom>
          <a:solidFill>
            <a:schemeClr val="tx1"/>
          </a:solidFill>
        </p:spPr>
        <p:txBody>
          <a:bodyPr wrap="square" rtlCol="0">
            <a:spAutoFit/>
          </a:bodyPr>
          <a:lstStyle/>
          <a:p>
            <a:r>
              <a:rPr lang="en-US" sz="1000" dirty="0">
                <a:solidFill>
                  <a:schemeClr val="bg1"/>
                </a:solidFill>
              </a:rPr>
              <a:t>     Main Stem-Rancocas</a:t>
            </a:r>
          </a:p>
        </p:txBody>
      </p:sp>
      <p:sp>
        <p:nvSpPr>
          <p:cNvPr id="38" name="Freeform 37"/>
          <p:cNvSpPr/>
          <p:nvPr/>
        </p:nvSpPr>
        <p:spPr>
          <a:xfrm>
            <a:off x="7396223" y="4190035"/>
            <a:ext cx="3854369" cy="684229"/>
          </a:xfrm>
          <a:custGeom>
            <a:avLst/>
            <a:gdLst>
              <a:gd name="connsiteX0" fmla="*/ 3854369 w 3854369"/>
              <a:gd name="connsiteY0" fmla="*/ 416689 h 684229"/>
              <a:gd name="connsiteX1" fmla="*/ 3715473 w 3854369"/>
              <a:gd name="connsiteY1" fmla="*/ 428264 h 684229"/>
              <a:gd name="connsiteX2" fmla="*/ 3576577 w 3854369"/>
              <a:gd name="connsiteY2" fmla="*/ 358816 h 684229"/>
              <a:gd name="connsiteX3" fmla="*/ 3379807 w 3854369"/>
              <a:gd name="connsiteY3" fmla="*/ 312517 h 684229"/>
              <a:gd name="connsiteX4" fmla="*/ 3102015 w 3854369"/>
              <a:gd name="connsiteY4" fmla="*/ 486137 h 684229"/>
              <a:gd name="connsiteX5" fmla="*/ 2708476 w 3854369"/>
              <a:gd name="connsiteY5" fmla="*/ 659757 h 684229"/>
              <a:gd name="connsiteX6" fmla="*/ 2627453 w 3854369"/>
              <a:gd name="connsiteY6" fmla="*/ 682907 h 684229"/>
              <a:gd name="connsiteX7" fmla="*/ 2280212 w 3854369"/>
              <a:gd name="connsiteY7" fmla="*/ 659757 h 684229"/>
              <a:gd name="connsiteX8" fmla="*/ 2037144 w 3854369"/>
              <a:gd name="connsiteY8" fmla="*/ 590309 h 684229"/>
              <a:gd name="connsiteX9" fmla="*/ 1620455 w 3854369"/>
              <a:gd name="connsiteY9" fmla="*/ 474562 h 684229"/>
              <a:gd name="connsiteX10" fmla="*/ 1458410 w 3854369"/>
              <a:gd name="connsiteY10" fmla="*/ 428264 h 684229"/>
              <a:gd name="connsiteX11" fmla="*/ 1238491 w 3854369"/>
              <a:gd name="connsiteY11" fmla="*/ 405114 h 684229"/>
              <a:gd name="connsiteX12" fmla="*/ 1030147 w 3854369"/>
              <a:gd name="connsiteY12" fmla="*/ 393540 h 684229"/>
              <a:gd name="connsiteX13" fmla="*/ 868101 w 3854369"/>
              <a:gd name="connsiteY13" fmla="*/ 335666 h 684229"/>
              <a:gd name="connsiteX14" fmla="*/ 787078 w 3854369"/>
              <a:gd name="connsiteY14" fmla="*/ 254643 h 684229"/>
              <a:gd name="connsiteX15" fmla="*/ 694481 w 3854369"/>
              <a:gd name="connsiteY15" fmla="*/ 243069 h 684229"/>
              <a:gd name="connsiteX16" fmla="*/ 509286 w 3854369"/>
              <a:gd name="connsiteY16" fmla="*/ 196770 h 684229"/>
              <a:gd name="connsiteX17" fmla="*/ 393539 w 3854369"/>
              <a:gd name="connsiteY17" fmla="*/ 196770 h 684229"/>
              <a:gd name="connsiteX18" fmla="*/ 266218 w 3854369"/>
              <a:gd name="connsiteY18" fmla="*/ 208345 h 684229"/>
              <a:gd name="connsiteX19" fmla="*/ 162045 w 3854369"/>
              <a:gd name="connsiteY19" fmla="*/ 138897 h 684229"/>
              <a:gd name="connsiteX20" fmla="*/ 115747 w 3854369"/>
              <a:gd name="connsiteY20" fmla="*/ 92598 h 684229"/>
              <a:gd name="connsiteX21" fmla="*/ 0 w 3854369"/>
              <a:gd name="connsiteY21" fmla="*/ 0 h 684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54369" h="684229">
                <a:moveTo>
                  <a:pt x="3854369" y="416689"/>
                </a:moveTo>
                <a:cubicBezTo>
                  <a:pt x="3808070" y="427299"/>
                  <a:pt x="3761772" y="437910"/>
                  <a:pt x="3715473" y="428264"/>
                </a:cubicBezTo>
                <a:cubicBezTo>
                  <a:pt x="3669174" y="418618"/>
                  <a:pt x="3632521" y="378107"/>
                  <a:pt x="3576577" y="358816"/>
                </a:cubicBezTo>
                <a:cubicBezTo>
                  <a:pt x="3520633" y="339525"/>
                  <a:pt x="3458901" y="291297"/>
                  <a:pt x="3379807" y="312517"/>
                </a:cubicBezTo>
                <a:cubicBezTo>
                  <a:pt x="3300713" y="333737"/>
                  <a:pt x="3213903" y="428264"/>
                  <a:pt x="3102015" y="486137"/>
                </a:cubicBezTo>
                <a:cubicBezTo>
                  <a:pt x="2990126" y="544010"/>
                  <a:pt x="2708476" y="659757"/>
                  <a:pt x="2708476" y="659757"/>
                </a:cubicBezTo>
                <a:cubicBezTo>
                  <a:pt x="2629382" y="692552"/>
                  <a:pt x="2698830" y="682907"/>
                  <a:pt x="2627453" y="682907"/>
                </a:cubicBezTo>
                <a:cubicBezTo>
                  <a:pt x="2556076" y="682907"/>
                  <a:pt x="2378597" y="675190"/>
                  <a:pt x="2280212" y="659757"/>
                </a:cubicBezTo>
                <a:cubicBezTo>
                  <a:pt x="2181827" y="644324"/>
                  <a:pt x="2037144" y="590309"/>
                  <a:pt x="2037144" y="590309"/>
                </a:cubicBezTo>
                <a:lnTo>
                  <a:pt x="1620455" y="474562"/>
                </a:lnTo>
                <a:cubicBezTo>
                  <a:pt x="1523999" y="447555"/>
                  <a:pt x="1522071" y="439839"/>
                  <a:pt x="1458410" y="428264"/>
                </a:cubicBezTo>
                <a:cubicBezTo>
                  <a:pt x="1394749" y="416689"/>
                  <a:pt x="1309868" y="410901"/>
                  <a:pt x="1238491" y="405114"/>
                </a:cubicBezTo>
                <a:cubicBezTo>
                  <a:pt x="1167114" y="399327"/>
                  <a:pt x="1091879" y="405115"/>
                  <a:pt x="1030147" y="393540"/>
                </a:cubicBezTo>
                <a:cubicBezTo>
                  <a:pt x="968415" y="381965"/>
                  <a:pt x="868101" y="335666"/>
                  <a:pt x="868101" y="335666"/>
                </a:cubicBezTo>
                <a:cubicBezTo>
                  <a:pt x="827590" y="312517"/>
                  <a:pt x="787078" y="254643"/>
                  <a:pt x="787078" y="254643"/>
                </a:cubicBezTo>
                <a:cubicBezTo>
                  <a:pt x="758141" y="239210"/>
                  <a:pt x="740780" y="252715"/>
                  <a:pt x="694481" y="243069"/>
                </a:cubicBezTo>
                <a:cubicBezTo>
                  <a:pt x="648182" y="233423"/>
                  <a:pt x="509286" y="196770"/>
                  <a:pt x="509286" y="196770"/>
                </a:cubicBezTo>
                <a:cubicBezTo>
                  <a:pt x="459129" y="189053"/>
                  <a:pt x="393539" y="196770"/>
                  <a:pt x="393539" y="196770"/>
                </a:cubicBezTo>
                <a:cubicBezTo>
                  <a:pt x="353028" y="198699"/>
                  <a:pt x="304800" y="217990"/>
                  <a:pt x="266218" y="208345"/>
                </a:cubicBezTo>
                <a:cubicBezTo>
                  <a:pt x="227636" y="198699"/>
                  <a:pt x="162045" y="138897"/>
                  <a:pt x="162045" y="138897"/>
                </a:cubicBezTo>
                <a:cubicBezTo>
                  <a:pt x="136966" y="119606"/>
                  <a:pt x="115747" y="92598"/>
                  <a:pt x="115747" y="92598"/>
                </a:cubicBezTo>
                <a:cubicBezTo>
                  <a:pt x="88739" y="69448"/>
                  <a:pt x="44369" y="34724"/>
                  <a:pt x="0" y="0"/>
                </a:cubicBezTo>
              </a:path>
            </a:pathLst>
          </a:custGeom>
          <a:noFill/>
          <a:ln w="76200">
            <a:solidFill>
              <a:srgbClr val="92D05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39"/>
          <p:cNvSpPr/>
          <p:nvPr/>
        </p:nvSpPr>
        <p:spPr>
          <a:xfrm>
            <a:off x="9690935" y="4890569"/>
            <a:ext cx="1747777" cy="1400537"/>
          </a:xfrm>
          <a:custGeom>
            <a:avLst/>
            <a:gdLst>
              <a:gd name="connsiteX0" fmla="*/ 0 w 1747777"/>
              <a:gd name="connsiteY0" fmla="*/ 0 h 1400537"/>
              <a:gd name="connsiteX1" fmla="*/ 277792 w 1747777"/>
              <a:gd name="connsiteY1" fmla="*/ 185195 h 1400537"/>
              <a:gd name="connsiteX2" fmla="*/ 173620 w 1747777"/>
              <a:gd name="connsiteY2" fmla="*/ 532435 h 1400537"/>
              <a:gd name="connsiteX3" fmla="*/ 231494 w 1747777"/>
              <a:gd name="connsiteY3" fmla="*/ 775504 h 1400537"/>
              <a:gd name="connsiteX4" fmla="*/ 544010 w 1747777"/>
              <a:gd name="connsiteY4" fmla="*/ 1018572 h 1400537"/>
              <a:gd name="connsiteX5" fmla="*/ 682906 w 1747777"/>
              <a:gd name="connsiteY5" fmla="*/ 1134319 h 1400537"/>
              <a:gd name="connsiteX6" fmla="*/ 787078 w 1747777"/>
              <a:gd name="connsiteY6" fmla="*/ 1145893 h 1400537"/>
              <a:gd name="connsiteX7" fmla="*/ 1122744 w 1747777"/>
              <a:gd name="connsiteY7" fmla="*/ 1145893 h 1400537"/>
              <a:gd name="connsiteX8" fmla="*/ 1226916 w 1747777"/>
              <a:gd name="connsiteY8" fmla="*/ 1076445 h 1400537"/>
              <a:gd name="connsiteX9" fmla="*/ 1307939 w 1747777"/>
              <a:gd name="connsiteY9" fmla="*/ 1203767 h 1400537"/>
              <a:gd name="connsiteX10" fmla="*/ 1747777 w 1747777"/>
              <a:gd name="connsiteY10" fmla="*/ 1400537 h 140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7777" h="1400537">
                <a:moveTo>
                  <a:pt x="0" y="0"/>
                </a:moveTo>
                <a:cubicBezTo>
                  <a:pt x="124427" y="48228"/>
                  <a:pt x="248855" y="96456"/>
                  <a:pt x="277792" y="185195"/>
                </a:cubicBezTo>
                <a:cubicBezTo>
                  <a:pt x="306729" y="273934"/>
                  <a:pt x="181336" y="434050"/>
                  <a:pt x="173620" y="532435"/>
                </a:cubicBezTo>
                <a:cubicBezTo>
                  <a:pt x="165904" y="630820"/>
                  <a:pt x="169762" y="694481"/>
                  <a:pt x="231494" y="775504"/>
                </a:cubicBezTo>
                <a:cubicBezTo>
                  <a:pt x="293226" y="856527"/>
                  <a:pt x="468775" y="958770"/>
                  <a:pt x="544010" y="1018572"/>
                </a:cubicBezTo>
                <a:cubicBezTo>
                  <a:pt x="619245" y="1078374"/>
                  <a:pt x="682906" y="1134319"/>
                  <a:pt x="682906" y="1134319"/>
                </a:cubicBezTo>
                <a:cubicBezTo>
                  <a:pt x="723417" y="1155539"/>
                  <a:pt x="713772" y="1143964"/>
                  <a:pt x="787078" y="1145893"/>
                </a:cubicBezTo>
                <a:cubicBezTo>
                  <a:pt x="860384" y="1147822"/>
                  <a:pt x="1122744" y="1145893"/>
                  <a:pt x="1122744" y="1145893"/>
                </a:cubicBezTo>
                <a:cubicBezTo>
                  <a:pt x="1196050" y="1134318"/>
                  <a:pt x="1196050" y="1066799"/>
                  <a:pt x="1226916" y="1076445"/>
                </a:cubicBezTo>
                <a:cubicBezTo>
                  <a:pt x="1257782" y="1086091"/>
                  <a:pt x="1221129" y="1149752"/>
                  <a:pt x="1307939" y="1203767"/>
                </a:cubicBezTo>
                <a:cubicBezTo>
                  <a:pt x="1394749" y="1257782"/>
                  <a:pt x="1571263" y="1329159"/>
                  <a:pt x="1747777" y="1400537"/>
                </a:cubicBezTo>
              </a:path>
            </a:pathLst>
          </a:custGeom>
          <a:noFill/>
          <a:ln w="76200">
            <a:solidFill>
              <a:srgbClr val="33CC33">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p:cNvSpPr/>
          <p:nvPr/>
        </p:nvSpPr>
        <p:spPr>
          <a:xfrm>
            <a:off x="9849313" y="5469870"/>
            <a:ext cx="204485" cy="1770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p:cNvSpPr/>
          <p:nvPr/>
        </p:nvSpPr>
        <p:spPr>
          <a:xfrm>
            <a:off x="11223100" y="6112283"/>
            <a:ext cx="204485" cy="1770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17"/>
          <p:cNvSpPr/>
          <p:nvPr/>
        </p:nvSpPr>
        <p:spPr>
          <a:xfrm>
            <a:off x="5550282" y="2517926"/>
            <a:ext cx="6554369" cy="4111661"/>
          </a:xfrm>
          <a:custGeom>
            <a:avLst/>
            <a:gdLst>
              <a:gd name="connsiteX0" fmla="*/ 823086 w 6554369"/>
              <a:gd name="connsiteY0" fmla="*/ 1834618 h 4111661"/>
              <a:gd name="connsiteX1" fmla="*/ 439038 w 6554369"/>
              <a:gd name="connsiteY1" fmla="*/ 1971778 h 4111661"/>
              <a:gd name="connsiteX2" fmla="*/ 183006 w 6554369"/>
              <a:gd name="connsiteY2" fmla="*/ 2255242 h 4111661"/>
              <a:gd name="connsiteX3" fmla="*/ 146430 w 6554369"/>
              <a:gd name="connsiteY3" fmla="*/ 3041626 h 4111661"/>
              <a:gd name="connsiteX4" fmla="*/ 126 w 6554369"/>
              <a:gd name="connsiteY4" fmla="*/ 3489682 h 4111661"/>
              <a:gd name="connsiteX5" fmla="*/ 173862 w 6554369"/>
              <a:gd name="connsiteY5" fmla="*/ 3699994 h 4111661"/>
              <a:gd name="connsiteX6" fmla="*/ 1088262 w 6554369"/>
              <a:gd name="connsiteY6" fmla="*/ 3764002 h 4111661"/>
              <a:gd name="connsiteX7" fmla="*/ 1682622 w 6554369"/>
              <a:gd name="connsiteY7" fmla="*/ 3828010 h 4111661"/>
              <a:gd name="connsiteX8" fmla="*/ 2551302 w 6554369"/>
              <a:gd name="connsiteY8" fmla="*/ 4084042 h 4111661"/>
              <a:gd name="connsiteX9" fmla="*/ 4370958 w 6554369"/>
              <a:gd name="connsiteY9" fmla="*/ 4084042 h 4111661"/>
              <a:gd name="connsiteX10" fmla="*/ 5166486 w 6554369"/>
              <a:gd name="connsiteY10" fmla="*/ 3901162 h 4111661"/>
              <a:gd name="connsiteX11" fmla="*/ 5980302 w 6554369"/>
              <a:gd name="connsiteY11" fmla="*/ 3965170 h 4111661"/>
              <a:gd name="connsiteX12" fmla="*/ 6364350 w 6554369"/>
              <a:gd name="connsiteY12" fmla="*/ 3846298 h 4111661"/>
              <a:gd name="connsiteX13" fmla="*/ 6547230 w 6554369"/>
              <a:gd name="connsiteY13" fmla="*/ 3315946 h 4111661"/>
              <a:gd name="connsiteX14" fmla="*/ 6501510 w 6554369"/>
              <a:gd name="connsiteY14" fmla="*/ 1779754 h 4111661"/>
              <a:gd name="connsiteX15" fmla="*/ 6355206 w 6554369"/>
              <a:gd name="connsiteY15" fmla="*/ 837922 h 4111661"/>
              <a:gd name="connsiteX16" fmla="*/ 6291198 w 6554369"/>
              <a:gd name="connsiteY16" fmla="*/ 380722 h 4111661"/>
              <a:gd name="connsiteX17" fmla="*/ 6117462 w 6554369"/>
              <a:gd name="connsiteY17" fmla="*/ 124690 h 4111661"/>
              <a:gd name="connsiteX18" fmla="*/ 5486526 w 6554369"/>
              <a:gd name="connsiteY18" fmla="*/ 5818 h 4111661"/>
              <a:gd name="connsiteX19" fmla="*/ 5047614 w 6554369"/>
              <a:gd name="connsiteY19" fmla="*/ 298426 h 4111661"/>
              <a:gd name="connsiteX20" fmla="*/ 4901310 w 6554369"/>
              <a:gd name="connsiteY20" fmla="*/ 737338 h 4111661"/>
              <a:gd name="connsiteX21" fmla="*/ 4819014 w 6554369"/>
              <a:gd name="connsiteY21" fmla="*/ 911074 h 4111661"/>
              <a:gd name="connsiteX22" fmla="*/ 4645278 w 6554369"/>
              <a:gd name="connsiteY22" fmla="*/ 1313410 h 4111661"/>
              <a:gd name="connsiteX23" fmla="*/ 4517262 w 6554369"/>
              <a:gd name="connsiteY23" fmla="*/ 1715746 h 4111661"/>
              <a:gd name="connsiteX24" fmla="*/ 4252086 w 6554369"/>
              <a:gd name="connsiteY24" fmla="*/ 1752322 h 4111661"/>
              <a:gd name="connsiteX25" fmla="*/ 3740022 w 6554369"/>
              <a:gd name="connsiteY25" fmla="*/ 1752322 h 4111661"/>
              <a:gd name="connsiteX26" fmla="*/ 3118230 w 6554369"/>
              <a:gd name="connsiteY26" fmla="*/ 1670026 h 4111661"/>
              <a:gd name="connsiteX27" fmla="*/ 2670174 w 6554369"/>
              <a:gd name="connsiteY27" fmla="*/ 1715746 h 4111661"/>
              <a:gd name="connsiteX28" fmla="*/ 2158110 w 6554369"/>
              <a:gd name="connsiteY28" fmla="*/ 1679170 h 4111661"/>
              <a:gd name="connsiteX29" fmla="*/ 1810638 w 6554369"/>
              <a:gd name="connsiteY29" fmla="*/ 1706602 h 4111661"/>
              <a:gd name="connsiteX30" fmla="*/ 1444878 w 6554369"/>
              <a:gd name="connsiteY30" fmla="*/ 1734034 h 4111661"/>
              <a:gd name="connsiteX31" fmla="*/ 823086 w 6554369"/>
              <a:gd name="connsiteY31" fmla="*/ 1834618 h 41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554369" h="4111661">
                <a:moveTo>
                  <a:pt x="823086" y="1834618"/>
                </a:moveTo>
                <a:cubicBezTo>
                  <a:pt x="655446" y="1874242"/>
                  <a:pt x="545718" y="1901674"/>
                  <a:pt x="439038" y="1971778"/>
                </a:cubicBezTo>
                <a:cubicBezTo>
                  <a:pt x="332358" y="2041882"/>
                  <a:pt x="231774" y="2076934"/>
                  <a:pt x="183006" y="2255242"/>
                </a:cubicBezTo>
                <a:cubicBezTo>
                  <a:pt x="134238" y="2433550"/>
                  <a:pt x="176910" y="2835886"/>
                  <a:pt x="146430" y="3041626"/>
                </a:cubicBezTo>
                <a:cubicBezTo>
                  <a:pt x="115950" y="3247366"/>
                  <a:pt x="-4446" y="3379954"/>
                  <a:pt x="126" y="3489682"/>
                </a:cubicBezTo>
                <a:cubicBezTo>
                  <a:pt x="4698" y="3599410"/>
                  <a:pt x="-7494" y="3654274"/>
                  <a:pt x="173862" y="3699994"/>
                </a:cubicBezTo>
                <a:cubicBezTo>
                  <a:pt x="355218" y="3745714"/>
                  <a:pt x="836802" y="3742666"/>
                  <a:pt x="1088262" y="3764002"/>
                </a:cubicBezTo>
                <a:cubicBezTo>
                  <a:pt x="1339722" y="3785338"/>
                  <a:pt x="1438782" y="3774670"/>
                  <a:pt x="1682622" y="3828010"/>
                </a:cubicBezTo>
                <a:cubicBezTo>
                  <a:pt x="1926462" y="3881350"/>
                  <a:pt x="2103246" y="4041370"/>
                  <a:pt x="2551302" y="4084042"/>
                </a:cubicBezTo>
                <a:cubicBezTo>
                  <a:pt x="2999358" y="4126714"/>
                  <a:pt x="3935094" y="4114522"/>
                  <a:pt x="4370958" y="4084042"/>
                </a:cubicBezTo>
                <a:cubicBezTo>
                  <a:pt x="4806822" y="4053562"/>
                  <a:pt x="4898262" y="3920974"/>
                  <a:pt x="5166486" y="3901162"/>
                </a:cubicBezTo>
                <a:cubicBezTo>
                  <a:pt x="5434710" y="3881350"/>
                  <a:pt x="5780658" y="3974314"/>
                  <a:pt x="5980302" y="3965170"/>
                </a:cubicBezTo>
                <a:cubicBezTo>
                  <a:pt x="6179946" y="3956026"/>
                  <a:pt x="6269862" y="3954502"/>
                  <a:pt x="6364350" y="3846298"/>
                </a:cubicBezTo>
                <a:cubicBezTo>
                  <a:pt x="6458838" y="3738094"/>
                  <a:pt x="6524370" y="3660370"/>
                  <a:pt x="6547230" y="3315946"/>
                </a:cubicBezTo>
                <a:cubicBezTo>
                  <a:pt x="6570090" y="2971522"/>
                  <a:pt x="6533514" y="2192758"/>
                  <a:pt x="6501510" y="1779754"/>
                </a:cubicBezTo>
                <a:cubicBezTo>
                  <a:pt x="6469506" y="1366750"/>
                  <a:pt x="6390258" y="1071094"/>
                  <a:pt x="6355206" y="837922"/>
                </a:cubicBezTo>
                <a:cubicBezTo>
                  <a:pt x="6320154" y="604750"/>
                  <a:pt x="6330822" y="499594"/>
                  <a:pt x="6291198" y="380722"/>
                </a:cubicBezTo>
                <a:cubicBezTo>
                  <a:pt x="6251574" y="261850"/>
                  <a:pt x="6251574" y="187174"/>
                  <a:pt x="6117462" y="124690"/>
                </a:cubicBezTo>
                <a:cubicBezTo>
                  <a:pt x="5983350" y="62206"/>
                  <a:pt x="5664834" y="-23138"/>
                  <a:pt x="5486526" y="5818"/>
                </a:cubicBezTo>
                <a:cubicBezTo>
                  <a:pt x="5308218" y="34774"/>
                  <a:pt x="5145150" y="176506"/>
                  <a:pt x="5047614" y="298426"/>
                </a:cubicBezTo>
                <a:cubicBezTo>
                  <a:pt x="4950078" y="420346"/>
                  <a:pt x="4939410" y="635230"/>
                  <a:pt x="4901310" y="737338"/>
                </a:cubicBezTo>
                <a:cubicBezTo>
                  <a:pt x="4863210" y="839446"/>
                  <a:pt x="4861686" y="815062"/>
                  <a:pt x="4819014" y="911074"/>
                </a:cubicBezTo>
                <a:cubicBezTo>
                  <a:pt x="4776342" y="1007086"/>
                  <a:pt x="4695570" y="1179298"/>
                  <a:pt x="4645278" y="1313410"/>
                </a:cubicBezTo>
                <a:cubicBezTo>
                  <a:pt x="4594986" y="1447522"/>
                  <a:pt x="4582794" y="1642594"/>
                  <a:pt x="4517262" y="1715746"/>
                </a:cubicBezTo>
                <a:cubicBezTo>
                  <a:pt x="4451730" y="1788898"/>
                  <a:pt x="4381626" y="1746226"/>
                  <a:pt x="4252086" y="1752322"/>
                </a:cubicBezTo>
                <a:cubicBezTo>
                  <a:pt x="4122546" y="1758418"/>
                  <a:pt x="3928998" y="1766038"/>
                  <a:pt x="3740022" y="1752322"/>
                </a:cubicBezTo>
                <a:cubicBezTo>
                  <a:pt x="3551046" y="1738606"/>
                  <a:pt x="3296538" y="1676122"/>
                  <a:pt x="3118230" y="1670026"/>
                </a:cubicBezTo>
                <a:cubicBezTo>
                  <a:pt x="2939922" y="1663930"/>
                  <a:pt x="2830194" y="1714222"/>
                  <a:pt x="2670174" y="1715746"/>
                </a:cubicBezTo>
                <a:cubicBezTo>
                  <a:pt x="2510154" y="1717270"/>
                  <a:pt x="2301366" y="1680694"/>
                  <a:pt x="2158110" y="1679170"/>
                </a:cubicBezTo>
                <a:cubicBezTo>
                  <a:pt x="2014854" y="1677646"/>
                  <a:pt x="1810638" y="1706602"/>
                  <a:pt x="1810638" y="1706602"/>
                </a:cubicBezTo>
                <a:cubicBezTo>
                  <a:pt x="1691766" y="1715746"/>
                  <a:pt x="1606422" y="1715746"/>
                  <a:pt x="1444878" y="1734034"/>
                </a:cubicBezTo>
                <a:cubicBezTo>
                  <a:pt x="1283334" y="1752322"/>
                  <a:pt x="990726" y="1794994"/>
                  <a:pt x="823086" y="1834618"/>
                </a:cubicBez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13"/>
          <p:cNvSpPr/>
          <p:nvPr/>
        </p:nvSpPr>
        <p:spPr>
          <a:xfrm>
            <a:off x="5342569" y="1591056"/>
            <a:ext cx="6700079" cy="4834193"/>
          </a:xfrm>
          <a:custGeom>
            <a:avLst/>
            <a:gdLst>
              <a:gd name="connsiteX0" fmla="*/ 6700079 w 6700079"/>
              <a:gd name="connsiteY0" fmla="*/ 0 h 4834193"/>
              <a:gd name="connsiteX1" fmla="*/ 5822255 w 6700079"/>
              <a:gd name="connsiteY1" fmla="*/ 128016 h 4834193"/>
              <a:gd name="connsiteX2" fmla="*/ 5493071 w 6700079"/>
              <a:gd name="connsiteY2" fmla="*/ 411480 h 4834193"/>
              <a:gd name="connsiteX3" fmla="*/ 5017583 w 6700079"/>
              <a:gd name="connsiteY3" fmla="*/ 1225296 h 4834193"/>
              <a:gd name="connsiteX4" fmla="*/ 4999295 w 6700079"/>
              <a:gd name="connsiteY4" fmla="*/ 1947672 h 4834193"/>
              <a:gd name="connsiteX5" fmla="*/ 4606103 w 6700079"/>
              <a:gd name="connsiteY5" fmla="*/ 2304288 h 4834193"/>
              <a:gd name="connsiteX6" fmla="*/ 4121471 w 6700079"/>
              <a:gd name="connsiteY6" fmla="*/ 2578608 h 4834193"/>
              <a:gd name="connsiteX7" fmla="*/ 3453959 w 6700079"/>
              <a:gd name="connsiteY7" fmla="*/ 2505456 h 4834193"/>
              <a:gd name="connsiteX8" fmla="*/ 2557847 w 6700079"/>
              <a:gd name="connsiteY8" fmla="*/ 2542032 h 4834193"/>
              <a:gd name="connsiteX9" fmla="*/ 1981775 w 6700079"/>
              <a:gd name="connsiteY9" fmla="*/ 2560320 h 4834193"/>
              <a:gd name="connsiteX10" fmla="*/ 838775 w 6700079"/>
              <a:gd name="connsiteY10" fmla="*/ 2651760 h 4834193"/>
              <a:gd name="connsiteX11" fmla="*/ 226127 w 6700079"/>
              <a:gd name="connsiteY11" fmla="*/ 2990088 h 4834193"/>
              <a:gd name="connsiteX12" fmla="*/ 6671 w 6700079"/>
              <a:gd name="connsiteY12" fmla="*/ 3785616 h 4834193"/>
              <a:gd name="connsiteX13" fmla="*/ 52391 w 6700079"/>
              <a:gd name="connsiteY13" fmla="*/ 4709160 h 4834193"/>
              <a:gd name="connsiteX14" fmla="*/ 79823 w 6700079"/>
              <a:gd name="connsiteY14" fmla="*/ 4800600 h 48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00079" h="4834193">
                <a:moveTo>
                  <a:pt x="6700079" y="0"/>
                </a:moveTo>
                <a:cubicBezTo>
                  <a:pt x="6361751" y="29718"/>
                  <a:pt x="6023423" y="59436"/>
                  <a:pt x="5822255" y="128016"/>
                </a:cubicBezTo>
                <a:cubicBezTo>
                  <a:pt x="5621087" y="196596"/>
                  <a:pt x="5627183" y="228600"/>
                  <a:pt x="5493071" y="411480"/>
                </a:cubicBezTo>
                <a:cubicBezTo>
                  <a:pt x="5358959" y="594360"/>
                  <a:pt x="5099879" y="969264"/>
                  <a:pt x="5017583" y="1225296"/>
                </a:cubicBezTo>
                <a:cubicBezTo>
                  <a:pt x="4935287" y="1481328"/>
                  <a:pt x="5067875" y="1767840"/>
                  <a:pt x="4999295" y="1947672"/>
                </a:cubicBezTo>
                <a:cubicBezTo>
                  <a:pt x="4930715" y="2127504"/>
                  <a:pt x="4752407" y="2199132"/>
                  <a:pt x="4606103" y="2304288"/>
                </a:cubicBezTo>
                <a:cubicBezTo>
                  <a:pt x="4459799" y="2409444"/>
                  <a:pt x="4313495" y="2545080"/>
                  <a:pt x="4121471" y="2578608"/>
                </a:cubicBezTo>
                <a:cubicBezTo>
                  <a:pt x="3929447" y="2612136"/>
                  <a:pt x="3714563" y="2511552"/>
                  <a:pt x="3453959" y="2505456"/>
                </a:cubicBezTo>
                <a:cubicBezTo>
                  <a:pt x="3193355" y="2499360"/>
                  <a:pt x="2557847" y="2542032"/>
                  <a:pt x="2557847" y="2542032"/>
                </a:cubicBezTo>
                <a:cubicBezTo>
                  <a:pt x="2312483" y="2551176"/>
                  <a:pt x="2268287" y="2542032"/>
                  <a:pt x="1981775" y="2560320"/>
                </a:cubicBezTo>
                <a:cubicBezTo>
                  <a:pt x="1695263" y="2578608"/>
                  <a:pt x="1131383" y="2580132"/>
                  <a:pt x="838775" y="2651760"/>
                </a:cubicBezTo>
                <a:cubicBezTo>
                  <a:pt x="546167" y="2723388"/>
                  <a:pt x="364811" y="2801112"/>
                  <a:pt x="226127" y="2990088"/>
                </a:cubicBezTo>
                <a:cubicBezTo>
                  <a:pt x="87443" y="3179064"/>
                  <a:pt x="35627" y="3499104"/>
                  <a:pt x="6671" y="3785616"/>
                </a:cubicBezTo>
                <a:cubicBezTo>
                  <a:pt x="-22285" y="4072128"/>
                  <a:pt x="52391" y="4709160"/>
                  <a:pt x="52391" y="4709160"/>
                </a:cubicBezTo>
                <a:cubicBezTo>
                  <a:pt x="64583" y="4878324"/>
                  <a:pt x="72203" y="4839462"/>
                  <a:pt x="79823" y="4800600"/>
                </a:cubicBezTo>
              </a:path>
            </a:pathLst>
          </a:custGeom>
          <a:noFill/>
          <a:ln w="4762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10621106" y="1044088"/>
            <a:ext cx="1023248" cy="646331"/>
          </a:xfrm>
          <a:prstGeom prst="rect">
            <a:avLst/>
          </a:prstGeom>
          <a:noFill/>
        </p:spPr>
        <p:txBody>
          <a:bodyPr wrap="square" rtlCol="0">
            <a:spAutoFit/>
          </a:bodyPr>
          <a:lstStyle/>
          <a:p>
            <a:pPr algn="ctr"/>
            <a:r>
              <a:rPr lang="en-US" dirty="0">
                <a:solidFill>
                  <a:srgbClr val="FFFF00"/>
                </a:solidFill>
              </a:rPr>
              <a:t>RCNWT Insert </a:t>
            </a:r>
          </a:p>
        </p:txBody>
      </p:sp>
      <p:sp>
        <p:nvSpPr>
          <p:cNvPr id="20" name="Freeform 19"/>
          <p:cNvSpPr/>
          <p:nvPr/>
        </p:nvSpPr>
        <p:spPr>
          <a:xfrm>
            <a:off x="11320272" y="1041695"/>
            <a:ext cx="605049" cy="1363177"/>
          </a:xfrm>
          <a:custGeom>
            <a:avLst/>
            <a:gdLst>
              <a:gd name="connsiteX0" fmla="*/ 246888 w 605049"/>
              <a:gd name="connsiteY0" fmla="*/ 220177 h 1363177"/>
              <a:gd name="connsiteX1" fmla="*/ 502920 w 605049"/>
              <a:gd name="connsiteY1" fmla="*/ 211033 h 1363177"/>
              <a:gd name="connsiteX2" fmla="*/ 512064 w 605049"/>
              <a:gd name="connsiteY2" fmla="*/ 192745 h 1363177"/>
              <a:gd name="connsiteX3" fmla="*/ 603504 w 605049"/>
              <a:gd name="connsiteY3" fmla="*/ 137881 h 1363177"/>
              <a:gd name="connsiteX4" fmla="*/ 548640 w 605049"/>
              <a:gd name="connsiteY4" fmla="*/ 9865 h 1363177"/>
              <a:gd name="connsiteX5" fmla="*/ 301752 w 605049"/>
              <a:gd name="connsiteY5" fmla="*/ 430489 h 1363177"/>
              <a:gd name="connsiteX6" fmla="*/ 0 w 605049"/>
              <a:gd name="connsiteY6" fmla="*/ 1363177 h 1363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5049" h="1363177">
                <a:moveTo>
                  <a:pt x="246888" y="220177"/>
                </a:moveTo>
                <a:cubicBezTo>
                  <a:pt x="332232" y="217129"/>
                  <a:pt x="458724" y="215605"/>
                  <a:pt x="502920" y="211033"/>
                </a:cubicBezTo>
                <a:cubicBezTo>
                  <a:pt x="547116" y="206461"/>
                  <a:pt x="512064" y="192745"/>
                  <a:pt x="512064" y="192745"/>
                </a:cubicBezTo>
                <a:cubicBezTo>
                  <a:pt x="528828" y="180553"/>
                  <a:pt x="597408" y="168361"/>
                  <a:pt x="603504" y="137881"/>
                </a:cubicBezTo>
                <a:cubicBezTo>
                  <a:pt x="609600" y="107401"/>
                  <a:pt x="598932" y="-38903"/>
                  <a:pt x="548640" y="9865"/>
                </a:cubicBezTo>
                <a:cubicBezTo>
                  <a:pt x="498348" y="58633"/>
                  <a:pt x="393192" y="204937"/>
                  <a:pt x="301752" y="430489"/>
                </a:cubicBezTo>
                <a:cubicBezTo>
                  <a:pt x="210312" y="656041"/>
                  <a:pt x="105156" y="1009609"/>
                  <a:pt x="0" y="1363177"/>
                </a:cubicBezTo>
              </a:path>
            </a:pathLst>
          </a:custGeom>
          <a:noFill/>
          <a:ln w="25400">
            <a:solidFill>
              <a:srgbClr val="FFFF00"/>
            </a:solidFill>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7629734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C114B6-E0F7-0C45-B0C8-E3B7FB4B1D13}"/>
              </a:ext>
            </a:extLst>
          </p:cNvPr>
          <p:cNvPicPr>
            <a:picLocks noChangeAspect="1"/>
          </p:cNvPicPr>
          <p:nvPr/>
        </p:nvPicPr>
        <p:blipFill>
          <a:blip r:embed="rId2"/>
          <a:stretch>
            <a:fillRect/>
          </a:stretch>
        </p:blipFill>
        <p:spPr>
          <a:xfrm>
            <a:off x="0" y="0"/>
            <a:ext cx="5076825" cy="2714625"/>
          </a:xfrm>
          <a:prstGeom prst="rect">
            <a:avLst/>
          </a:prstGeom>
        </p:spPr>
      </p:pic>
      <p:sp>
        <p:nvSpPr>
          <p:cNvPr id="6" name="TextBox 5">
            <a:extLst>
              <a:ext uri="{FF2B5EF4-FFF2-40B4-BE49-F238E27FC236}">
                <a16:creationId xmlns:a16="http://schemas.microsoft.com/office/drawing/2014/main" id="{F9FCF2EB-0AAF-6A41-55CF-BE64DE5A7BBA}"/>
              </a:ext>
            </a:extLst>
          </p:cNvPr>
          <p:cNvSpPr txBox="1"/>
          <p:nvPr/>
        </p:nvSpPr>
        <p:spPr>
          <a:xfrm>
            <a:off x="200526" y="810126"/>
            <a:ext cx="1042737" cy="369332"/>
          </a:xfrm>
          <a:prstGeom prst="rect">
            <a:avLst/>
          </a:prstGeom>
          <a:noFill/>
        </p:spPr>
        <p:txBody>
          <a:bodyPr wrap="square" rtlCol="0">
            <a:spAutoFit/>
          </a:bodyPr>
          <a:lstStyle/>
          <a:p>
            <a:r>
              <a:rPr lang="en-US" dirty="0"/>
              <a:t>1906</a:t>
            </a:r>
          </a:p>
        </p:txBody>
      </p:sp>
      <p:pic>
        <p:nvPicPr>
          <p:cNvPr id="8" name="Picture 7">
            <a:extLst>
              <a:ext uri="{FF2B5EF4-FFF2-40B4-BE49-F238E27FC236}">
                <a16:creationId xmlns:a16="http://schemas.microsoft.com/office/drawing/2014/main" id="{269E2A8F-6550-EAF6-8BD6-E64EDDF128D1}"/>
              </a:ext>
            </a:extLst>
          </p:cNvPr>
          <p:cNvPicPr>
            <a:picLocks noChangeAspect="1"/>
          </p:cNvPicPr>
          <p:nvPr/>
        </p:nvPicPr>
        <p:blipFill>
          <a:blip r:embed="rId3"/>
          <a:stretch>
            <a:fillRect/>
          </a:stretch>
        </p:blipFill>
        <p:spPr>
          <a:xfrm>
            <a:off x="0" y="2700338"/>
            <a:ext cx="3762375" cy="2886075"/>
          </a:xfrm>
          <a:prstGeom prst="rect">
            <a:avLst/>
          </a:prstGeom>
        </p:spPr>
      </p:pic>
      <p:sp>
        <p:nvSpPr>
          <p:cNvPr id="9" name="TextBox 8">
            <a:extLst>
              <a:ext uri="{FF2B5EF4-FFF2-40B4-BE49-F238E27FC236}">
                <a16:creationId xmlns:a16="http://schemas.microsoft.com/office/drawing/2014/main" id="{6541CDC8-CD55-7CB2-F6A7-93D7FCBDB863}"/>
              </a:ext>
            </a:extLst>
          </p:cNvPr>
          <p:cNvSpPr txBox="1"/>
          <p:nvPr/>
        </p:nvSpPr>
        <p:spPr>
          <a:xfrm>
            <a:off x="1740568" y="5285874"/>
            <a:ext cx="1291390" cy="369332"/>
          </a:xfrm>
          <a:prstGeom prst="rect">
            <a:avLst/>
          </a:prstGeom>
          <a:solidFill>
            <a:schemeClr val="bg1"/>
          </a:solidFill>
        </p:spPr>
        <p:txBody>
          <a:bodyPr wrap="square" rtlCol="0">
            <a:spAutoFit/>
          </a:bodyPr>
          <a:lstStyle/>
          <a:p>
            <a:r>
              <a:rPr lang="en-US" dirty="0"/>
              <a:t>1898</a:t>
            </a:r>
          </a:p>
        </p:txBody>
      </p:sp>
      <p:pic>
        <p:nvPicPr>
          <p:cNvPr id="11" name="Picture 10">
            <a:extLst>
              <a:ext uri="{FF2B5EF4-FFF2-40B4-BE49-F238E27FC236}">
                <a16:creationId xmlns:a16="http://schemas.microsoft.com/office/drawing/2014/main" id="{024D344B-CCB5-13AB-DA4D-730EF1CC3D2D}"/>
              </a:ext>
            </a:extLst>
          </p:cNvPr>
          <p:cNvPicPr>
            <a:picLocks noChangeAspect="1"/>
          </p:cNvPicPr>
          <p:nvPr/>
        </p:nvPicPr>
        <p:blipFill>
          <a:blip r:embed="rId4"/>
          <a:stretch>
            <a:fillRect/>
          </a:stretch>
        </p:blipFill>
        <p:spPr>
          <a:xfrm>
            <a:off x="5217945" y="-72691"/>
            <a:ext cx="3621255" cy="2818941"/>
          </a:xfrm>
          <a:prstGeom prst="rect">
            <a:avLst/>
          </a:prstGeom>
        </p:spPr>
      </p:pic>
      <p:sp>
        <p:nvSpPr>
          <p:cNvPr id="12" name="TextBox 11">
            <a:extLst>
              <a:ext uri="{FF2B5EF4-FFF2-40B4-BE49-F238E27FC236}">
                <a16:creationId xmlns:a16="http://schemas.microsoft.com/office/drawing/2014/main" id="{8958EF53-1B1D-EBF3-E42C-7562413C537D}"/>
              </a:ext>
            </a:extLst>
          </p:cNvPr>
          <p:cNvSpPr txBox="1"/>
          <p:nvPr/>
        </p:nvSpPr>
        <p:spPr>
          <a:xfrm>
            <a:off x="7547810" y="2385942"/>
            <a:ext cx="1291390" cy="369332"/>
          </a:xfrm>
          <a:prstGeom prst="rect">
            <a:avLst/>
          </a:prstGeom>
          <a:solidFill>
            <a:schemeClr val="bg1"/>
          </a:solidFill>
        </p:spPr>
        <p:txBody>
          <a:bodyPr wrap="square" rtlCol="0">
            <a:spAutoFit/>
          </a:bodyPr>
          <a:lstStyle/>
          <a:p>
            <a:r>
              <a:rPr lang="en-US" dirty="0"/>
              <a:t>1889</a:t>
            </a:r>
          </a:p>
        </p:txBody>
      </p:sp>
      <p:pic>
        <p:nvPicPr>
          <p:cNvPr id="14" name="Picture 13">
            <a:extLst>
              <a:ext uri="{FF2B5EF4-FFF2-40B4-BE49-F238E27FC236}">
                <a16:creationId xmlns:a16="http://schemas.microsoft.com/office/drawing/2014/main" id="{14D6CC82-B8B3-C0B9-BD5F-F8FA291A6664}"/>
              </a:ext>
            </a:extLst>
          </p:cNvPr>
          <p:cNvPicPr>
            <a:picLocks noChangeAspect="1"/>
          </p:cNvPicPr>
          <p:nvPr/>
        </p:nvPicPr>
        <p:blipFill>
          <a:blip r:embed="rId5"/>
          <a:stretch>
            <a:fillRect/>
          </a:stretch>
        </p:blipFill>
        <p:spPr>
          <a:xfrm>
            <a:off x="8839200" y="147637"/>
            <a:ext cx="3219450" cy="6219825"/>
          </a:xfrm>
          <a:prstGeom prst="rect">
            <a:avLst/>
          </a:prstGeom>
        </p:spPr>
      </p:pic>
      <p:sp>
        <p:nvSpPr>
          <p:cNvPr id="15" name="TextBox 14">
            <a:extLst>
              <a:ext uri="{FF2B5EF4-FFF2-40B4-BE49-F238E27FC236}">
                <a16:creationId xmlns:a16="http://schemas.microsoft.com/office/drawing/2014/main" id="{19080B94-AEEA-B2F0-8002-415C050728AD}"/>
              </a:ext>
            </a:extLst>
          </p:cNvPr>
          <p:cNvSpPr txBox="1"/>
          <p:nvPr/>
        </p:nvSpPr>
        <p:spPr>
          <a:xfrm>
            <a:off x="10081460" y="5998130"/>
            <a:ext cx="1291390" cy="369332"/>
          </a:xfrm>
          <a:prstGeom prst="rect">
            <a:avLst/>
          </a:prstGeom>
          <a:solidFill>
            <a:schemeClr val="bg1"/>
          </a:solidFill>
        </p:spPr>
        <p:txBody>
          <a:bodyPr wrap="square" rtlCol="0">
            <a:spAutoFit/>
          </a:bodyPr>
          <a:lstStyle/>
          <a:p>
            <a:r>
              <a:rPr lang="en-US" dirty="0"/>
              <a:t>1927</a:t>
            </a:r>
          </a:p>
        </p:txBody>
      </p:sp>
      <p:pic>
        <p:nvPicPr>
          <p:cNvPr id="17" name="Picture 16">
            <a:extLst>
              <a:ext uri="{FF2B5EF4-FFF2-40B4-BE49-F238E27FC236}">
                <a16:creationId xmlns:a16="http://schemas.microsoft.com/office/drawing/2014/main" id="{7EEFC041-CDF7-910F-0CAE-680970F188AC}"/>
              </a:ext>
            </a:extLst>
          </p:cNvPr>
          <p:cNvPicPr>
            <a:picLocks noChangeAspect="1"/>
          </p:cNvPicPr>
          <p:nvPr/>
        </p:nvPicPr>
        <p:blipFill>
          <a:blip r:embed="rId6"/>
          <a:stretch>
            <a:fillRect/>
          </a:stretch>
        </p:blipFill>
        <p:spPr>
          <a:xfrm>
            <a:off x="4664994" y="2988230"/>
            <a:ext cx="3152775" cy="3009900"/>
          </a:xfrm>
          <a:prstGeom prst="rect">
            <a:avLst/>
          </a:prstGeom>
        </p:spPr>
      </p:pic>
      <p:sp>
        <p:nvSpPr>
          <p:cNvPr id="18" name="TextBox 17">
            <a:extLst>
              <a:ext uri="{FF2B5EF4-FFF2-40B4-BE49-F238E27FC236}">
                <a16:creationId xmlns:a16="http://schemas.microsoft.com/office/drawing/2014/main" id="{DF2A5BCF-0259-FF23-819E-3E72911FC67C}"/>
              </a:ext>
            </a:extLst>
          </p:cNvPr>
          <p:cNvSpPr txBox="1"/>
          <p:nvPr/>
        </p:nvSpPr>
        <p:spPr>
          <a:xfrm>
            <a:off x="6096000" y="5826860"/>
            <a:ext cx="1291390" cy="369332"/>
          </a:xfrm>
          <a:prstGeom prst="rect">
            <a:avLst/>
          </a:prstGeom>
          <a:solidFill>
            <a:schemeClr val="bg1"/>
          </a:solidFill>
        </p:spPr>
        <p:txBody>
          <a:bodyPr wrap="square" rtlCol="0">
            <a:spAutoFit/>
          </a:bodyPr>
          <a:lstStyle/>
          <a:p>
            <a:r>
              <a:rPr lang="en-US" dirty="0"/>
              <a:t>1897</a:t>
            </a:r>
          </a:p>
        </p:txBody>
      </p:sp>
    </p:spTree>
    <p:extLst>
      <p:ext uri="{BB962C8B-B14F-4D97-AF65-F5344CB8AC3E}">
        <p14:creationId xmlns:p14="http://schemas.microsoft.com/office/powerpoint/2010/main" val="60192966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1935A8-7618-06DF-9A2F-3DC0C68D2FBC}"/>
              </a:ext>
            </a:extLst>
          </p:cNvPr>
          <p:cNvPicPr>
            <a:picLocks noChangeAspect="1"/>
          </p:cNvPicPr>
          <p:nvPr/>
        </p:nvPicPr>
        <p:blipFill>
          <a:blip r:embed="rId2"/>
          <a:stretch>
            <a:fillRect/>
          </a:stretch>
        </p:blipFill>
        <p:spPr>
          <a:xfrm>
            <a:off x="0" y="38100"/>
            <a:ext cx="4638675" cy="3305175"/>
          </a:xfrm>
          <a:prstGeom prst="rect">
            <a:avLst/>
          </a:prstGeom>
        </p:spPr>
      </p:pic>
      <p:sp>
        <p:nvSpPr>
          <p:cNvPr id="6" name="TextBox 5">
            <a:extLst>
              <a:ext uri="{FF2B5EF4-FFF2-40B4-BE49-F238E27FC236}">
                <a16:creationId xmlns:a16="http://schemas.microsoft.com/office/drawing/2014/main" id="{3395AFC7-68CA-46E8-B5BB-ED774C4F7D02}"/>
              </a:ext>
            </a:extLst>
          </p:cNvPr>
          <p:cNvSpPr txBox="1"/>
          <p:nvPr/>
        </p:nvSpPr>
        <p:spPr>
          <a:xfrm>
            <a:off x="2000250" y="3059668"/>
            <a:ext cx="1291390" cy="369332"/>
          </a:xfrm>
          <a:prstGeom prst="rect">
            <a:avLst/>
          </a:prstGeom>
          <a:solidFill>
            <a:schemeClr val="bg1"/>
          </a:solidFill>
        </p:spPr>
        <p:txBody>
          <a:bodyPr wrap="square" rtlCol="0">
            <a:spAutoFit/>
          </a:bodyPr>
          <a:lstStyle/>
          <a:p>
            <a:r>
              <a:rPr lang="en-US" dirty="0"/>
              <a:t>1897</a:t>
            </a:r>
          </a:p>
        </p:txBody>
      </p:sp>
      <p:pic>
        <p:nvPicPr>
          <p:cNvPr id="8" name="Picture 7">
            <a:extLst>
              <a:ext uri="{FF2B5EF4-FFF2-40B4-BE49-F238E27FC236}">
                <a16:creationId xmlns:a16="http://schemas.microsoft.com/office/drawing/2014/main" id="{6A58C3AF-8C59-F673-CBB4-9460C37AB2D6}"/>
              </a:ext>
            </a:extLst>
          </p:cNvPr>
          <p:cNvPicPr>
            <a:picLocks noChangeAspect="1"/>
          </p:cNvPicPr>
          <p:nvPr/>
        </p:nvPicPr>
        <p:blipFill>
          <a:blip r:embed="rId3"/>
          <a:stretch>
            <a:fillRect/>
          </a:stretch>
        </p:blipFill>
        <p:spPr>
          <a:xfrm>
            <a:off x="4593055" y="67746"/>
            <a:ext cx="4076700" cy="6353175"/>
          </a:xfrm>
          <a:prstGeom prst="rect">
            <a:avLst/>
          </a:prstGeom>
        </p:spPr>
      </p:pic>
      <p:pic>
        <p:nvPicPr>
          <p:cNvPr id="10" name="Picture 9">
            <a:extLst>
              <a:ext uri="{FF2B5EF4-FFF2-40B4-BE49-F238E27FC236}">
                <a16:creationId xmlns:a16="http://schemas.microsoft.com/office/drawing/2014/main" id="{505F1806-FD1C-F6F1-B187-17AB9980D503}"/>
              </a:ext>
            </a:extLst>
          </p:cNvPr>
          <p:cNvPicPr>
            <a:picLocks noChangeAspect="1"/>
          </p:cNvPicPr>
          <p:nvPr/>
        </p:nvPicPr>
        <p:blipFill rotWithShape="1">
          <a:blip r:embed="rId4"/>
          <a:srcRect l="14904"/>
          <a:stretch/>
        </p:blipFill>
        <p:spPr>
          <a:xfrm>
            <a:off x="8820150" y="1109663"/>
            <a:ext cx="3371850" cy="5067300"/>
          </a:xfrm>
          <a:prstGeom prst="rect">
            <a:avLst/>
          </a:prstGeom>
        </p:spPr>
      </p:pic>
      <p:sp>
        <p:nvSpPr>
          <p:cNvPr id="12" name="TextBox 11">
            <a:extLst>
              <a:ext uri="{FF2B5EF4-FFF2-40B4-BE49-F238E27FC236}">
                <a16:creationId xmlns:a16="http://schemas.microsoft.com/office/drawing/2014/main" id="{EABFDB90-331B-4215-A13B-1E07E8CD5D63}"/>
              </a:ext>
            </a:extLst>
          </p:cNvPr>
          <p:cNvSpPr txBox="1"/>
          <p:nvPr/>
        </p:nvSpPr>
        <p:spPr>
          <a:xfrm>
            <a:off x="9334500" y="549791"/>
            <a:ext cx="2438400" cy="369332"/>
          </a:xfrm>
          <a:prstGeom prst="rect">
            <a:avLst/>
          </a:prstGeom>
          <a:noFill/>
        </p:spPr>
        <p:txBody>
          <a:bodyPr wrap="square" rtlCol="0">
            <a:spAutoFit/>
          </a:bodyPr>
          <a:lstStyle/>
          <a:p>
            <a:r>
              <a:rPr lang="en-US" dirty="0"/>
              <a:t>1919</a:t>
            </a:r>
          </a:p>
        </p:txBody>
      </p:sp>
    </p:spTree>
    <p:extLst>
      <p:ext uri="{BB962C8B-B14F-4D97-AF65-F5344CB8AC3E}">
        <p14:creationId xmlns:p14="http://schemas.microsoft.com/office/powerpoint/2010/main" val="201506246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FFD092-4335-0E17-C923-0E3E7FCC08FA}"/>
              </a:ext>
            </a:extLst>
          </p:cNvPr>
          <p:cNvPicPr>
            <a:picLocks noChangeAspect="1"/>
          </p:cNvPicPr>
          <p:nvPr/>
        </p:nvPicPr>
        <p:blipFill>
          <a:blip r:embed="rId2"/>
          <a:stretch>
            <a:fillRect/>
          </a:stretch>
        </p:blipFill>
        <p:spPr>
          <a:xfrm>
            <a:off x="152400" y="365125"/>
            <a:ext cx="4022436" cy="6130119"/>
          </a:xfrm>
          <a:prstGeom prst="rect">
            <a:avLst/>
          </a:prstGeom>
        </p:spPr>
      </p:pic>
      <p:sp>
        <p:nvSpPr>
          <p:cNvPr id="7" name="TextBox 6">
            <a:extLst>
              <a:ext uri="{FF2B5EF4-FFF2-40B4-BE49-F238E27FC236}">
                <a16:creationId xmlns:a16="http://schemas.microsoft.com/office/drawing/2014/main" id="{AB1289E8-ED53-389B-98AD-F0EC9C9E9DB5}"/>
              </a:ext>
            </a:extLst>
          </p:cNvPr>
          <p:cNvSpPr txBox="1"/>
          <p:nvPr/>
        </p:nvSpPr>
        <p:spPr>
          <a:xfrm>
            <a:off x="590550" y="0"/>
            <a:ext cx="1905000" cy="369332"/>
          </a:xfrm>
          <a:prstGeom prst="rect">
            <a:avLst/>
          </a:prstGeom>
          <a:noFill/>
        </p:spPr>
        <p:txBody>
          <a:bodyPr wrap="square" rtlCol="0">
            <a:spAutoFit/>
          </a:bodyPr>
          <a:lstStyle/>
          <a:p>
            <a:pPr algn="ctr"/>
            <a:r>
              <a:rPr lang="en-US" dirty="0"/>
              <a:t>1902</a:t>
            </a:r>
          </a:p>
        </p:txBody>
      </p:sp>
    </p:spTree>
    <p:extLst>
      <p:ext uri="{BB962C8B-B14F-4D97-AF65-F5344CB8AC3E}">
        <p14:creationId xmlns:p14="http://schemas.microsoft.com/office/powerpoint/2010/main" val="228377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2963</Words>
  <Application>Microsoft Office PowerPoint</Application>
  <PresentationFormat>Widescreen</PresentationFormat>
  <Paragraphs>627</Paragraphs>
  <Slides>120</Slides>
  <Notes>17</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120</vt:i4>
      </vt:variant>
    </vt:vector>
  </HeadingPairs>
  <TitlesOfParts>
    <vt:vector size="131" baseType="lpstr">
      <vt:lpstr>Yu Mincho Demibold</vt:lpstr>
      <vt:lpstr>Arial</vt:lpstr>
      <vt:lpstr>Calibri</vt:lpstr>
      <vt:lpstr>Calibri Light</vt:lpstr>
      <vt:lpstr>Times New Roman</vt:lpstr>
      <vt:lpstr>TimesNewRomanPS-BoldItalicMT</vt:lpstr>
      <vt:lpstr>TimesNewRomanPS-BoldMT</vt:lpstr>
      <vt:lpstr>TimesNewRomanPSMT</vt:lpstr>
      <vt:lpstr>Zapf Calligraphic 801 SWA</vt:lpstr>
      <vt:lpstr>Office Theme</vt:lpstr>
      <vt:lpstr>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Bruce Inspecting Intact Phosphorus Retort  Texas Site   Main Stem Rancocas Creek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Lucifer Came a Calling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Golden Age of Steam</vt:lpstr>
      <vt:lpstr>James Stokes, Centeron Sand Mine</vt:lpstr>
      <vt:lpstr>South Branch Rancocas Creek  Hainesport  to  Lumberton</vt:lpstr>
      <vt:lpstr>PowerPoint Presentation</vt:lpstr>
      <vt:lpstr>PowerPoint Presentation</vt:lpstr>
      <vt:lpstr>PowerPoint Presentation</vt:lpstr>
      <vt:lpstr>PowerPoint Presentation</vt:lpstr>
      <vt:lpstr>Rancocas Creek Sand Mine Industry</vt:lpstr>
      <vt:lpstr>PowerPoint Presentation</vt:lpstr>
      <vt:lpstr>PowerPoint Presentation</vt:lpstr>
      <vt:lpstr>Hainesport Mining and Transportation Company Tug “Maurice”</vt:lpstr>
      <vt:lpstr>PowerPoint Presentation</vt:lpstr>
      <vt:lpstr>Rancocas Creek Dredges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Hainesport  Low Tide</vt:lpstr>
      <vt:lpstr>PowerPoint Presentation</vt:lpstr>
      <vt:lpstr>Barclay Haines/Hainesport Reference:  1919  Memorial to Dr. Conrad Perry</vt:lpstr>
      <vt:lpstr>Boat Hook Rancocas Creek Tug Minerva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After Rancocas Creek Service  Steamship Annie L. VanSciver to Maine, US Navy and Civilian Ops</vt:lpstr>
      <vt:lpstr>PowerPoint Presentation</vt:lpstr>
      <vt:lpstr>PowerPoint Presentation</vt:lpstr>
      <vt:lpstr>PowerPoint Presentation</vt:lpstr>
      <vt:lpstr>PowerPoint Presentation</vt:lpstr>
      <vt:lpstr>PowerPoint Presentation</vt:lpstr>
      <vt:lpstr>Atsion and Batsto Forges</vt:lpstr>
      <vt:lpstr>PowerPoint Presentation</vt:lpstr>
      <vt:lpstr>PowerPoint Presentation</vt:lpstr>
      <vt:lpstr>PowerPoint Presentation</vt:lpstr>
      <vt:lpstr>Lumberton to the Delaware River Federal Navigation Channel</vt:lpstr>
      <vt:lpstr>PowerPoint Presentation</vt:lpstr>
      <vt:lpstr>Burlington County Greenway</vt:lpstr>
      <vt:lpstr>PowerPoint Presentation</vt:lpstr>
      <vt:lpstr>PowerPoint Presentation</vt:lpstr>
      <vt:lpstr>PowerPoint Presentation</vt:lpstr>
      <vt:lpstr>1876 Shad Fishing Rancocas Creek</vt:lpstr>
      <vt:lpstr>PowerPoint Presentation</vt:lpstr>
      <vt:lpstr>Rancocas River  Aids to Navigation and Dredging</vt:lpstr>
      <vt:lpstr>Rancocas Creek   Navigation Laws  NJ Legistlature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1897  Rancocas Creek Tidewater Fishery (Rancocas overfished then stocked w shad)</vt:lpstr>
      <vt:lpstr>PowerPoint Presentation</vt:lpstr>
      <vt:lpstr>PowerPoint Presentation</vt:lpstr>
      <vt:lpstr>Rancocas Creek and the  Delaware River   Federal Navigation Channel Maritime Crossroads </vt:lpstr>
      <vt:lpstr> Maritime Crossroads  Delaware River Water Trail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Anderson</dc:creator>
  <cp:lastModifiedBy>John Anderson</cp:lastModifiedBy>
  <cp:revision>7</cp:revision>
  <dcterms:created xsi:type="dcterms:W3CDTF">2024-06-02T08:42:56Z</dcterms:created>
  <dcterms:modified xsi:type="dcterms:W3CDTF">2024-06-03T20:08:42Z</dcterms:modified>
</cp:coreProperties>
</file>