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94" r:id="rId2"/>
    <p:sldId id="301" r:id="rId3"/>
    <p:sldId id="300" r:id="rId4"/>
    <p:sldId id="308" r:id="rId5"/>
    <p:sldId id="295" r:id="rId6"/>
    <p:sldId id="296" r:id="rId7"/>
    <p:sldId id="299" r:id="rId8"/>
    <p:sldId id="297" r:id="rId9"/>
    <p:sldId id="298" r:id="rId10"/>
    <p:sldId id="257" r:id="rId11"/>
    <p:sldId id="270" r:id="rId12"/>
    <p:sldId id="271" r:id="rId13"/>
    <p:sldId id="274" r:id="rId14"/>
    <p:sldId id="275" r:id="rId15"/>
    <p:sldId id="256" r:id="rId16"/>
    <p:sldId id="262" r:id="rId17"/>
    <p:sldId id="279" r:id="rId18"/>
    <p:sldId id="258" r:id="rId19"/>
    <p:sldId id="259" r:id="rId20"/>
    <p:sldId id="264" r:id="rId21"/>
    <p:sldId id="280" r:id="rId22"/>
    <p:sldId id="285" r:id="rId23"/>
    <p:sldId id="260" r:id="rId24"/>
    <p:sldId id="263" r:id="rId25"/>
    <p:sldId id="261" r:id="rId26"/>
    <p:sldId id="265" r:id="rId27"/>
    <p:sldId id="276" r:id="rId28"/>
    <p:sldId id="277" r:id="rId29"/>
    <p:sldId id="278" r:id="rId30"/>
    <p:sldId id="281" r:id="rId31"/>
    <p:sldId id="282" r:id="rId32"/>
    <p:sldId id="283" r:id="rId33"/>
    <p:sldId id="284" r:id="rId34"/>
    <p:sldId id="293" r:id="rId35"/>
    <p:sldId id="291" r:id="rId36"/>
    <p:sldId id="290" r:id="rId37"/>
    <p:sldId id="292" r:id="rId38"/>
    <p:sldId id="266" r:id="rId39"/>
    <p:sldId id="267" r:id="rId40"/>
    <p:sldId id="286" r:id="rId41"/>
    <p:sldId id="287" r:id="rId42"/>
    <p:sldId id="268" r:id="rId43"/>
    <p:sldId id="269" r:id="rId44"/>
    <p:sldId id="288" r:id="rId45"/>
    <p:sldId id="289" r:id="rId46"/>
    <p:sldId id="313" r:id="rId47"/>
    <p:sldId id="309" r:id="rId48"/>
    <p:sldId id="310" r:id="rId49"/>
    <p:sldId id="311" r:id="rId50"/>
    <p:sldId id="312" r:id="rId51"/>
    <p:sldId id="272" r:id="rId52"/>
    <p:sldId id="306" r:id="rId53"/>
    <p:sldId id="302" r:id="rId54"/>
    <p:sldId id="303" r:id="rId55"/>
    <p:sldId id="304" r:id="rId56"/>
    <p:sldId id="307" r:id="rId57"/>
    <p:sldId id="30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9C4168-1A71-409A-8836-61B6FE457056}">
          <p14:sldIdLst>
            <p14:sldId id="294"/>
            <p14:sldId id="301"/>
            <p14:sldId id="300"/>
            <p14:sldId id="308"/>
            <p14:sldId id="295"/>
            <p14:sldId id="296"/>
            <p14:sldId id="299"/>
            <p14:sldId id="297"/>
            <p14:sldId id="298"/>
            <p14:sldId id="257"/>
            <p14:sldId id="270"/>
            <p14:sldId id="271"/>
            <p14:sldId id="274"/>
            <p14:sldId id="275"/>
            <p14:sldId id="256"/>
            <p14:sldId id="262"/>
            <p14:sldId id="279"/>
            <p14:sldId id="258"/>
            <p14:sldId id="259"/>
            <p14:sldId id="264"/>
            <p14:sldId id="280"/>
            <p14:sldId id="285"/>
            <p14:sldId id="260"/>
            <p14:sldId id="263"/>
            <p14:sldId id="261"/>
            <p14:sldId id="265"/>
            <p14:sldId id="276"/>
            <p14:sldId id="277"/>
            <p14:sldId id="278"/>
            <p14:sldId id="281"/>
            <p14:sldId id="282"/>
            <p14:sldId id="283"/>
            <p14:sldId id="284"/>
            <p14:sldId id="293"/>
            <p14:sldId id="291"/>
            <p14:sldId id="290"/>
            <p14:sldId id="292"/>
          </p14:sldIdLst>
        </p14:section>
        <p14:section name="Untitled Section" id="{279A1CDD-A90C-4086-A63A-65C6D88CBBB9}">
          <p14:sldIdLst>
            <p14:sldId id="266"/>
            <p14:sldId id="267"/>
            <p14:sldId id="286"/>
            <p14:sldId id="287"/>
            <p14:sldId id="268"/>
            <p14:sldId id="269"/>
            <p14:sldId id="288"/>
            <p14:sldId id="289"/>
            <p14:sldId id="313"/>
            <p14:sldId id="309"/>
            <p14:sldId id="310"/>
            <p14:sldId id="311"/>
            <p14:sldId id="312"/>
            <p14:sldId id="272"/>
            <p14:sldId id="306"/>
            <p14:sldId id="302"/>
            <p14:sldId id="303"/>
            <p14:sldId id="304"/>
            <p14:sldId id="307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57B"/>
    <a:srgbClr val="2A4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86" d="100"/>
          <a:sy n="86" d="100"/>
        </p:scale>
        <p:origin x="144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306B8-FFAC-496B-AAD2-2BBFE6809EC4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47BB-7D94-4409-858E-C057BEA4F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3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547BB-7D94-4409-858E-C057BEA4FDF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9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CD32-4300-522C-AE7C-8ECAC2AB3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4E5E4-1689-5825-8F00-F1A0E6AE2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EF233-F510-CB4E-BDA1-DE979AFA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0CEB-0413-4DE3-9865-C9D2BAD03310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732CE-A4CD-5C67-E425-78906E40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6AC9-CF54-BEC6-A095-13DB7B22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7A35-A031-80CD-97FB-D6E56F7A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68BF73-EB13-37BB-0960-AABA6C342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DD737-52FF-4A54-01C6-5D6C1795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0EF8-EA33-4742-9505-B7A347738B86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4865B-E2D1-4EC5-41DE-E8898632D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F987-0036-E2C0-8127-0B1D9F29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7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A385EA-13D1-B561-992D-1BF72ACF7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76DF2-E5EC-03AC-4341-201CC32F6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6C019-73F2-6260-CEC8-4FD3F6F8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B8CD3-A42E-4E0A-83BB-115321A0067A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3647C-F655-A1E9-89A8-5DE068D0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0DBB0-BE2C-CA21-CA7E-E71E95E0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4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730C-6F21-9EF8-E629-BE9221F2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48D94-14AA-D6FE-C472-AE74C2A44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70E8-2D27-91C4-9109-B79EF72E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AB85-5652-48E3-A50F-C78BF4EE7699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5CC69-018E-7A90-DDB6-1C61874B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3B745-9502-FCC6-9CCA-E4DFB078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63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70AB-DF69-2C7A-9851-1E3AC6A7A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23927-8C13-00C4-2104-B53F0FCC1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2BB14-5F43-FF0A-1B63-4B12D66BF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2FC1-B219-4DCE-87D9-54CFA09C3231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DF70-F9C6-FE41-FF76-2E05FB01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FE8C3-BE8F-BEDD-AB8D-8007E29C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5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BE8A-594E-E3A5-1656-D44A63EE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3708-C722-F3B7-99AE-3755BB19B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D71BE-A058-D07F-9C9A-B2FFD5D49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D35F9-043D-AAB0-11B2-BC3CA1DB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55C3-A88F-4AA7-B39A-F936864A38B6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100A7-E5CB-DC46-B3E1-0CC31070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AEBD4B-CDF0-AFCC-6FAF-3CB435B0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8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35F0E-806B-AAFC-6C36-F5DB6D5B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7C5D7-F92F-9FA7-E3B8-123E6BB4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5FFE7-6B70-3E4A-447D-5F3404ACA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56F006-898F-98FD-8673-6356696CB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7BB80-0241-BCA2-7D61-9BD0E2B3F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28916-E027-2F0D-5288-14C789DE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C700-517D-47CB-A6BC-840FB7B80C9A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7BD8D-D3D9-B98F-3306-EC4F993C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2C600-27BE-2169-5D5C-624FF5BF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51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17E0-CED4-1AB2-B413-06DFA625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348B6-9727-7F1E-FB07-F4BC74FA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88990-4BB1-4D80-86F9-350A7EE24FCB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795A8-0818-86B4-75A4-1CB6C601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5F8F4-549F-D2A3-D6CE-6F41B346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8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552D7-4CF3-3F1D-9A1F-CB06E519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FE4A-71BD-4964-BDAB-9A9DDF0217CD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F16886-3928-D693-952A-96675322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CE737-48FC-9BE1-AC79-D31515C2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0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4A8E-778F-F334-9FA8-9DBD61E77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7135F-5AB0-094E-F918-710683616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15DA3-9B1E-1F8F-CB26-E16BEC5F5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316BF-C174-02FE-C991-E918EC71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592D-4F21-4463-9837-01DB22004361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D185C-154E-BB78-2EB3-0BCB721D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6CCD5-4198-70D8-AE30-E12B0DD7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1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6A86-1497-4ED8-46DA-6AF20B96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A1C776-09DB-0098-7030-1561DC3F3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E35B6-47C0-CD30-D62B-932F5FEEB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E3003-F427-97BE-822E-E52AF4CD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2746-4742-49CD-B1C0-A1BBC2755777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899AE-96FB-ABAC-51BA-DF93BEB0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4CC29-7F0B-539D-7A91-CECE53D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28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17795-1101-5453-16C1-9031D75F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35662-D2F8-6049-9B6D-F90E9E35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7BC07-F0AD-2E5B-E3B3-1D3068071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1E63A-270A-4C07-8596-61786A530384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945E-D295-CA02-AD6F-C4AA1ABB8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Delaware River Microgrid Network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7C28C-BB42-04C7-D735-FD74775D5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C958-6AD6-45BC-B099-2626D566D4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8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EECFD-D3BE-4903-41F7-F558CD411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05055"/>
            <a:ext cx="12099073" cy="195972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Delaware Breakwater/Dover AFB/Port of Salem/Deepwater/Commodore Barry Bridge/Piers 2/378/96/82/80/78/Fairless/Trenton/</a:t>
            </a:r>
            <a:r>
              <a:rPr lang="en-US" dirty="0" err="1"/>
              <a:t>Migon</a:t>
            </a:r>
            <a:r>
              <a:rPr lang="en-US" dirty="0"/>
              <a:t> Creek and Torresdale Tidal Gates/MITENS Snap Deck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D3814-7192-62D5-1077-D43FE495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NEC Energy LLC.  -   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5D53B-126A-3869-68FA-CD8AA28C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FDBB7A-66C5-C638-6980-ADD57F739156}"/>
              </a:ext>
            </a:extLst>
          </p:cNvPr>
          <p:cNvSpPr txBox="1"/>
          <p:nvPr/>
        </p:nvSpPr>
        <p:spPr>
          <a:xfrm>
            <a:off x="847624" y="2794050"/>
            <a:ext cx="10506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Proposed Site Locations </a:t>
            </a:r>
          </a:p>
          <a:p>
            <a:pPr algn="ctr"/>
            <a:r>
              <a:rPr lang="en-US" dirty="0"/>
              <a:t>Delaware River Federal Navigation Channel Tide Water Microgrid Network</a:t>
            </a:r>
          </a:p>
          <a:p>
            <a:pPr algn="ctr"/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Mid-Atlantic Marine Highways and Delaware River Federal Navigation Channel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Delaware River Basin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Specific Sites of Interest – See MITENS Snap-Deck (available upon request)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Distal Terminus – Delaware Bay Breakwater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Proximal Terminus – Trenton Falls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Possible Site Locations by Delaware River Miles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ABCFB-74F4-AFE3-EB40-B10AE7DB848B}"/>
              </a:ext>
            </a:extLst>
          </p:cNvPr>
          <p:cNvSpPr txBox="1"/>
          <p:nvPr/>
        </p:nvSpPr>
        <p:spPr>
          <a:xfrm>
            <a:off x="1312489" y="5650736"/>
            <a:ext cx="89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Select Release</a:t>
            </a:r>
          </a:p>
        </p:txBody>
      </p:sp>
    </p:spTree>
    <p:extLst>
      <p:ext uri="{BB962C8B-B14F-4D97-AF65-F5344CB8AC3E}">
        <p14:creationId xmlns:p14="http://schemas.microsoft.com/office/powerpoint/2010/main" val="126140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B4E3-7475-A436-BD1A-4D0DF16E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09A86CF-4607-38D9-5374-8222F1083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5B238-952E-D24C-2498-058C366F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BE299-A123-05E8-6345-510981869F94}"/>
              </a:ext>
            </a:extLst>
          </p:cNvPr>
          <p:cNvSpPr txBox="1"/>
          <p:nvPr/>
        </p:nvSpPr>
        <p:spPr>
          <a:xfrm>
            <a:off x="3569936" y="3131089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96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C2EE7A-E487-9CDD-0A69-69C4A43B7083}"/>
              </a:ext>
            </a:extLst>
          </p:cNvPr>
          <p:cNvCxnSpPr>
            <a:cxnSpLocks/>
          </p:cNvCxnSpPr>
          <p:nvPr/>
        </p:nvCxnSpPr>
        <p:spPr>
          <a:xfrm>
            <a:off x="4345423" y="3429000"/>
            <a:ext cx="735624" cy="236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2845FB-2E2A-CF60-933B-FAFBAFC21F7D}"/>
              </a:ext>
            </a:extLst>
          </p:cNvPr>
          <p:cNvCxnSpPr>
            <a:cxnSpLocks/>
          </p:cNvCxnSpPr>
          <p:nvPr/>
        </p:nvCxnSpPr>
        <p:spPr>
          <a:xfrm>
            <a:off x="4343838" y="2850676"/>
            <a:ext cx="657040" cy="361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623C9F-F306-E68C-6FBB-7FF716C38252}"/>
              </a:ext>
            </a:extLst>
          </p:cNvPr>
          <p:cNvSpPr txBox="1"/>
          <p:nvPr/>
        </p:nvSpPr>
        <p:spPr>
          <a:xfrm>
            <a:off x="1965226" y="1973249"/>
            <a:ext cx="3479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78 Forest Service Products</a:t>
            </a:r>
          </a:p>
          <a:p>
            <a:r>
              <a:rPr lang="en-US" dirty="0"/>
              <a:t>		Pier 80</a:t>
            </a:r>
          </a:p>
          <a:p>
            <a:r>
              <a:rPr lang="en-US" dirty="0"/>
              <a:t>		Pier 82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98919E-A2B9-3419-C280-93E0B0A7C1F6}"/>
              </a:ext>
            </a:extLst>
          </p:cNvPr>
          <p:cNvCxnSpPr>
            <a:cxnSpLocks/>
          </p:cNvCxnSpPr>
          <p:nvPr/>
        </p:nvCxnSpPr>
        <p:spPr>
          <a:xfrm flipV="1">
            <a:off x="4410159" y="191854"/>
            <a:ext cx="1095720" cy="1732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AB58903-3DB2-33F7-FDD0-DEAA8842B1E9}"/>
              </a:ext>
            </a:extLst>
          </p:cNvPr>
          <p:cNvSpPr txBox="1"/>
          <p:nvPr/>
        </p:nvSpPr>
        <p:spPr>
          <a:xfrm>
            <a:off x="3059724" y="148663"/>
            <a:ext cx="227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Piers 72-66</a:t>
            </a:r>
          </a:p>
          <a:p>
            <a:r>
              <a:rPr lang="en-US" dirty="0"/>
              <a:t>As Landmarks Only</a:t>
            </a:r>
          </a:p>
        </p:txBody>
      </p:sp>
      <p:pic>
        <p:nvPicPr>
          <p:cNvPr id="22" name="Content Placeholder 20">
            <a:extLst>
              <a:ext uri="{FF2B5EF4-FFF2-40B4-BE49-F238E27FC236}">
                <a16:creationId xmlns:a16="http://schemas.microsoft.com/office/drawing/2014/main" id="{82EB0DDC-1C65-C953-0117-32A8E50FC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82" y="928553"/>
            <a:ext cx="5374282" cy="3023034"/>
          </a:xfrm>
          <a:prstGeom prst="rect">
            <a:avLst/>
          </a:prstGeom>
          <a:ln w="69850">
            <a:solidFill>
              <a:srgbClr val="FF0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36DC11-B435-4613-3C65-C87504031973}"/>
              </a:ext>
            </a:extLst>
          </p:cNvPr>
          <p:cNvSpPr txBox="1"/>
          <p:nvPr/>
        </p:nvSpPr>
        <p:spPr>
          <a:xfrm>
            <a:off x="8804066" y="4922515"/>
            <a:ext cx="2273862" cy="261610"/>
          </a:xfrm>
          <a:prstGeom prst="rect">
            <a:avLst/>
          </a:prstGeom>
          <a:noFill/>
          <a:effectLst>
            <a:glow rad="1905000">
              <a:srgbClr val="92D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effectLst>
                  <a:glow rad="736600">
                    <a:srgbClr val="92D050">
                      <a:alpha val="40000"/>
                    </a:srgbClr>
                  </a:glow>
                  <a:outerShdw blurRad="50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New Jersey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694308-C7BB-8807-544C-2706105C6F06}"/>
              </a:ext>
            </a:extLst>
          </p:cNvPr>
          <p:cNvSpPr txBox="1"/>
          <p:nvPr/>
        </p:nvSpPr>
        <p:spPr>
          <a:xfrm>
            <a:off x="9400405" y="166852"/>
            <a:ext cx="2273862" cy="261610"/>
          </a:xfrm>
          <a:prstGeom prst="rect">
            <a:avLst/>
          </a:prstGeom>
          <a:noFill/>
          <a:effectLst>
            <a:glow rad="1905000">
              <a:srgbClr val="92D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effectLst>
                  <a:glow rad="736600">
                    <a:srgbClr val="92D050">
                      <a:alpha val="40000"/>
                    </a:srgbClr>
                  </a:glow>
                  <a:outerShdw blurRad="50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New Jersey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B7D54A-2830-DBF6-09AC-0EACE322CF73}"/>
              </a:ext>
            </a:extLst>
          </p:cNvPr>
          <p:cNvCxnSpPr>
            <a:cxnSpLocks/>
          </p:cNvCxnSpPr>
          <p:nvPr/>
        </p:nvCxnSpPr>
        <p:spPr>
          <a:xfrm flipV="1">
            <a:off x="1221971" y="56917"/>
            <a:ext cx="4530436" cy="134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42E2C19-C7A7-AEB1-E8F7-A62A6AE7B858}"/>
              </a:ext>
            </a:extLst>
          </p:cNvPr>
          <p:cNvSpPr txBox="1"/>
          <p:nvPr/>
        </p:nvSpPr>
        <p:spPr>
          <a:xfrm>
            <a:off x="189034" y="-4207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35F2F-A343-8092-1010-A3CED1D95CA0}"/>
              </a:ext>
            </a:extLst>
          </p:cNvPr>
          <p:cNvSpPr txBox="1"/>
          <p:nvPr/>
        </p:nvSpPr>
        <p:spPr>
          <a:xfrm>
            <a:off x="7126543" y="1030655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3D6489-B8D8-F2F3-B5A5-78E61F379283}"/>
              </a:ext>
            </a:extLst>
          </p:cNvPr>
          <p:cNvSpPr txBox="1"/>
          <p:nvPr/>
        </p:nvSpPr>
        <p:spPr>
          <a:xfrm>
            <a:off x="1658559" y="3133007"/>
            <a:ext cx="2273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Bellwether </a:t>
            </a:r>
          </a:p>
          <a:p>
            <a:pPr algn="ctr"/>
            <a:r>
              <a:rPr lang="en-US" dirty="0"/>
              <a:t>Industrial </a:t>
            </a:r>
          </a:p>
          <a:p>
            <a:pPr algn="ctr"/>
            <a:r>
              <a:rPr lang="en-US" dirty="0"/>
              <a:t>District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6BB1F9-789F-145F-24E5-7AB4BABB25D4}"/>
              </a:ext>
            </a:extLst>
          </p:cNvPr>
          <p:cNvSpPr txBox="1"/>
          <p:nvPr/>
        </p:nvSpPr>
        <p:spPr>
          <a:xfrm>
            <a:off x="2196987" y="4148670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2/3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B4DCD0-A1F6-04DD-3334-4E38D0F4A5F0}"/>
              </a:ext>
            </a:extLst>
          </p:cNvPr>
          <p:cNvSpPr txBox="1"/>
          <p:nvPr/>
        </p:nvSpPr>
        <p:spPr>
          <a:xfrm>
            <a:off x="1640264" y="4333336"/>
            <a:ext cx="587880" cy="1677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0F4347-E251-94F3-68DE-B3756E5C4336}"/>
              </a:ext>
            </a:extLst>
          </p:cNvPr>
          <p:cNvSpPr txBox="1"/>
          <p:nvPr/>
        </p:nvSpPr>
        <p:spPr>
          <a:xfrm>
            <a:off x="2522084" y="4501074"/>
            <a:ext cx="1047852" cy="151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4AEECE-92C6-462B-EB77-F9C558CE9083}"/>
              </a:ext>
            </a:extLst>
          </p:cNvPr>
          <p:cNvSpPr txBox="1"/>
          <p:nvPr/>
        </p:nvSpPr>
        <p:spPr>
          <a:xfrm>
            <a:off x="4458027" y="5460203"/>
            <a:ext cx="1047852" cy="151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67CAF6-17D2-EBB2-540A-901FCC020354}"/>
              </a:ext>
            </a:extLst>
          </p:cNvPr>
          <p:cNvSpPr txBox="1"/>
          <p:nvPr/>
        </p:nvSpPr>
        <p:spPr>
          <a:xfrm>
            <a:off x="3422997" y="5090318"/>
            <a:ext cx="1047852" cy="151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D90C90-EE47-BB3B-E453-31AEB171F725}"/>
              </a:ext>
            </a:extLst>
          </p:cNvPr>
          <p:cNvSpPr txBox="1"/>
          <p:nvPr/>
        </p:nvSpPr>
        <p:spPr>
          <a:xfrm>
            <a:off x="2649652" y="4764701"/>
            <a:ext cx="319791" cy="105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C8F156-A8B0-F4D8-3F03-E31C1929DD24}"/>
              </a:ext>
            </a:extLst>
          </p:cNvPr>
          <p:cNvSpPr txBox="1"/>
          <p:nvPr/>
        </p:nvSpPr>
        <p:spPr>
          <a:xfrm>
            <a:off x="1908353" y="6193077"/>
            <a:ext cx="741299" cy="1620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F866B1-1065-2C38-4359-EAB378F20CCC}"/>
              </a:ext>
            </a:extLst>
          </p:cNvPr>
          <p:cNvSpPr txBox="1"/>
          <p:nvPr/>
        </p:nvSpPr>
        <p:spPr>
          <a:xfrm>
            <a:off x="1877196" y="6399496"/>
            <a:ext cx="585700" cy="1620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851831-45FA-605D-4BD3-8606ABFBF8AD}"/>
              </a:ext>
            </a:extLst>
          </p:cNvPr>
          <p:cNvSpPr txBox="1"/>
          <p:nvPr/>
        </p:nvSpPr>
        <p:spPr>
          <a:xfrm>
            <a:off x="89153" y="3263095"/>
            <a:ext cx="227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Mingo</a:t>
            </a:r>
          </a:p>
          <a:p>
            <a:r>
              <a:rPr lang="en-US" dirty="0"/>
              <a:t>Creek</a:t>
            </a:r>
          </a:p>
          <a:p>
            <a:r>
              <a:rPr lang="en-US" dirty="0"/>
              <a:t>Tidal</a:t>
            </a:r>
          </a:p>
          <a:p>
            <a:r>
              <a:rPr lang="en-US" dirty="0"/>
              <a:t>Gate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B9839A-205F-4099-E88C-739841C636EC}"/>
              </a:ext>
            </a:extLst>
          </p:cNvPr>
          <p:cNvCxnSpPr>
            <a:cxnSpLocks/>
          </p:cNvCxnSpPr>
          <p:nvPr/>
        </p:nvCxnSpPr>
        <p:spPr>
          <a:xfrm>
            <a:off x="602718" y="4382599"/>
            <a:ext cx="735624" cy="236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5B312730-2A7E-4DEA-2E8C-D37812BF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1349533B-5F05-C0A6-0392-5419B04B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47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58DC6-BB0C-58F4-BD2A-7A4035C4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4BF4A-78D4-769E-893B-5E3C8AB1A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8137C-19CE-BC06-B5C3-47D6B22B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0F442-22DC-2600-FE97-F21B33611C70}"/>
              </a:ext>
            </a:extLst>
          </p:cNvPr>
          <p:cNvSpPr txBox="1"/>
          <p:nvPr/>
        </p:nvSpPr>
        <p:spPr>
          <a:xfrm>
            <a:off x="8594518" y="2154828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B9105-BFCE-A77F-70C5-AB89EB81FC1C}"/>
              </a:ext>
            </a:extLst>
          </p:cNvPr>
          <p:cNvSpPr txBox="1"/>
          <p:nvPr/>
        </p:nvSpPr>
        <p:spPr>
          <a:xfrm>
            <a:off x="8594518" y="2412494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B3453-BCF1-E782-BCAD-1BD8350EB81D}"/>
              </a:ext>
            </a:extLst>
          </p:cNvPr>
          <p:cNvSpPr txBox="1"/>
          <p:nvPr/>
        </p:nvSpPr>
        <p:spPr>
          <a:xfrm>
            <a:off x="8594518" y="2477499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32A8D-15B3-B2F2-D4F9-32E6416C3601}"/>
              </a:ext>
            </a:extLst>
          </p:cNvPr>
          <p:cNvSpPr txBox="1"/>
          <p:nvPr/>
        </p:nvSpPr>
        <p:spPr>
          <a:xfrm>
            <a:off x="8520675" y="2694496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3F450-DB48-A7A6-E46B-981BA80E0E4B}"/>
              </a:ext>
            </a:extLst>
          </p:cNvPr>
          <p:cNvSpPr txBox="1"/>
          <p:nvPr/>
        </p:nvSpPr>
        <p:spPr>
          <a:xfrm>
            <a:off x="7108352" y="1640959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2/3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484742-54CA-37CC-6358-1038959CE6FB}"/>
              </a:ext>
            </a:extLst>
          </p:cNvPr>
          <p:cNvSpPr txBox="1"/>
          <p:nvPr/>
        </p:nvSpPr>
        <p:spPr>
          <a:xfrm>
            <a:off x="1725666" y="2074350"/>
            <a:ext cx="2273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Mingo</a:t>
            </a:r>
          </a:p>
          <a:p>
            <a:r>
              <a:rPr lang="en-US" dirty="0"/>
              <a:t>Creek </a:t>
            </a:r>
          </a:p>
          <a:p>
            <a:r>
              <a:rPr lang="en-US" dirty="0"/>
              <a:t>Tidal Gate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C9A37-356D-5C71-9222-0940570638A8}"/>
              </a:ext>
            </a:extLst>
          </p:cNvPr>
          <p:cNvSpPr txBox="1"/>
          <p:nvPr/>
        </p:nvSpPr>
        <p:spPr>
          <a:xfrm>
            <a:off x="4460908" y="687767"/>
            <a:ext cx="227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Bellwether Industrial </a:t>
            </a:r>
          </a:p>
          <a:p>
            <a:pPr algn="ctr"/>
            <a:r>
              <a:rPr lang="en-US" dirty="0"/>
              <a:t>District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0677731-357A-A3AC-53A7-20C451B5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6CB758D-297E-8645-758E-A5678621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0985A-9159-7306-1806-2649D3B9CC68}"/>
              </a:ext>
            </a:extLst>
          </p:cNvPr>
          <p:cNvSpPr txBox="1"/>
          <p:nvPr/>
        </p:nvSpPr>
        <p:spPr>
          <a:xfrm>
            <a:off x="10124176" y="4195287"/>
            <a:ext cx="541627" cy="146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4B3C8-91EE-2A33-A362-2386C971BF42}"/>
              </a:ext>
            </a:extLst>
          </p:cNvPr>
          <p:cNvSpPr txBox="1"/>
          <p:nvPr/>
        </p:nvSpPr>
        <p:spPr>
          <a:xfrm>
            <a:off x="2776608" y="1144589"/>
            <a:ext cx="541627" cy="146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</p:spTree>
    <p:extLst>
      <p:ext uri="{BB962C8B-B14F-4D97-AF65-F5344CB8AC3E}">
        <p14:creationId xmlns:p14="http://schemas.microsoft.com/office/powerpoint/2010/main" val="63092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EFF8-A3C5-3F50-5F6E-03A35E6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13DC-A45F-3A75-E3BB-17837809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64824-D5DB-F1FC-BDBA-F2391F7D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D809F-38F8-3D83-9B8A-BDF031578395}"/>
              </a:ext>
            </a:extLst>
          </p:cNvPr>
          <p:cNvSpPr txBox="1"/>
          <p:nvPr/>
        </p:nvSpPr>
        <p:spPr>
          <a:xfrm>
            <a:off x="8283434" y="2648164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DEDD2-CE52-3363-B490-CD11BE826C6C}"/>
              </a:ext>
            </a:extLst>
          </p:cNvPr>
          <p:cNvSpPr txBox="1"/>
          <p:nvPr/>
        </p:nvSpPr>
        <p:spPr>
          <a:xfrm>
            <a:off x="8283434" y="2841617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91E91-8A42-B982-DD7E-C8E407FD9C83}"/>
              </a:ext>
            </a:extLst>
          </p:cNvPr>
          <p:cNvSpPr txBox="1"/>
          <p:nvPr/>
        </p:nvSpPr>
        <p:spPr>
          <a:xfrm>
            <a:off x="8283434" y="2952016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8D61E9-A463-5242-9BA7-4F1E6A1BD53B}"/>
              </a:ext>
            </a:extLst>
          </p:cNvPr>
          <p:cNvSpPr txBox="1"/>
          <p:nvPr/>
        </p:nvSpPr>
        <p:spPr>
          <a:xfrm>
            <a:off x="8179738" y="3186129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4CB14-8681-1A05-CC49-D616FFE5FAB5}"/>
              </a:ext>
            </a:extLst>
          </p:cNvPr>
          <p:cNvSpPr txBox="1"/>
          <p:nvPr/>
        </p:nvSpPr>
        <p:spPr>
          <a:xfrm>
            <a:off x="2648931" y="1573656"/>
            <a:ext cx="527901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0AC3C82-8E9D-03A3-BA84-88FF0396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11CF62E-BC6A-1DC7-3E75-09191B18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14417B-7A37-321E-49C9-D2564FD6FE54}"/>
              </a:ext>
            </a:extLst>
          </p:cNvPr>
          <p:cNvSpPr txBox="1"/>
          <p:nvPr/>
        </p:nvSpPr>
        <p:spPr>
          <a:xfrm>
            <a:off x="3940129" y="499045"/>
            <a:ext cx="2017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Bellwether District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25C985-F9F8-BDA9-B6D3-31E5D26B9732}"/>
              </a:ext>
            </a:extLst>
          </p:cNvPr>
          <p:cNvSpPr txBox="1"/>
          <p:nvPr/>
        </p:nvSpPr>
        <p:spPr>
          <a:xfrm>
            <a:off x="6458680" y="2055813"/>
            <a:ext cx="960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2/3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54049A-DA88-A101-B5CB-7B30B6754DEF}"/>
              </a:ext>
            </a:extLst>
          </p:cNvPr>
          <p:cNvSpPr txBox="1"/>
          <p:nvPr/>
        </p:nvSpPr>
        <p:spPr>
          <a:xfrm>
            <a:off x="1970063" y="2702996"/>
            <a:ext cx="82969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Mingo </a:t>
            </a:r>
          </a:p>
          <a:p>
            <a:r>
              <a:rPr lang="en-US" dirty="0"/>
              <a:t>Creek </a:t>
            </a:r>
          </a:p>
          <a:p>
            <a:r>
              <a:rPr lang="en-US" dirty="0"/>
              <a:t>Tidal</a:t>
            </a:r>
          </a:p>
          <a:p>
            <a:r>
              <a:rPr lang="en-US" dirty="0"/>
              <a:t> Gate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EA583-21B5-4C29-25E9-4D93C03D8D09}"/>
              </a:ext>
            </a:extLst>
          </p:cNvPr>
          <p:cNvSpPr txBox="1"/>
          <p:nvPr/>
        </p:nvSpPr>
        <p:spPr>
          <a:xfrm>
            <a:off x="6999610" y="305997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71BDE2-8F7E-AEA9-F006-B871367C0BC3}"/>
              </a:ext>
            </a:extLst>
          </p:cNvPr>
          <p:cNvSpPr txBox="1"/>
          <p:nvPr/>
        </p:nvSpPr>
        <p:spPr>
          <a:xfrm>
            <a:off x="1661703" y="200106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F2492-C6FE-57DE-1516-B8FD9CE4056F}"/>
              </a:ext>
            </a:extLst>
          </p:cNvPr>
          <p:cNvSpPr txBox="1"/>
          <p:nvPr/>
        </p:nvSpPr>
        <p:spPr>
          <a:xfrm>
            <a:off x="6583166" y="381662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717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04DC-4E65-46BE-AE76-0702E4AD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0FED-628D-D626-E8C2-6656FE918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75203-2A34-956F-9892-561CAA98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98"/>
            <a:ext cx="12192000" cy="683080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C76DC-F0FA-507B-4C87-C7F2179AE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3F4C5-5DBF-0BA0-C922-B35AF3A3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DE625-A035-44E4-B65D-9E6D0D6274A2}"/>
              </a:ext>
            </a:extLst>
          </p:cNvPr>
          <p:cNvSpPr txBox="1"/>
          <p:nvPr/>
        </p:nvSpPr>
        <p:spPr>
          <a:xfrm>
            <a:off x="235709" y="2714444"/>
            <a:ext cx="541627" cy="146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F031B-8614-E4E7-8AD0-CA77A54B9589}"/>
              </a:ext>
            </a:extLst>
          </p:cNvPr>
          <p:cNvSpPr txBox="1"/>
          <p:nvPr/>
        </p:nvSpPr>
        <p:spPr>
          <a:xfrm>
            <a:off x="1821748" y="3038124"/>
            <a:ext cx="1115661" cy="174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A7351-AFC9-CE54-90EA-FFE2B59A94A7}"/>
              </a:ext>
            </a:extLst>
          </p:cNvPr>
          <p:cNvSpPr txBox="1"/>
          <p:nvPr/>
        </p:nvSpPr>
        <p:spPr>
          <a:xfrm>
            <a:off x="3767786" y="4219563"/>
            <a:ext cx="1063159" cy="150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AC8A09-6065-711C-485E-1C7FCBAF410E}"/>
              </a:ext>
            </a:extLst>
          </p:cNvPr>
          <p:cNvSpPr txBox="1"/>
          <p:nvPr/>
        </p:nvSpPr>
        <p:spPr>
          <a:xfrm>
            <a:off x="2210165" y="3472814"/>
            <a:ext cx="541627" cy="146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01806-4760-5294-338F-A49F4269F3AC}"/>
              </a:ext>
            </a:extLst>
          </p:cNvPr>
          <p:cNvSpPr txBox="1"/>
          <p:nvPr/>
        </p:nvSpPr>
        <p:spPr>
          <a:xfrm>
            <a:off x="365181" y="6691545"/>
            <a:ext cx="840532" cy="146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87DA1-C6B2-0499-3D9E-8792E4E1EFD6}"/>
              </a:ext>
            </a:extLst>
          </p:cNvPr>
          <p:cNvSpPr txBox="1"/>
          <p:nvPr/>
        </p:nvSpPr>
        <p:spPr>
          <a:xfrm>
            <a:off x="1472172" y="915549"/>
            <a:ext cx="2017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Bellwether District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6F89C-BEC0-8846-B734-C3C84E1580A3}"/>
              </a:ext>
            </a:extLst>
          </p:cNvPr>
          <p:cNvSpPr txBox="1"/>
          <p:nvPr/>
        </p:nvSpPr>
        <p:spPr>
          <a:xfrm>
            <a:off x="883257" y="2186019"/>
            <a:ext cx="960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2/3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63F-8E95-AE91-7775-0AF8E7DE8562}"/>
              </a:ext>
            </a:extLst>
          </p:cNvPr>
          <p:cNvSpPr txBox="1"/>
          <p:nvPr/>
        </p:nvSpPr>
        <p:spPr>
          <a:xfrm>
            <a:off x="53559" y="3169370"/>
            <a:ext cx="82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Mingo </a:t>
            </a:r>
          </a:p>
          <a:p>
            <a:r>
              <a:rPr lang="en-US" dirty="0"/>
              <a:t>Creek </a:t>
            </a:r>
          </a:p>
          <a:p>
            <a:r>
              <a:rPr lang="en-US" dirty="0"/>
              <a:t>Tidal</a:t>
            </a:r>
          </a:p>
          <a:p>
            <a:r>
              <a:rPr lang="en-US" dirty="0"/>
              <a:t> Gate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D1BFB0-57A9-B8C2-52E4-786637E214AB}"/>
              </a:ext>
            </a:extLst>
          </p:cNvPr>
          <p:cNvCxnSpPr/>
          <p:nvPr/>
        </p:nvCxnSpPr>
        <p:spPr>
          <a:xfrm>
            <a:off x="1310910" y="2628626"/>
            <a:ext cx="161262" cy="40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FCCECA-4AE5-088B-3447-4F83FC0DB96B}"/>
              </a:ext>
            </a:extLst>
          </p:cNvPr>
          <p:cNvSpPr txBox="1"/>
          <p:nvPr/>
        </p:nvSpPr>
        <p:spPr>
          <a:xfrm>
            <a:off x="5648240" y="592383"/>
            <a:ext cx="14902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Piers</a:t>
            </a:r>
          </a:p>
          <a:p>
            <a:pPr algn="ctr"/>
            <a:r>
              <a:rPr lang="en-US" dirty="0"/>
              <a:t>96/82/80/78</a:t>
            </a:r>
          </a:p>
        </p:txBody>
      </p:sp>
    </p:spTree>
    <p:extLst>
      <p:ext uri="{BB962C8B-B14F-4D97-AF65-F5344CB8AC3E}">
        <p14:creationId xmlns:p14="http://schemas.microsoft.com/office/powerpoint/2010/main" val="300528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44FF-7263-EAEE-B1A3-0B3188C8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57BC-779C-EF14-C164-77B9C43AE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218F1-A885-135C-8B61-A7404DDA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37121-40D4-334E-68A8-9D763662D5F9}"/>
              </a:ext>
            </a:extLst>
          </p:cNvPr>
          <p:cNvSpPr txBox="1"/>
          <p:nvPr/>
        </p:nvSpPr>
        <p:spPr>
          <a:xfrm>
            <a:off x="2335788" y="3043918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2D2BF-C240-C0CD-975E-9AF41BFF4AEA}"/>
              </a:ext>
            </a:extLst>
          </p:cNvPr>
          <p:cNvSpPr txBox="1"/>
          <p:nvPr/>
        </p:nvSpPr>
        <p:spPr>
          <a:xfrm>
            <a:off x="2335788" y="3102434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EB5D7-87DA-CFEC-F5C9-100EC53842DC}"/>
              </a:ext>
            </a:extLst>
          </p:cNvPr>
          <p:cNvSpPr txBox="1"/>
          <p:nvPr/>
        </p:nvSpPr>
        <p:spPr>
          <a:xfrm>
            <a:off x="2258617" y="3160950"/>
            <a:ext cx="992542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67310-2A2D-0C86-FFEA-4D6DA8A2BB25}"/>
              </a:ext>
            </a:extLst>
          </p:cNvPr>
          <p:cNvSpPr txBox="1"/>
          <p:nvPr/>
        </p:nvSpPr>
        <p:spPr>
          <a:xfrm>
            <a:off x="576598" y="2744512"/>
            <a:ext cx="637207" cy="111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BEE1F-D32A-5417-9BE6-1CAAD2371070}"/>
              </a:ext>
            </a:extLst>
          </p:cNvPr>
          <p:cNvSpPr txBox="1"/>
          <p:nvPr/>
        </p:nvSpPr>
        <p:spPr>
          <a:xfrm>
            <a:off x="4378506" y="4304926"/>
            <a:ext cx="637207" cy="111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5156D-FC62-9FC5-A281-70DE3CABB060}"/>
              </a:ext>
            </a:extLst>
          </p:cNvPr>
          <p:cNvSpPr txBox="1"/>
          <p:nvPr/>
        </p:nvSpPr>
        <p:spPr>
          <a:xfrm>
            <a:off x="4378506" y="4360914"/>
            <a:ext cx="1196906" cy="111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9EA3B0-ECB9-6A5B-A665-21135011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995B19-F29D-43F1-F56E-3E85BC59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14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727B8-B8E4-A16F-6DAC-8009117E47C3}"/>
              </a:ext>
            </a:extLst>
          </p:cNvPr>
          <p:cNvSpPr txBox="1"/>
          <p:nvPr/>
        </p:nvSpPr>
        <p:spPr>
          <a:xfrm>
            <a:off x="6416983" y="498257"/>
            <a:ext cx="14902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Piers</a:t>
            </a:r>
          </a:p>
          <a:p>
            <a:pPr algn="ctr"/>
            <a:r>
              <a:rPr lang="en-US" dirty="0"/>
              <a:t>96/82/80/78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E96314-1585-210C-C7D8-05524E9E0A33}"/>
              </a:ext>
            </a:extLst>
          </p:cNvPr>
          <p:cNvSpPr txBox="1"/>
          <p:nvPr/>
        </p:nvSpPr>
        <p:spPr>
          <a:xfrm>
            <a:off x="1472172" y="915549"/>
            <a:ext cx="20176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Bellwether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634D4-AAAD-1EC8-73CD-56238705D233}"/>
              </a:ext>
            </a:extLst>
          </p:cNvPr>
          <p:cNvSpPr txBox="1"/>
          <p:nvPr/>
        </p:nvSpPr>
        <p:spPr>
          <a:xfrm>
            <a:off x="1213805" y="2100403"/>
            <a:ext cx="960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2/3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686B85-1843-DBAE-E0E7-5FC87D08EDA0}"/>
              </a:ext>
            </a:extLst>
          </p:cNvPr>
          <p:cNvSpPr txBox="1"/>
          <p:nvPr/>
        </p:nvSpPr>
        <p:spPr>
          <a:xfrm>
            <a:off x="53559" y="3169370"/>
            <a:ext cx="829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Mingo </a:t>
            </a:r>
          </a:p>
          <a:p>
            <a:r>
              <a:rPr lang="en-US" dirty="0">
                <a:solidFill>
                  <a:schemeClr val="bg1"/>
                </a:solidFill>
              </a:rPr>
              <a:t>Creek </a:t>
            </a:r>
          </a:p>
          <a:p>
            <a:r>
              <a:rPr lang="en-US" dirty="0">
                <a:solidFill>
                  <a:schemeClr val="bg1"/>
                </a:solidFill>
              </a:rPr>
              <a:t>Tidal</a:t>
            </a:r>
          </a:p>
          <a:p>
            <a:r>
              <a:rPr lang="en-US" dirty="0">
                <a:solidFill>
                  <a:schemeClr val="bg1"/>
                </a:solidFill>
              </a:rPr>
              <a:t> Gate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D9290F-6BFC-D503-3E4D-91D0D0F18433}"/>
              </a:ext>
            </a:extLst>
          </p:cNvPr>
          <p:cNvCxnSpPr/>
          <p:nvPr/>
        </p:nvCxnSpPr>
        <p:spPr>
          <a:xfrm>
            <a:off x="1594131" y="2548991"/>
            <a:ext cx="275129" cy="61195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C1C5702-6D2E-36CB-C17C-B0E38EC53EB6}"/>
              </a:ext>
            </a:extLst>
          </p:cNvPr>
          <p:cNvSpPr txBox="1"/>
          <p:nvPr/>
        </p:nvSpPr>
        <p:spPr>
          <a:xfrm>
            <a:off x="8439993" y="102790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09346-923E-649F-4E1F-507846427A06}"/>
              </a:ext>
            </a:extLst>
          </p:cNvPr>
          <p:cNvSpPr txBox="1"/>
          <p:nvPr/>
        </p:nvSpPr>
        <p:spPr>
          <a:xfrm>
            <a:off x="8153400" y="19780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72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74CA-5447-A316-D0FD-9CAF882407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66C50-BB0C-F5B9-2CAC-53FFA6402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0213C-A35D-095D-D7C2-04893A24C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89AEF-6E13-9C3A-B2B9-F221501BAB7B}"/>
              </a:ext>
            </a:extLst>
          </p:cNvPr>
          <p:cNvSpPr txBox="1"/>
          <p:nvPr/>
        </p:nvSpPr>
        <p:spPr>
          <a:xfrm>
            <a:off x="3416187" y="3325297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01E9DA-B4AF-0D53-EDF5-8329A256B1DB}"/>
              </a:ext>
            </a:extLst>
          </p:cNvPr>
          <p:cNvSpPr txBox="1"/>
          <p:nvPr/>
        </p:nvSpPr>
        <p:spPr>
          <a:xfrm>
            <a:off x="3139710" y="1671218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AFBC0-A262-8493-6BBB-EBE0D8C25130}"/>
              </a:ext>
            </a:extLst>
          </p:cNvPr>
          <p:cNvSpPr txBox="1"/>
          <p:nvPr/>
        </p:nvSpPr>
        <p:spPr>
          <a:xfrm>
            <a:off x="3416187" y="2216301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93994-4582-1FF0-42A2-95EB269745C2}"/>
              </a:ext>
            </a:extLst>
          </p:cNvPr>
          <p:cNvSpPr txBox="1"/>
          <p:nvPr/>
        </p:nvSpPr>
        <p:spPr>
          <a:xfrm>
            <a:off x="768743" y="1209811"/>
            <a:ext cx="503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78    Forest Service Products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382D495-05A7-EA56-72C6-718BF473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F674CD2-A737-B31A-C800-ED33FBD9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5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E192-22A3-4407-CDDF-28F0ED155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68793-776F-8519-6184-DB9D92B0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B4126-25A4-05CE-BCCE-D23B3FF7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C16BF-BC46-00E1-2DE2-A0E661B11B12}"/>
              </a:ext>
            </a:extLst>
          </p:cNvPr>
          <p:cNvSpPr txBox="1"/>
          <p:nvPr/>
        </p:nvSpPr>
        <p:spPr>
          <a:xfrm>
            <a:off x="3822138" y="3244334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Pier 96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361C18-C665-1E21-2D66-FFEAFD34F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006C92-4134-DD58-F711-294CCF41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93774-3E20-03F1-F495-9DBE7CB8D4CF}"/>
              </a:ext>
            </a:extLst>
          </p:cNvPr>
          <p:cNvSpPr txBox="1"/>
          <p:nvPr/>
        </p:nvSpPr>
        <p:spPr>
          <a:xfrm>
            <a:off x="6627377" y="370336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B993F-6E43-14AA-0B40-CBE7DAAB90AD}"/>
              </a:ext>
            </a:extLst>
          </p:cNvPr>
          <p:cNvSpPr txBox="1"/>
          <p:nvPr/>
        </p:nvSpPr>
        <p:spPr>
          <a:xfrm>
            <a:off x="5221049" y="340739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4EF8C-8BC6-7D53-300A-DBA86E895F4F}"/>
              </a:ext>
            </a:extLst>
          </p:cNvPr>
          <p:cNvSpPr txBox="1"/>
          <p:nvPr/>
        </p:nvSpPr>
        <p:spPr>
          <a:xfrm>
            <a:off x="4577396" y="393233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27E14-4E26-C781-463E-65635B1988D1}"/>
              </a:ext>
            </a:extLst>
          </p:cNvPr>
          <p:cNvSpPr txBox="1"/>
          <p:nvPr/>
        </p:nvSpPr>
        <p:spPr>
          <a:xfrm>
            <a:off x="4368351" y="2822147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268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345A2-31C2-4EEE-F607-855F13DB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BE1A9-282E-2E99-1702-25D8E68F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E6213-94E5-D94F-972C-AE69E902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077"/>
            <a:ext cx="12192000" cy="5404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B1360-0E18-FB0E-0250-1098A1771522}"/>
              </a:ext>
            </a:extLst>
          </p:cNvPr>
          <p:cNvSpPr txBox="1"/>
          <p:nvPr/>
        </p:nvSpPr>
        <p:spPr>
          <a:xfrm>
            <a:off x="3563193" y="2936837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Pier 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9DE6E-6CF8-A0BA-4827-CC8ADF8DE668}"/>
              </a:ext>
            </a:extLst>
          </p:cNvPr>
          <p:cNvSpPr txBox="1"/>
          <p:nvPr/>
        </p:nvSpPr>
        <p:spPr>
          <a:xfrm>
            <a:off x="1408015" y="384092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FE41E3-B1D3-7FFA-5D68-19D692749B6C}"/>
              </a:ext>
            </a:extLst>
          </p:cNvPr>
          <p:cNvSpPr txBox="1"/>
          <p:nvPr/>
        </p:nvSpPr>
        <p:spPr>
          <a:xfrm>
            <a:off x="3884177" y="365421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FDB4C-E41B-FEB0-8617-D9F824714B38}"/>
              </a:ext>
            </a:extLst>
          </p:cNvPr>
          <p:cNvSpPr txBox="1"/>
          <p:nvPr/>
        </p:nvSpPr>
        <p:spPr>
          <a:xfrm>
            <a:off x="4377791" y="287590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3957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D4CB-2D1F-DD7C-2659-09CCAE59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4191-2A83-312C-6A7B-5F9AD5913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EADDF-115B-5472-481F-C64A4607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A367F-09E7-646F-CF7E-78023AEABB00}"/>
              </a:ext>
            </a:extLst>
          </p:cNvPr>
          <p:cNvSpPr txBox="1"/>
          <p:nvPr/>
        </p:nvSpPr>
        <p:spPr>
          <a:xfrm>
            <a:off x="3189610" y="2961155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47958-E4E8-19C2-CFE7-CCE9877D4386}"/>
              </a:ext>
            </a:extLst>
          </p:cNvPr>
          <p:cNvSpPr txBox="1"/>
          <p:nvPr/>
        </p:nvSpPr>
        <p:spPr>
          <a:xfrm>
            <a:off x="3350102" y="3816628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9F500-6165-25EA-C3A1-4CA94EFCB7C8}"/>
              </a:ext>
            </a:extLst>
          </p:cNvPr>
          <p:cNvSpPr txBox="1"/>
          <p:nvPr/>
        </p:nvSpPr>
        <p:spPr>
          <a:xfrm>
            <a:off x="838200" y="2132191"/>
            <a:ext cx="45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78  Forest Service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5723C-0D85-DD27-3D0E-6E5974A2BA2E}"/>
              </a:ext>
            </a:extLst>
          </p:cNvPr>
          <p:cNvSpPr txBox="1"/>
          <p:nvPr/>
        </p:nvSpPr>
        <p:spPr>
          <a:xfrm>
            <a:off x="3510594" y="6371471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96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1DC488-8FB0-0FC8-0393-0CA78462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C28999B-973D-CCE8-0226-E57F97D4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06ED-28D9-E2D6-7180-1E08022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EBF9-D532-9A84-5BA7-3B2B98FA6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0583E-0CD9-CA0C-3614-BD5F1202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5528D-52C2-CE6C-AF87-BEAF92E73C94}"/>
              </a:ext>
            </a:extLst>
          </p:cNvPr>
          <p:cNvSpPr txBox="1"/>
          <p:nvPr/>
        </p:nvSpPr>
        <p:spPr>
          <a:xfrm>
            <a:off x="3189610" y="2961155"/>
            <a:ext cx="8739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C4396-F12C-BF79-3EA8-DB5E75470CAB}"/>
              </a:ext>
            </a:extLst>
          </p:cNvPr>
          <p:cNvSpPr txBox="1"/>
          <p:nvPr/>
        </p:nvSpPr>
        <p:spPr>
          <a:xfrm>
            <a:off x="3350102" y="3816628"/>
            <a:ext cx="8739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4A5189-EC42-3090-FCE1-C0A40505DF27}"/>
              </a:ext>
            </a:extLst>
          </p:cNvPr>
          <p:cNvSpPr txBox="1"/>
          <p:nvPr/>
        </p:nvSpPr>
        <p:spPr>
          <a:xfrm>
            <a:off x="315589" y="2180342"/>
            <a:ext cx="3107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78  Forest Service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66527-8C66-202C-6269-09BE3DEA2D0D}"/>
              </a:ext>
            </a:extLst>
          </p:cNvPr>
          <p:cNvSpPr txBox="1"/>
          <p:nvPr/>
        </p:nvSpPr>
        <p:spPr>
          <a:xfrm>
            <a:off x="3350102" y="6231935"/>
            <a:ext cx="87394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 96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49D5EC-0A19-5DC6-2325-884D468C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DB9865-C4B6-6F49-ECC5-DE3A81A9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16DA-C58B-4C97-22D9-F8241DC6FA29}"/>
              </a:ext>
            </a:extLst>
          </p:cNvPr>
          <p:cNvSpPr txBox="1"/>
          <p:nvPr/>
        </p:nvSpPr>
        <p:spPr>
          <a:xfrm>
            <a:off x="3422930" y="1871147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BD047-50DF-95D1-5B79-2E86167F8BB2}"/>
              </a:ext>
            </a:extLst>
          </p:cNvPr>
          <p:cNvSpPr txBox="1"/>
          <p:nvPr/>
        </p:nvSpPr>
        <p:spPr>
          <a:xfrm>
            <a:off x="4746653" y="393802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04F2A-C3CE-A039-A12A-CCC196C8C1BD}"/>
              </a:ext>
            </a:extLst>
          </p:cNvPr>
          <p:cNvSpPr txBox="1"/>
          <p:nvPr/>
        </p:nvSpPr>
        <p:spPr>
          <a:xfrm>
            <a:off x="3422930" y="251975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925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F692-BDC7-8B86-6C76-50D7150B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6C163-27C9-3FB6-7422-7DF4D075C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EF044-BE98-7D48-1A66-D189F2A2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C4C91-9DB2-CEE6-74C6-567F6D7C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60856-13F5-92F0-F76A-2CB566441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287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7A5636A-F7A0-5A39-255C-E4EA8CDE2A59}"/>
              </a:ext>
            </a:extLst>
          </p:cNvPr>
          <p:cNvSpPr/>
          <p:nvPr/>
        </p:nvSpPr>
        <p:spPr>
          <a:xfrm>
            <a:off x="9935737" y="2642839"/>
            <a:ext cx="156117" cy="133815"/>
          </a:xfrm>
          <a:custGeom>
            <a:avLst/>
            <a:gdLst>
              <a:gd name="connsiteX0" fmla="*/ 156117 w 156117"/>
              <a:gd name="connsiteY0" fmla="*/ 0 h 133815"/>
              <a:gd name="connsiteX1" fmla="*/ 100361 w 156117"/>
              <a:gd name="connsiteY1" fmla="*/ 44605 h 133815"/>
              <a:gd name="connsiteX2" fmla="*/ 33453 w 156117"/>
              <a:gd name="connsiteY2" fmla="*/ 66907 h 133815"/>
              <a:gd name="connsiteX3" fmla="*/ 11151 w 156117"/>
              <a:gd name="connsiteY3" fmla="*/ 89210 h 133815"/>
              <a:gd name="connsiteX4" fmla="*/ 0 w 156117"/>
              <a:gd name="connsiteY4" fmla="*/ 133815 h 13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17" h="133815">
                <a:moveTo>
                  <a:pt x="156117" y="0"/>
                </a:moveTo>
                <a:cubicBezTo>
                  <a:pt x="137532" y="14868"/>
                  <a:pt x="121256" y="33208"/>
                  <a:pt x="100361" y="44605"/>
                </a:cubicBezTo>
                <a:cubicBezTo>
                  <a:pt x="79723" y="55862"/>
                  <a:pt x="33453" y="66907"/>
                  <a:pt x="33453" y="66907"/>
                </a:cubicBezTo>
                <a:cubicBezTo>
                  <a:pt x="26019" y="74341"/>
                  <a:pt x="15853" y="79806"/>
                  <a:pt x="11151" y="89210"/>
                </a:cubicBezTo>
                <a:cubicBezTo>
                  <a:pt x="4297" y="102918"/>
                  <a:pt x="0" y="133815"/>
                  <a:pt x="0" y="133815"/>
                </a:cubicBezTo>
              </a:path>
            </a:pathLst>
          </a:custGeom>
          <a:noFill/>
          <a:ln w="28575">
            <a:solidFill>
              <a:srgbClr val="2A4A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A81D91-93D9-522C-2D4E-D6722334919E}"/>
              </a:ext>
            </a:extLst>
          </p:cNvPr>
          <p:cNvCxnSpPr>
            <a:cxnSpLocks/>
          </p:cNvCxnSpPr>
          <p:nvPr/>
        </p:nvCxnSpPr>
        <p:spPr>
          <a:xfrm>
            <a:off x="6009196" y="2055813"/>
            <a:ext cx="3926541" cy="58702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334253-AD3A-D06B-7D43-56CBFBC08A55}"/>
              </a:ext>
            </a:extLst>
          </p:cNvPr>
          <p:cNvSpPr txBox="1"/>
          <p:nvPr/>
        </p:nvSpPr>
        <p:spPr>
          <a:xfrm>
            <a:off x="2741342" y="1119573"/>
            <a:ext cx="3242382" cy="2126864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48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032018-2FD7-3917-0812-9AF0CABC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2" y="0"/>
            <a:ext cx="334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CE8C12-0D64-B875-2600-66B7A1D5CC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058" y="0"/>
            <a:ext cx="36629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3FA453-DDA9-2A7D-2C1A-D6FB337F6E34}"/>
              </a:ext>
            </a:extLst>
          </p:cNvPr>
          <p:cNvSpPr txBox="1"/>
          <p:nvPr/>
        </p:nvSpPr>
        <p:spPr>
          <a:xfrm>
            <a:off x="8608629" y="6394159"/>
            <a:ext cx="3503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B4F54"/>
                </a:solidFill>
                <a:effectLst/>
                <a:latin typeface="var(--h3_typography-font-family)"/>
              </a:rPr>
              <a:t>Philadelphia Forest Product Center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0D4CD-1DA5-FA56-6613-D3FA08BA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7B67B-F7CF-A2DB-75EB-6010D3A7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5A63C-3E7A-2063-10A0-9C7B05590E5F}"/>
              </a:ext>
            </a:extLst>
          </p:cNvPr>
          <p:cNvSpPr txBox="1"/>
          <p:nvPr/>
        </p:nvSpPr>
        <p:spPr>
          <a:xfrm>
            <a:off x="1553671" y="2540899"/>
            <a:ext cx="224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 96 ?</a:t>
            </a:r>
          </a:p>
        </p:txBody>
      </p:sp>
    </p:spTree>
    <p:extLst>
      <p:ext uri="{BB962C8B-B14F-4D97-AF65-F5344CB8AC3E}">
        <p14:creationId xmlns:p14="http://schemas.microsoft.com/office/powerpoint/2010/main" val="20476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CD776-2F5C-C0F2-27B4-907185EA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27891-F7D4-33DE-19E6-D818E398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1F780-F6E5-F5A1-46D5-2F17694B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652"/>
            <a:ext cx="12192000" cy="4904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7946F-8C6A-DD61-8294-2904F81DE1EA}"/>
              </a:ext>
            </a:extLst>
          </p:cNvPr>
          <p:cNvSpPr txBox="1"/>
          <p:nvPr/>
        </p:nvSpPr>
        <p:spPr>
          <a:xfrm>
            <a:off x="6627377" y="370336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9E080-80DF-FE44-83A4-750DF2B4FD5D}"/>
              </a:ext>
            </a:extLst>
          </p:cNvPr>
          <p:cNvSpPr txBox="1"/>
          <p:nvPr/>
        </p:nvSpPr>
        <p:spPr>
          <a:xfrm>
            <a:off x="2215869" y="444647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869BB-8903-430C-94F2-99C8418A4BCF}"/>
              </a:ext>
            </a:extLst>
          </p:cNvPr>
          <p:cNvSpPr txBox="1"/>
          <p:nvPr/>
        </p:nvSpPr>
        <p:spPr>
          <a:xfrm>
            <a:off x="8236343" y="298991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F7131-5A4B-A132-E944-F56310DC4ABC}"/>
              </a:ext>
            </a:extLst>
          </p:cNvPr>
          <p:cNvSpPr txBox="1"/>
          <p:nvPr/>
        </p:nvSpPr>
        <p:spPr>
          <a:xfrm>
            <a:off x="4829597" y="426181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354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23C92-8DFF-41CE-856C-8F06703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71215-969B-E450-9FE0-D9ECF2A8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C577F-E558-9550-4326-7E57FD550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784"/>
            <a:ext cx="12192000" cy="5281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6321C-1A08-DDCB-32C2-CB4F10E09564}"/>
              </a:ext>
            </a:extLst>
          </p:cNvPr>
          <p:cNvSpPr txBox="1"/>
          <p:nvPr/>
        </p:nvSpPr>
        <p:spPr>
          <a:xfrm>
            <a:off x="3166260" y="3059668"/>
            <a:ext cx="11005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8F7B75-D78A-8640-3AC2-6998BEE54214}"/>
              </a:ext>
            </a:extLst>
          </p:cNvPr>
          <p:cNvSpPr txBox="1"/>
          <p:nvPr/>
        </p:nvSpPr>
        <p:spPr>
          <a:xfrm>
            <a:off x="1483512" y="3850085"/>
            <a:ext cx="1589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9EBFF-C04A-325D-85CB-CBE2996084E9}"/>
              </a:ext>
            </a:extLst>
          </p:cNvPr>
          <p:cNvSpPr txBox="1"/>
          <p:nvPr/>
        </p:nvSpPr>
        <p:spPr>
          <a:xfrm>
            <a:off x="4474896" y="318613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66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6354-758B-C7B1-F27B-32B86F48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53F08-A7C8-A0A1-CDF5-E4B65733E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7D9F4-69C2-D18D-A4F0-6D2A43C3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C42EA-8FC0-6912-0BF5-DF88CC613F0E}"/>
              </a:ext>
            </a:extLst>
          </p:cNvPr>
          <p:cNvSpPr txBox="1"/>
          <p:nvPr/>
        </p:nvSpPr>
        <p:spPr>
          <a:xfrm>
            <a:off x="6096000" y="1263536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0213C-CC4C-3B69-6335-D0C1AE6B14B6}"/>
              </a:ext>
            </a:extLst>
          </p:cNvPr>
          <p:cNvSpPr txBox="1"/>
          <p:nvPr/>
        </p:nvSpPr>
        <p:spPr>
          <a:xfrm>
            <a:off x="113289" y="3428999"/>
            <a:ext cx="380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Piers 72-66 (as landmarks only)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B6F73-23C3-3D77-625D-0E3D4E279BCD}"/>
              </a:ext>
            </a:extLst>
          </p:cNvPr>
          <p:cNvSpPr txBox="1"/>
          <p:nvPr/>
        </p:nvSpPr>
        <p:spPr>
          <a:xfrm>
            <a:off x="4851175" y="836384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5CA31C-148E-CE24-86F8-3B4ED9DF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27203">
            <a:off x="5339937" y="1541469"/>
            <a:ext cx="1134100" cy="679247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76B3F4-CDD0-C39F-E9E3-55915BEF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BCC0E18-5E6F-69E4-3433-F843D3DB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05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3E22-8FAC-20E9-29B3-01A04270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86EE-E6D6-3B18-C7DB-5FCF141C2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9688A-C581-ECC5-7AF8-BDA492BF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3BF4E7-EDE9-68FB-8BDA-3E043CD66486}"/>
              </a:ext>
            </a:extLst>
          </p:cNvPr>
          <p:cNvSpPr txBox="1"/>
          <p:nvPr/>
        </p:nvSpPr>
        <p:spPr>
          <a:xfrm>
            <a:off x="1921858" y="2325318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AB53C-30C5-6033-33E4-6135C5078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27203">
            <a:off x="2410620" y="3030403"/>
            <a:ext cx="1134100" cy="679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5AA564-0F52-DEAE-F5D8-77F185D0A9EF}"/>
              </a:ext>
            </a:extLst>
          </p:cNvPr>
          <p:cNvSpPr txBox="1"/>
          <p:nvPr/>
        </p:nvSpPr>
        <p:spPr>
          <a:xfrm>
            <a:off x="6096000" y="1506022"/>
            <a:ext cx="227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C207025-7191-CC66-9694-BFAB763A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E564CD-BA50-190A-D9A9-79645A21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06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36CA-079F-D938-42FC-98CB99D7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FD9A1-E66E-07CF-0E0F-1806CC94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3948E-6145-702A-73B1-FB7059685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7B24B-152B-57C8-10FE-C9C322DD6A9F}"/>
              </a:ext>
            </a:extLst>
          </p:cNvPr>
          <p:cNvSpPr txBox="1"/>
          <p:nvPr/>
        </p:nvSpPr>
        <p:spPr>
          <a:xfrm>
            <a:off x="5796171" y="1388825"/>
            <a:ext cx="11005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B0628-FCB6-88FF-4DE8-42EFC4336C63}"/>
              </a:ext>
            </a:extLst>
          </p:cNvPr>
          <p:cNvSpPr txBox="1"/>
          <p:nvPr/>
        </p:nvSpPr>
        <p:spPr>
          <a:xfrm>
            <a:off x="121380" y="3244334"/>
            <a:ext cx="3123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Piers 72-66 (as landmarks only)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F8663-3323-326F-07BC-36FE69D2F4E0}"/>
              </a:ext>
            </a:extLst>
          </p:cNvPr>
          <p:cNvSpPr txBox="1"/>
          <p:nvPr/>
        </p:nvSpPr>
        <p:spPr>
          <a:xfrm>
            <a:off x="2616397" y="1640959"/>
            <a:ext cx="1589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BAF55-1279-72F2-8B8A-E8DA04775911}"/>
              </a:ext>
            </a:extLst>
          </p:cNvPr>
          <p:cNvCxnSpPr>
            <a:stCxn id="8" idx="3"/>
          </p:cNvCxnSpPr>
          <p:nvPr/>
        </p:nvCxnSpPr>
        <p:spPr>
          <a:xfrm>
            <a:off x="4206284" y="1825625"/>
            <a:ext cx="1817444" cy="71018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42323D0-94A2-7C2E-0FFE-6D1C8C9E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34DC4FF-F76A-2BC9-CF9B-02740DA5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0F696E-F482-7CF3-CB1B-9FC76DCE6A3C}"/>
              </a:ext>
            </a:extLst>
          </p:cNvPr>
          <p:cNvSpPr txBox="1"/>
          <p:nvPr/>
        </p:nvSpPr>
        <p:spPr>
          <a:xfrm>
            <a:off x="6530272" y="2180717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21644-76C0-6A95-06B6-980F82591429}"/>
              </a:ext>
            </a:extLst>
          </p:cNvPr>
          <p:cNvSpPr txBox="1"/>
          <p:nvPr/>
        </p:nvSpPr>
        <p:spPr>
          <a:xfrm>
            <a:off x="6995366" y="1886851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AD0DF-3B9B-F048-9D1D-858EFB53FFAB}"/>
              </a:ext>
            </a:extLst>
          </p:cNvPr>
          <p:cNvSpPr txBox="1"/>
          <p:nvPr/>
        </p:nvSpPr>
        <p:spPr>
          <a:xfrm>
            <a:off x="7222909" y="161522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229E26-42B6-9AA9-2B9E-9EC2742C3F1C}"/>
              </a:ext>
            </a:extLst>
          </p:cNvPr>
          <p:cNvSpPr txBox="1"/>
          <p:nvPr/>
        </p:nvSpPr>
        <p:spPr>
          <a:xfrm>
            <a:off x="7421932" y="131023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4822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6BF79A-4949-9152-1F1B-5912C53A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4AF74-731A-5E35-1A0C-1EA17BD9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76EB2-B67F-2C74-FA79-41A4673F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1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75A2-1452-71D9-A83C-F1E59978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A6F42-0214-6D31-6FFE-C531C565A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2FD61-4E2F-8DEC-1568-FFF1E7DA9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79B08-FE1C-1ECA-6846-603B99A5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F3F1-BD5B-B335-A606-DFE3CDB7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8302D-E247-4156-4033-449C88CF82C5}"/>
              </a:ext>
            </a:extLst>
          </p:cNvPr>
          <p:cNvSpPr txBox="1"/>
          <p:nvPr/>
        </p:nvSpPr>
        <p:spPr>
          <a:xfrm>
            <a:off x="4038600" y="354152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5355A-2183-86D1-9575-2466B18D7BCF}"/>
              </a:ext>
            </a:extLst>
          </p:cNvPr>
          <p:cNvSpPr txBox="1"/>
          <p:nvPr/>
        </p:nvSpPr>
        <p:spPr>
          <a:xfrm>
            <a:off x="5413571" y="291843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4271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7BB2B-2ABE-FAE3-5183-FD66B028F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687"/>
            <a:ext cx="12192000" cy="55906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CF745-BD61-D760-FCBA-C83632EF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4CA92-F1D9-F1CA-E3F3-559283D2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584456-122B-35BA-EBBF-3F1D8F122F01}"/>
              </a:ext>
            </a:extLst>
          </p:cNvPr>
          <p:cNvSpPr txBox="1"/>
          <p:nvPr/>
        </p:nvSpPr>
        <p:spPr>
          <a:xfrm>
            <a:off x="307497" y="410796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4DCE7-08D3-3307-F87F-A166C473E4E4}"/>
              </a:ext>
            </a:extLst>
          </p:cNvPr>
          <p:cNvSpPr txBox="1"/>
          <p:nvPr/>
        </p:nvSpPr>
        <p:spPr>
          <a:xfrm>
            <a:off x="1003412" y="473104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1BF34-235D-DB2A-5B8C-4D90BA0265AC}"/>
              </a:ext>
            </a:extLst>
          </p:cNvPr>
          <p:cNvSpPr txBox="1"/>
          <p:nvPr/>
        </p:nvSpPr>
        <p:spPr>
          <a:xfrm>
            <a:off x="7881643" y="216587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63BB1-4F29-1259-CD04-6A9780A93BE9}"/>
              </a:ext>
            </a:extLst>
          </p:cNvPr>
          <p:cNvSpPr txBox="1"/>
          <p:nvPr/>
        </p:nvSpPr>
        <p:spPr>
          <a:xfrm>
            <a:off x="5510676" y="3244334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2E63B-DE9C-AEBA-5CBB-5826EBDF571C}"/>
              </a:ext>
            </a:extLst>
          </p:cNvPr>
          <p:cNvSpPr txBox="1"/>
          <p:nvPr/>
        </p:nvSpPr>
        <p:spPr>
          <a:xfrm>
            <a:off x="9289657" y="160752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900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D5CF6A-37A2-9BFE-AD83-180EBF7BC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43"/>
            <a:ext cx="12192000" cy="554058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189C4-60E3-F705-6DB8-D5AEFEE8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7DF38-C361-9B44-5BC7-7D0E644C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BE4BA-65DC-0262-A814-E11E11FD30B2}"/>
              </a:ext>
            </a:extLst>
          </p:cNvPr>
          <p:cNvSpPr txBox="1"/>
          <p:nvPr/>
        </p:nvSpPr>
        <p:spPr>
          <a:xfrm>
            <a:off x="2540899" y="282942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9742E-D751-1B9F-C197-85843A509074}"/>
              </a:ext>
            </a:extLst>
          </p:cNvPr>
          <p:cNvSpPr txBox="1"/>
          <p:nvPr/>
        </p:nvSpPr>
        <p:spPr>
          <a:xfrm>
            <a:off x="5108772" y="423743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B1AD1-93FD-9700-CF3A-0C567EA2F1A0}"/>
              </a:ext>
            </a:extLst>
          </p:cNvPr>
          <p:cNvSpPr txBox="1"/>
          <p:nvPr/>
        </p:nvSpPr>
        <p:spPr>
          <a:xfrm>
            <a:off x="8116986" y="174508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3F4E5-A96E-4D4B-F501-BF9FCB77BD74}"/>
              </a:ext>
            </a:extLst>
          </p:cNvPr>
          <p:cNvSpPr txBox="1"/>
          <p:nvPr/>
        </p:nvSpPr>
        <p:spPr>
          <a:xfrm>
            <a:off x="11021352" y="3244334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98A29-CE0E-E3E0-21A0-BD3DDB1427DF}"/>
              </a:ext>
            </a:extLst>
          </p:cNvPr>
          <p:cNvSpPr txBox="1"/>
          <p:nvPr/>
        </p:nvSpPr>
        <p:spPr>
          <a:xfrm>
            <a:off x="7129758" y="5548344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D2283-4D2B-0B2A-E0E5-EB38A9875CF4}"/>
              </a:ext>
            </a:extLst>
          </p:cNvPr>
          <p:cNvSpPr txBox="1"/>
          <p:nvPr/>
        </p:nvSpPr>
        <p:spPr>
          <a:xfrm>
            <a:off x="6821586" y="119482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40EC6-E590-1883-00AA-6B7E1FAFDC44}"/>
              </a:ext>
            </a:extLst>
          </p:cNvPr>
          <p:cNvSpPr txBox="1"/>
          <p:nvPr/>
        </p:nvSpPr>
        <p:spPr>
          <a:xfrm>
            <a:off x="1149069" y="352510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861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E58D-1503-6A1E-6602-F387E92A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C28F-9D2B-D49F-ABD0-B82693BE4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C2AFF-EC37-4139-7F20-3625DD9F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B0DBB-28A4-F23C-6DE8-81599345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20E8A-C2F4-0EF8-6ADE-053186987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1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67219-D38A-496A-5BBE-EC7EC5874845}"/>
              </a:ext>
            </a:extLst>
          </p:cNvPr>
          <p:cNvSpPr txBox="1"/>
          <p:nvPr/>
        </p:nvSpPr>
        <p:spPr>
          <a:xfrm>
            <a:off x="1226634" y="436894"/>
            <a:ext cx="2587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3B4AC-7817-1B9D-1750-FBD0EAD33B9B}"/>
              </a:ext>
            </a:extLst>
          </p:cNvPr>
          <p:cNvSpPr txBox="1"/>
          <p:nvPr/>
        </p:nvSpPr>
        <p:spPr>
          <a:xfrm>
            <a:off x="386576" y="3663422"/>
            <a:ext cx="2587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7439FE-6D11-A4B8-341D-D13C4F1C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246" y="6145008"/>
            <a:ext cx="2591025" cy="365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A0FD3B-0DCB-36ED-5D70-97D29428D379}"/>
              </a:ext>
            </a:extLst>
          </p:cNvPr>
          <p:cNvSpPr txBox="1"/>
          <p:nvPr/>
        </p:nvSpPr>
        <p:spPr>
          <a:xfrm>
            <a:off x="9474820" y="1806661"/>
            <a:ext cx="2587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A0AEF-EFF8-514B-9B6B-BC0F4D28E674}"/>
              </a:ext>
            </a:extLst>
          </p:cNvPr>
          <p:cNvSpPr txBox="1"/>
          <p:nvPr/>
        </p:nvSpPr>
        <p:spPr>
          <a:xfrm>
            <a:off x="8976267" y="3478756"/>
            <a:ext cx="2587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FDBCB-F12B-614B-1C44-D79793EB70EB}"/>
              </a:ext>
            </a:extLst>
          </p:cNvPr>
          <p:cNvSpPr txBox="1"/>
          <p:nvPr/>
        </p:nvSpPr>
        <p:spPr>
          <a:xfrm>
            <a:off x="8648699" y="5038631"/>
            <a:ext cx="25870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4EF4-4A4A-FFD4-63F1-7D3ACE3E39E3}"/>
              </a:ext>
            </a:extLst>
          </p:cNvPr>
          <p:cNvSpPr txBox="1"/>
          <p:nvPr/>
        </p:nvSpPr>
        <p:spPr>
          <a:xfrm>
            <a:off x="5999356" y="4960572"/>
            <a:ext cx="19347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8E4EB6-4898-E914-D1C3-50DEBE6D4DF4}"/>
              </a:ext>
            </a:extLst>
          </p:cNvPr>
          <p:cNvSpPr txBox="1"/>
          <p:nvPr/>
        </p:nvSpPr>
        <p:spPr>
          <a:xfrm>
            <a:off x="5128632" y="5384101"/>
            <a:ext cx="23315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1A19A-5A22-5110-C6DB-10D5DF13DDA9}"/>
              </a:ext>
            </a:extLst>
          </p:cNvPr>
          <p:cNvSpPr txBox="1"/>
          <p:nvPr/>
        </p:nvSpPr>
        <p:spPr>
          <a:xfrm>
            <a:off x="6294399" y="843240"/>
            <a:ext cx="26818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2E14C-93A3-2F4C-6641-C6B82985EC14}"/>
              </a:ext>
            </a:extLst>
          </p:cNvPr>
          <p:cNvSpPr txBox="1"/>
          <p:nvPr/>
        </p:nvSpPr>
        <p:spPr>
          <a:xfrm>
            <a:off x="9117980" y="2445223"/>
            <a:ext cx="29959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Mid-Atlantic Marine Highway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0EA14A-7FBD-140D-C23E-CBF0F82A6E5B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8854068" y="2445223"/>
            <a:ext cx="26391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EB2003-A707-9941-D6B5-FD2912AEC3D0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8753707" y="2629889"/>
            <a:ext cx="364273" cy="93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34DEEEC-759D-B00F-6599-CDC06D5E6724}"/>
              </a:ext>
            </a:extLst>
          </p:cNvPr>
          <p:cNvSpPr txBox="1"/>
          <p:nvPr/>
        </p:nvSpPr>
        <p:spPr>
          <a:xfrm>
            <a:off x="9205332" y="2753124"/>
            <a:ext cx="24123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New Jersey-Pennsylvania-Delaware-Maryland-Virginia</a:t>
            </a:r>
          </a:p>
        </p:txBody>
      </p:sp>
    </p:spTree>
    <p:extLst>
      <p:ext uri="{BB962C8B-B14F-4D97-AF65-F5344CB8AC3E}">
        <p14:creationId xmlns:p14="http://schemas.microsoft.com/office/powerpoint/2010/main" val="4046310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B1A39-438F-3436-6DBD-6711D0E7B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8D3FD-3B53-6FA2-8B76-0191E6C3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407F0-6D5A-CFE8-0DF7-252E5189F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12192000" cy="6212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5F8DB-BB54-19BA-3FF9-1AA1F6A2F8C3}"/>
              </a:ext>
            </a:extLst>
          </p:cNvPr>
          <p:cNvSpPr txBox="1"/>
          <p:nvPr/>
        </p:nvSpPr>
        <p:spPr>
          <a:xfrm>
            <a:off x="6279420" y="117864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E3321-92D8-F031-D512-BC51946FF548}"/>
              </a:ext>
            </a:extLst>
          </p:cNvPr>
          <p:cNvSpPr txBox="1"/>
          <p:nvPr/>
        </p:nvSpPr>
        <p:spPr>
          <a:xfrm>
            <a:off x="4959070" y="175992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259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20503-DECC-44C5-21D6-5B4E8B80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E4C6D-8F00-110D-16B4-6ED62954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10A5D-801E-6647-41E5-D1205961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630"/>
            <a:ext cx="12192000" cy="4352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8C7CD-B298-1BC2-B6D3-2EFCA0F3362F}"/>
              </a:ext>
            </a:extLst>
          </p:cNvPr>
          <p:cNvSpPr txBox="1"/>
          <p:nvPr/>
        </p:nvSpPr>
        <p:spPr>
          <a:xfrm>
            <a:off x="5421664" y="2594751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6FD2D-B722-835C-EA33-1095080649F7}"/>
              </a:ext>
            </a:extLst>
          </p:cNvPr>
          <p:cNvSpPr txBox="1"/>
          <p:nvPr/>
        </p:nvSpPr>
        <p:spPr>
          <a:xfrm>
            <a:off x="5243639" y="342899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467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A7455-E49F-D4BF-8C42-9FA7B6FB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DE1A1-B819-AFAB-A242-3B0F33F3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E4458-181D-6596-BB4C-7E67AEF2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530"/>
            <a:ext cx="12192000" cy="5668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2395AE-3773-2B91-8C36-1F3934AD4205}"/>
              </a:ext>
            </a:extLst>
          </p:cNvPr>
          <p:cNvSpPr txBox="1"/>
          <p:nvPr/>
        </p:nvSpPr>
        <p:spPr>
          <a:xfrm>
            <a:off x="2799844" y="4035134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8E656-C1D3-4863-8375-4BE7DF076A5D}"/>
              </a:ext>
            </a:extLst>
          </p:cNvPr>
          <p:cNvSpPr txBox="1"/>
          <p:nvPr/>
        </p:nvSpPr>
        <p:spPr>
          <a:xfrm>
            <a:off x="4466804" y="283751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6535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1BA79-1791-91E7-C9D7-6F7B18C9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88E56-EE25-4A22-1E10-321EE7DD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0DF2F-D12A-4AAD-4AD4-88C06189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5165"/>
            <a:ext cx="12192000" cy="4704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AD97-679C-069B-2961-2369F38C8FCF}"/>
              </a:ext>
            </a:extLst>
          </p:cNvPr>
          <p:cNvSpPr txBox="1"/>
          <p:nvPr/>
        </p:nvSpPr>
        <p:spPr>
          <a:xfrm>
            <a:off x="7347568" y="283751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2528B-8851-816E-FE10-C0BD8364BAFF}"/>
              </a:ext>
            </a:extLst>
          </p:cNvPr>
          <p:cNvSpPr txBox="1"/>
          <p:nvPr/>
        </p:nvSpPr>
        <p:spPr>
          <a:xfrm>
            <a:off x="4038600" y="305966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974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22025-C905-E18A-D832-E636677E6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213DB-90DA-7020-F34A-1E22D0D3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326C0-4175-6FE0-0E0A-ACA4AAF1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13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25513-AD69-284A-010C-2B59AE08F4C4}"/>
              </a:ext>
            </a:extLst>
          </p:cNvPr>
          <p:cNvSpPr txBox="1"/>
          <p:nvPr/>
        </p:nvSpPr>
        <p:spPr>
          <a:xfrm>
            <a:off x="4038600" y="906308"/>
            <a:ext cx="299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Torresdale Tidal Gates</a:t>
            </a:r>
          </a:p>
        </p:txBody>
      </p:sp>
    </p:spTree>
    <p:extLst>
      <p:ext uri="{BB962C8B-B14F-4D97-AF65-F5344CB8AC3E}">
        <p14:creationId xmlns:p14="http://schemas.microsoft.com/office/powerpoint/2010/main" val="3550376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33760-5E7F-9E94-3F34-50E42045C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F625F-0BE1-1486-A6BC-11A4721C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81D50-C712-0231-F1D0-19225AF6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762"/>
            <a:ext cx="12192000" cy="5858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858980-8E4E-21BF-E9B2-FC8BE3F2C70B}"/>
              </a:ext>
            </a:extLst>
          </p:cNvPr>
          <p:cNvSpPr txBox="1"/>
          <p:nvPr/>
        </p:nvSpPr>
        <p:spPr>
          <a:xfrm>
            <a:off x="963627" y="2654188"/>
            <a:ext cx="2297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Torresdale Tidal Gates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241FB-8895-D5BC-68BC-39AC109B06CF}"/>
              </a:ext>
            </a:extLst>
          </p:cNvPr>
          <p:cNvSpPr txBox="1"/>
          <p:nvPr/>
        </p:nvSpPr>
        <p:spPr>
          <a:xfrm>
            <a:off x="3544986" y="3057724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2362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64874-4B61-63F0-0650-7990375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44DEE-0735-AC6C-447C-F52BE534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56970-F3F9-0CB2-7A40-EFA79461E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4666"/>
            <a:ext cx="12192000" cy="4482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6A190-5BA0-BAF8-6C2A-BD9E918F9E5A}"/>
              </a:ext>
            </a:extLst>
          </p:cNvPr>
          <p:cNvSpPr txBox="1"/>
          <p:nvPr/>
        </p:nvSpPr>
        <p:spPr>
          <a:xfrm>
            <a:off x="8222182" y="3511371"/>
            <a:ext cx="2297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Torresdale Tidal Gates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50B15-023A-6864-81F6-DF756386FBDE}"/>
              </a:ext>
            </a:extLst>
          </p:cNvPr>
          <p:cNvSpPr txBox="1"/>
          <p:nvPr/>
        </p:nvSpPr>
        <p:spPr>
          <a:xfrm>
            <a:off x="7234954" y="446401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0046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0B222-F0D5-3692-5270-4B562725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880EF-DC90-0DF1-50BD-3B282D90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27B6A-FCD5-F1D0-C91C-C3778758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982"/>
            <a:ext cx="12192000" cy="5994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EAE28-97CD-3F17-E7C5-853224CBEAC7}"/>
              </a:ext>
            </a:extLst>
          </p:cNvPr>
          <p:cNvSpPr txBox="1"/>
          <p:nvPr/>
        </p:nvSpPr>
        <p:spPr>
          <a:xfrm>
            <a:off x="1902303" y="2379058"/>
            <a:ext cx="2297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Torresdale Tidal Gates</a:t>
            </a:r>
          </a:p>
        </p:txBody>
      </p:sp>
    </p:spTree>
    <p:extLst>
      <p:ext uri="{BB962C8B-B14F-4D97-AF65-F5344CB8AC3E}">
        <p14:creationId xmlns:p14="http://schemas.microsoft.com/office/powerpoint/2010/main" val="3410670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B5D3-F23A-C9A8-1B30-F0BFC7DE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FB226-255C-46C8-830A-7D05DA02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FE0BF-B6B2-D4A3-8F0B-6A8C327B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51FF3-5B2A-1982-0F46-59F1D08C8894}"/>
              </a:ext>
            </a:extLst>
          </p:cNvPr>
          <p:cNvSpPr txBox="1"/>
          <p:nvPr/>
        </p:nvSpPr>
        <p:spPr>
          <a:xfrm>
            <a:off x="1697753" y="3933529"/>
            <a:ext cx="110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Tioga Pier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16344-7B44-EF4F-701B-B782A0C570E3}"/>
              </a:ext>
            </a:extLst>
          </p:cNvPr>
          <p:cNvSpPr txBox="1"/>
          <p:nvPr/>
        </p:nvSpPr>
        <p:spPr>
          <a:xfrm>
            <a:off x="107866" y="4440803"/>
            <a:ext cx="158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71565-B5DC-0687-3E3A-0B5EF532E3A3}"/>
              </a:ext>
            </a:extLst>
          </p:cNvPr>
          <p:cNvSpPr txBox="1"/>
          <p:nvPr/>
        </p:nvSpPr>
        <p:spPr>
          <a:xfrm>
            <a:off x="3990781" y="644893"/>
            <a:ext cx="158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AA2BC-E70A-6F1E-966C-B3F109D541ED}"/>
              </a:ext>
            </a:extLst>
          </p:cNvPr>
          <p:cNvSpPr txBox="1"/>
          <p:nvPr/>
        </p:nvSpPr>
        <p:spPr>
          <a:xfrm>
            <a:off x="9157153" y="45522"/>
            <a:ext cx="158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Bellweather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41D00A-EAEE-9018-262C-33A1C946DBE1}"/>
              </a:ext>
            </a:extLst>
          </p:cNvPr>
          <p:cNvCxnSpPr>
            <a:cxnSpLocks/>
          </p:cNvCxnSpPr>
          <p:nvPr/>
        </p:nvCxnSpPr>
        <p:spPr>
          <a:xfrm>
            <a:off x="5580668" y="829559"/>
            <a:ext cx="2460396" cy="549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43AC2A-51B9-3615-7451-DA869F0A3558}"/>
              </a:ext>
            </a:extLst>
          </p:cNvPr>
          <p:cNvCxnSpPr>
            <a:cxnSpLocks/>
          </p:cNvCxnSpPr>
          <p:nvPr/>
        </p:nvCxnSpPr>
        <p:spPr>
          <a:xfrm>
            <a:off x="443060" y="4810135"/>
            <a:ext cx="801278" cy="1682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30402E-64E0-45FA-C4AC-DB05D08D8541}"/>
              </a:ext>
            </a:extLst>
          </p:cNvPr>
          <p:cNvCxnSpPr>
            <a:cxnSpLocks/>
          </p:cNvCxnSpPr>
          <p:nvPr/>
        </p:nvCxnSpPr>
        <p:spPr>
          <a:xfrm flipH="1">
            <a:off x="1498862" y="4302861"/>
            <a:ext cx="583676" cy="2107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F53959FB-5C77-1C7A-3F0C-17A4CF75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9284202-7851-CB1D-233E-343578E1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38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F409C8-0A4C-1662-6A43-1713478D9F33}"/>
              </a:ext>
            </a:extLst>
          </p:cNvPr>
          <p:cNvSpPr txBox="1"/>
          <p:nvPr/>
        </p:nvSpPr>
        <p:spPr>
          <a:xfrm>
            <a:off x="828534" y="2763882"/>
            <a:ext cx="229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Torresdale Tidal Gates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4181D3-BB9C-CE55-4630-BAE59B43E294}"/>
              </a:ext>
            </a:extLst>
          </p:cNvPr>
          <p:cNvCxnSpPr>
            <a:cxnSpLocks/>
          </p:cNvCxnSpPr>
          <p:nvPr/>
        </p:nvCxnSpPr>
        <p:spPr>
          <a:xfrm>
            <a:off x="2565175" y="3133214"/>
            <a:ext cx="1176754" cy="132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117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EBDE-855A-CBB7-08FB-2DEB4B23D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01AF-7B4B-F38C-8195-A7881350A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12604-4352-A8A6-6BEF-CB9189B5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2A4D19-4813-CADD-FAF0-6FF16D0EB281}"/>
              </a:ext>
            </a:extLst>
          </p:cNvPr>
          <p:cNvSpPr txBox="1"/>
          <p:nvPr/>
        </p:nvSpPr>
        <p:spPr>
          <a:xfrm>
            <a:off x="4518094" y="149573"/>
            <a:ext cx="1662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Old Shipyard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3378B-900B-ABC0-C040-459BBC9E8532}"/>
              </a:ext>
            </a:extLst>
          </p:cNvPr>
          <p:cNvSpPr txBox="1"/>
          <p:nvPr/>
        </p:nvSpPr>
        <p:spPr>
          <a:xfrm>
            <a:off x="5758829" y="903278"/>
            <a:ext cx="4704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Bellweather District Mixed Used Warehousing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CEEE1-E655-A986-2CDD-AA3AF6B12530}"/>
              </a:ext>
            </a:extLst>
          </p:cNvPr>
          <p:cNvSpPr txBox="1"/>
          <p:nvPr/>
        </p:nvSpPr>
        <p:spPr>
          <a:xfrm>
            <a:off x="2225482" y="5380192"/>
            <a:ext cx="12153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Kinder</a:t>
            </a:r>
          </a:p>
          <a:p>
            <a:pPr algn="ctr"/>
            <a:r>
              <a:rPr lang="en-US" dirty="0"/>
              <a:t>Morgan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963599-59C9-E292-3A43-2BF72B7D07FD}"/>
              </a:ext>
            </a:extLst>
          </p:cNvPr>
          <p:cNvCxnSpPr>
            <a:cxnSpLocks/>
          </p:cNvCxnSpPr>
          <p:nvPr/>
        </p:nvCxnSpPr>
        <p:spPr>
          <a:xfrm flipH="1">
            <a:off x="4835951" y="603315"/>
            <a:ext cx="197962" cy="6692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AC2FD69-B576-25E9-D7EC-B61BD28C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4C43D-3DEB-7E94-8BB5-97E83276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1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FE351-1922-C50C-D053-31A0E21C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FD0F-3F56-A886-CB49-79E597EBB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</a:t>
            </a:fld>
            <a:endParaRPr lang="en-US" dirty="0"/>
          </a:p>
        </p:txBody>
      </p:sp>
      <p:pic>
        <p:nvPicPr>
          <p:cNvPr id="2052" name="Picture 4" descr="Delaware River Basin Map. Wikimedia Commons | Download Scientific Diagram">
            <a:extLst>
              <a:ext uri="{FF2B5EF4-FFF2-40B4-BE49-F238E27FC236}">
                <a16:creationId xmlns:a16="http://schemas.microsoft.com/office/drawing/2014/main" id="{8839B9A3-CB0E-DBC8-54DB-CF243208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9" y="434170"/>
            <a:ext cx="3524354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laware River Basin Commission|Maps, Graphics &amp; GIS">
            <a:extLst>
              <a:ext uri="{FF2B5EF4-FFF2-40B4-BE49-F238E27FC236}">
                <a16:creationId xmlns:a16="http://schemas.microsoft.com/office/drawing/2014/main" id="{C15290C2-6ED2-EE42-BC27-9715C648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61" y="457200"/>
            <a:ext cx="3230114" cy="587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:a16="http://schemas.microsoft.com/office/drawing/2014/main" id="{C91D2CEC-C2B2-87A8-8AFF-C68458AAC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B2BDA422-F07E-13D4-AF7B-EE3CB8BED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56" y="457200"/>
            <a:ext cx="4233012" cy="55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830C3E-7D04-7738-A286-0AE283777492}"/>
              </a:ext>
            </a:extLst>
          </p:cNvPr>
          <p:cNvSpPr txBox="1"/>
          <p:nvPr/>
        </p:nvSpPr>
        <p:spPr>
          <a:xfrm>
            <a:off x="345119" y="-30701"/>
            <a:ext cx="3524354" cy="46487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Basin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880C7-B608-8BA5-7B57-72C20CC3F9D5}"/>
              </a:ext>
            </a:extLst>
          </p:cNvPr>
          <p:cNvSpPr txBox="1"/>
          <p:nvPr/>
        </p:nvSpPr>
        <p:spPr>
          <a:xfrm>
            <a:off x="4266609" y="0"/>
            <a:ext cx="3524354" cy="88036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Basin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Physiologic Regions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D440E-FDBA-2F45-3B8A-0BA2C632CFB1}"/>
              </a:ext>
            </a:extLst>
          </p:cNvPr>
          <p:cNvSpPr txBox="1"/>
          <p:nvPr/>
        </p:nvSpPr>
        <p:spPr>
          <a:xfrm>
            <a:off x="7935298" y="-30701"/>
            <a:ext cx="4018727" cy="46487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Basin States and Counties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6DBB0F-456A-3975-9CC8-80002E2DE896}"/>
              </a:ext>
            </a:extLst>
          </p:cNvPr>
          <p:cNvSpPr txBox="1"/>
          <p:nvPr/>
        </p:nvSpPr>
        <p:spPr>
          <a:xfrm>
            <a:off x="8280986" y="620555"/>
            <a:ext cx="1911230" cy="46487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New York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15D3A-D3A6-9AD4-4132-EE0F4111A317}"/>
              </a:ext>
            </a:extLst>
          </p:cNvPr>
          <p:cNvSpPr txBox="1"/>
          <p:nvPr/>
        </p:nvSpPr>
        <p:spPr>
          <a:xfrm>
            <a:off x="10507513" y="3694574"/>
            <a:ext cx="1134360" cy="88036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New Jersey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21D9C-AD9B-0354-6B71-79D3FC937205}"/>
              </a:ext>
            </a:extLst>
          </p:cNvPr>
          <p:cNvSpPr txBox="1"/>
          <p:nvPr/>
        </p:nvSpPr>
        <p:spPr>
          <a:xfrm>
            <a:off x="7654985" y="2322975"/>
            <a:ext cx="1911230" cy="46487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Pennsylvania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22C7E-FD77-BA61-E5F8-AC3A5707AAE3}"/>
              </a:ext>
            </a:extLst>
          </p:cNvPr>
          <p:cNvSpPr txBox="1"/>
          <p:nvPr/>
        </p:nvSpPr>
        <p:spPr>
          <a:xfrm>
            <a:off x="9566215" y="5311500"/>
            <a:ext cx="1911230" cy="46487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</a:t>
            </a:r>
          </a:p>
        </p:txBody>
      </p:sp>
    </p:spTree>
    <p:extLst>
      <p:ext uri="{BB962C8B-B14F-4D97-AF65-F5344CB8AC3E}">
        <p14:creationId xmlns:p14="http://schemas.microsoft.com/office/powerpoint/2010/main" val="1855314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56106-456B-2F8A-DA3C-097B5FBF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179C0-28C8-1D77-D2CA-CBD908704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9C71D-C1B4-78EC-1397-FFB9E606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352"/>
            <a:ext cx="12192000" cy="5219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891C03-BDE7-D7AA-1067-15FE9452F94F}"/>
              </a:ext>
            </a:extLst>
          </p:cNvPr>
          <p:cNvSpPr txBox="1"/>
          <p:nvPr/>
        </p:nvSpPr>
        <p:spPr>
          <a:xfrm>
            <a:off x="1885445" y="342899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7420C-4468-A83D-4D57-981563871DBF}"/>
              </a:ext>
            </a:extLst>
          </p:cNvPr>
          <p:cNvSpPr txBox="1"/>
          <p:nvPr/>
        </p:nvSpPr>
        <p:spPr>
          <a:xfrm>
            <a:off x="7331385" y="1971665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76108F-2F88-2A07-0974-C2CF3FC07417}"/>
              </a:ext>
            </a:extLst>
          </p:cNvPr>
          <p:cNvSpPr txBox="1"/>
          <p:nvPr/>
        </p:nvSpPr>
        <p:spPr>
          <a:xfrm>
            <a:off x="8787950" y="1505119"/>
            <a:ext cx="1553671" cy="971044"/>
          </a:xfrm>
          <a:prstGeom prst="rect">
            <a:avLst/>
          </a:prstGeom>
          <a:noFill/>
          <a:ln w="730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4ADC8A-2C37-72CB-69F7-FBCF378E33A3}"/>
              </a:ext>
            </a:extLst>
          </p:cNvPr>
          <p:cNvSpPr txBox="1"/>
          <p:nvPr/>
        </p:nvSpPr>
        <p:spPr>
          <a:xfrm>
            <a:off x="6344157" y="2534138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080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4487C-E695-225C-42F7-7E8442C4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29DC7-D318-9B87-32E5-309BBA2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E54E9-3BC7-FDB2-16BA-0895A30D6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693"/>
            <a:ext cx="12192000" cy="4822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64322-AFE4-A186-5A49-994A1B1B3F4E}"/>
              </a:ext>
            </a:extLst>
          </p:cNvPr>
          <p:cNvSpPr txBox="1"/>
          <p:nvPr/>
        </p:nvSpPr>
        <p:spPr>
          <a:xfrm>
            <a:off x="925996" y="1703082"/>
            <a:ext cx="2203703" cy="971044"/>
          </a:xfrm>
          <a:prstGeom prst="rect">
            <a:avLst/>
          </a:prstGeom>
          <a:noFill/>
          <a:ln w="730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3C284-8242-A0BD-923A-654B7B66C5EE}"/>
              </a:ext>
            </a:extLst>
          </p:cNvPr>
          <p:cNvSpPr txBox="1"/>
          <p:nvPr/>
        </p:nvSpPr>
        <p:spPr>
          <a:xfrm>
            <a:off x="1534233" y="3244333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FA911-514C-B7F1-E255-80275ED0F632}"/>
              </a:ext>
            </a:extLst>
          </p:cNvPr>
          <p:cNvSpPr txBox="1"/>
          <p:nvPr/>
        </p:nvSpPr>
        <p:spPr>
          <a:xfrm>
            <a:off x="3129699" y="274748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F0C7C-4D3D-11D8-62CE-4DDE22E78E6F}"/>
              </a:ext>
            </a:extLst>
          </p:cNvPr>
          <p:cNvSpPr txBox="1"/>
          <p:nvPr/>
        </p:nvSpPr>
        <p:spPr>
          <a:xfrm>
            <a:off x="5168197" y="3769049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127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9210-4350-BA4B-1008-B9AE7E35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EEE7-25E7-60C7-5976-DEAC04913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A5685-4642-40CE-DB3B-B21D0479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DF6E0-4A20-6FEE-1637-E482826EDFF1}"/>
              </a:ext>
            </a:extLst>
          </p:cNvPr>
          <p:cNvSpPr txBox="1"/>
          <p:nvPr/>
        </p:nvSpPr>
        <p:spPr>
          <a:xfrm>
            <a:off x="3678941" y="2216903"/>
            <a:ext cx="1662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766F4D-9350-94F2-ED69-772F681B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B9441A-3DB5-EF2D-2EB1-E5910C69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52CB3-660C-EE6E-DB3A-84B2362BE109}"/>
              </a:ext>
            </a:extLst>
          </p:cNvPr>
          <p:cNvSpPr txBox="1"/>
          <p:nvPr/>
        </p:nvSpPr>
        <p:spPr>
          <a:xfrm>
            <a:off x="4260833" y="342900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353429-A14C-DB62-3605-9878A8BFA007}"/>
              </a:ext>
            </a:extLst>
          </p:cNvPr>
          <p:cNvSpPr txBox="1"/>
          <p:nvPr/>
        </p:nvSpPr>
        <p:spPr>
          <a:xfrm>
            <a:off x="5602386" y="3488851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3099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488F-0748-CF9A-CD30-40C76038C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18747-9766-2A60-0EC6-705D84FC5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A731-A389-6F6E-ABCF-4589201E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BC8D6-DABB-992A-3868-AA0A305F6479}"/>
              </a:ext>
            </a:extLst>
          </p:cNvPr>
          <p:cNvSpPr txBox="1"/>
          <p:nvPr/>
        </p:nvSpPr>
        <p:spPr>
          <a:xfrm>
            <a:off x="3650828" y="180459"/>
            <a:ext cx="1662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Old Shipyard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74E05-83F1-F7F7-41C0-7FA51FDA8F8B}"/>
              </a:ext>
            </a:extLst>
          </p:cNvPr>
          <p:cNvSpPr txBox="1"/>
          <p:nvPr/>
        </p:nvSpPr>
        <p:spPr>
          <a:xfrm>
            <a:off x="5758829" y="903278"/>
            <a:ext cx="4704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Bellweather District Mixed Used Warehousing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6E47A-33C2-0C04-28A1-252535799468}"/>
              </a:ext>
            </a:extLst>
          </p:cNvPr>
          <p:cNvSpPr txBox="1"/>
          <p:nvPr/>
        </p:nvSpPr>
        <p:spPr>
          <a:xfrm>
            <a:off x="2225482" y="5380192"/>
            <a:ext cx="12153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Kinder</a:t>
            </a:r>
          </a:p>
          <a:p>
            <a:pPr algn="ctr"/>
            <a:r>
              <a:rPr lang="en-US" dirty="0"/>
              <a:t>Morgan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AA72DD-5AB4-C49F-2DC4-E2E319987D88}"/>
              </a:ext>
            </a:extLst>
          </p:cNvPr>
          <p:cNvCxnSpPr/>
          <p:nvPr/>
        </p:nvCxnSpPr>
        <p:spPr>
          <a:xfrm>
            <a:off x="4411744" y="681037"/>
            <a:ext cx="386499" cy="5915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85749FF-2478-7710-C1A2-1B7B6D10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752D66-92D4-B578-C8E9-09DB730F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43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8C8B3B-7CC0-A448-7F46-7F453937D75A}"/>
              </a:ext>
            </a:extLst>
          </p:cNvPr>
          <p:cNvSpPr txBox="1"/>
          <p:nvPr/>
        </p:nvSpPr>
        <p:spPr>
          <a:xfrm>
            <a:off x="4291308" y="124379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0991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41F7B-3801-531A-D425-A64E1FEF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7AEA7-E60E-7175-3C9C-5AF0C7BE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AA57E-73BE-B934-6CEE-BDBF4CBD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976"/>
            <a:ext cx="12192000" cy="5222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BDDB1-72F1-7DD7-3239-BAB5C73DDC39}"/>
              </a:ext>
            </a:extLst>
          </p:cNvPr>
          <p:cNvSpPr txBox="1"/>
          <p:nvPr/>
        </p:nvSpPr>
        <p:spPr>
          <a:xfrm>
            <a:off x="4468223" y="312802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216C0-104B-2E31-A390-EC7FA53E8B5C}"/>
              </a:ext>
            </a:extLst>
          </p:cNvPr>
          <p:cNvSpPr txBox="1"/>
          <p:nvPr/>
        </p:nvSpPr>
        <p:spPr>
          <a:xfrm>
            <a:off x="1131134" y="286407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CA7B21-75F4-C841-43A0-6E850A658B2A}"/>
              </a:ext>
            </a:extLst>
          </p:cNvPr>
          <p:cNvSpPr txBox="1"/>
          <p:nvPr/>
        </p:nvSpPr>
        <p:spPr>
          <a:xfrm>
            <a:off x="3365287" y="3059667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041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6BA2B-B347-1D8B-A2B4-560212DD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843E4-E99A-F5F5-8DBF-0ECD3127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23E3F-2CCE-1140-4BC7-6B100F61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56"/>
            <a:ext cx="12192000" cy="4660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C35F6D-FC77-2C89-CF74-DA5A7CC6EC67}"/>
              </a:ext>
            </a:extLst>
          </p:cNvPr>
          <p:cNvSpPr txBox="1"/>
          <p:nvPr/>
        </p:nvSpPr>
        <p:spPr>
          <a:xfrm>
            <a:off x="311002" y="286407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5B303-2A62-B62C-C8C1-2215831C3FEE}"/>
              </a:ext>
            </a:extLst>
          </p:cNvPr>
          <p:cNvSpPr txBox="1"/>
          <p:nvPr/>
        </p:nvSpPr>
        <p:spPr>
          <a:xfrm>
            <a:off x="5429757" y="3128026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31C34-CCA3-0138-142E-BECEDA42C987}"/>
              </a:ext>
            </a:extLst>
          </p:cNvPr>
          <p:cNvSpPr txBox="1"/>
          <p:nvPr/>
        </p:nvSpPr>
        <p:spPr>
          <a:xfrm>
            <a:off x="7484800" y="3452290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9FF21-D78B-06E4-17AA-D0D892E520D7}"/>
              </a:ext>
            </a:extLst>
          </p:cNvPr>
          <p:cNvSpPr txBox="1"/>
          <p:nvPr/>
        </p:nvSpPr>
        <p:spPr>
          <a:xfrm>
            <a:off x="9838400" y="3312692"/>
            <a:ext cx="98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01662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C135-C814-2703-A2E4-1EBB81E0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69954-052C-D891-6E79-D765F6347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D36AD-5A4B-DAA0-946D-68B233AB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Delaware River Microgrid Network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65EE2-62BC-02C7-3E5A-6895ED43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5E500-4F79-259A-A4D3-73F95559A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393FB-EA23-4224-E6B7-935F3C8DEAA6}"/>
              </a:ext>
            </a:extLst>
          </p:cNvPr>
          <p:cNvSpPr txBox="1"/>
          <p:nvPr/>
        </p:nvSpPr>
        <p:spPr>
          <a:xfrm>
            <a:off x="5072844" y="4792834"/>
            <a:ext cx="16629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Kinder Morgan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5CF58-6950-4FBB-2204-EBBC809C8592}"/>
              </a:ext>
            </a:extLst>
          </p:cNvPr>
          <p:cNvSpPr txBox="1"/>
          <p:nvPr/>
        </p:nvSpPr>
        <p:spPr>
          <a:xfrm>
            <a:off x="8231458" y="2531844"/>
            <a:ext cx="1304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Trenton Bellwether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A8673-240C-9F9B-D955-1BB16AAB64A0}"/>
              </a:ext>
            </a:extLst>
          </p:cNvPr>
          <p:cNvSpPr txBox="1"/>
          <p:nvPr/>
        </p:nvSpPr>
        <p:spPr>
          <a:xfrm>
            <a:off x="6352954" y="348992"/>
            <a:ext cx="18004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Trenton Falls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B744A3-57AB-431C-24CD-B6BA5B40DB0E}"/>
              </a:ext>
            </a:extLst>
          </p:cNvPr>
          <p:cNvSpPr txBox="1"/>
          <p:nvPr/>
        </p:nvSpPr>
        <p:spPr>
          <a:xfrm>
            <a:off x="2056018" y="718324"/>
            <a:ext cx="2585224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</a:t>
            </a:r>
          </a:p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Delaware River Microgrid Network</a:t>
            </a:r>
          </a:p>
        </p:txBody>
      </p:sp>
    </p:spTree>
    <p:extLst>
      <p:ext uri="{BB962C8B-B14F-4D97-AF65-F5344CB8AC3E}">
        <p14:creationId xmlns:p14="http://schemas.microsoft.com/office/powerpoint/2010/main" val="1434476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9216-756F-AAE6-E79F-2F662845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4F88-B66C-95D1-1250-01A7A126F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209795-4E60-6EAB-B1C0-FB3C007A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Delaware River Microgrid Network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1B682-3073-52F6-A610-0607B751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C60C6-0C87-63EB-A622-26CF4AFE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61A3A6-4D09-B951-765A-682EE5EF40B9}"/>
              </a:ext>
            </a:extLst>
          </p:cNvPr>
          <p:cNvSpPr txBox="1"/>
          <p:nvPr/>
        </p:nvSpPr>
        <p:spPr>
          <a:xfrm>
            <a:off x="6560616" y="149534"/>
            <a:ext cx="1825101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Falls 001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1AB7F2B-2F37-DF14-8FFE-A425E68B9E7E}"/>
              </a:ext>
            </a:extLst>
          </p:cNvPr>
          <p:cNvSpPr/>
          <p:nvPr/>
        </p:nvSpPr>
        <p:spPr>
          <a:xfrm>
            <a:off x="6387772" y="2419815"/>
            <a:ext cx="345688" cy="3456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2FED8-6362-7361-CBC6-01817BE431E4}"/>
              </a:ext>
            </a:extLst>
          </p:cNvPr>
          <p:cNvSpPr txBox="1"/>
          <p:nvPr/>
        </p:nvSpPr>
        <p:spPr>
          <a:xfrm>
            <a:off x="1172737" y="2765503"/>
            <a:ext cx="2427268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 Delaware River Microgrid Network</a:t>
            </a:r>
          </a:p>
        </p:txBody>
      </p:sp>
    </p:spTree>
    <p:extLst>
      <p:ext uri="{BB962C8B-B14F-4D97-AF65-F5344CB8AC3E}">
        <p14:creationId xmlns:p14="http://schemas.microsoft.com/office/powerpoint/2010/main" val="3960731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2329-D193-F1C2-386F-19BD1C46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4AB52-BB32-706D-67D4-EE19266ED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039E0-2EC1-C8A6-C9CA-1650F712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Delaware River Microgrid Network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8B9C8-ECE4-A6E4-9EA7-F919D04E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1F2F9-52F6-692D-692B-F79DC645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0B810-AD48-C20B-696E-6F1A1AF2A06D}"/>
              </a:ext>
            </a:extLst>
          </p:cNvPr>
          <p:cNvSpPr txBox="1"/>
          <p:nvPr/>
        </p:nvSpPr>
        <p:spPr>
          <a:xfrm>
            <a:off x="6560616" y="149534"/>
            <a:ext cx="1825101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Falls 002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24EF05E-35DA-4CF3-1819-E425FED6DACC}"/>
              </a:ext>
            </a:extLst>
          </p:cNvPr>
          <p:cNvSpPr/>
          <p:nvPr/>
        </p:nvSpPr>
        <p:spPr>
          <a:xfrm>
            <a:off x="9636512" y="3178176"/>
            <a:ext cx="345688" cy="3456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7BD5E-8C96-80D7-7C1E-4EA788811173}"/>
              </a:ext>
            </a:extLst>
          </p:cNvPr>
          <p:cNvSpPr txBox="1"/>
          <p:nvPr/>
        </p:nvSpPr>
        <p:spPr>
          <a:xfrm>
            <a:off x="838200" y="857052"/>
            <a:ext cx="2427268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 Delaware River Microgrid Network</a:t>
            </a:r>
          </a:p>
        </p:txBody>
      </p:sp>
    </p:spTree>
    <p:extLst>
      <p:ext uri="{BB962C8B-B14F-4D97-AF65-F5344CB8AC3E}">
        <p14:creationId xmlns:p14="http://schemas.microsoft.com/office/powerpoint/2010/main" val="3366811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DF87-B668-5DB7-5923-32A6C7C0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6DC1A-4CA2-3D02-37A0-C3C1EA7C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48FEF-0D36-660B-1F24-3BB41D64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Delaware River Microgrid Network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96229-EFDF-5985-D363-E083980F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187D8-A8B6-C16F-48DC-457B7A298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647EE-4371-4590-A6CC-9ECFF78069D6}"/>
              </a:ext>
            </a:extLst>
          </p:cNvPr>
          <p:cNvSpPr txBox="1"/>
          <p:nvPr/>
        </p:nvSpPr>
        <p:spPr>
          <a:xfrm>
            <a:off x="8610600" y="843240"/>
            <a:ext cx="1825101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Falls 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BE094-4C4C-671D-9287-B34E95FD970D}"/>
              </a:ext>
            </a:extLst>
          </p:cNvPr>
          <p:cNvSpPr txBox="1"/>
          <p:nvPr/>
        </p:nvSpPr>
        <p:spPr>
          <a:xfrm>
            <a:off x="1496122" y="4196039"/>
            <a:ext cx="1169020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End Users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0953B-ECF5-4575-A714-C20FCD80FAF4}"/>
              </a:ext>
            </a:extLst>
          </p:cNvPr>
          <p:cNvSpPr txBox="1"/>
          <p:nvPr/>
        </p:nvSpPr>
        <p:spPr>
          <a:xfrm>
            <a:off x="838200" y="3337395"/>
            <a:ext cx="1169020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End Users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791CD5B7-10F6-4735-61EE-32F4575E5A1A}"/>
              </a:ext>
            </a:extLst>
          </p:cNvPr>
          <p:cNvSpPr/>
          <p:nvPr/>
        </p:nvSpPr>
        <p:spPr>
          <a:xfrm>
            <a:off x="4951141" y="2018371"/>
            <a:ext cx="345688" cy="3456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08846-B59A-9DE0-5AEC-254205AE5DD6}"/>
              </a:ext>
            </a:extLst>
          </p:cNvPr>
          <p:cNvSpPr txBox="1"/>
          <p:nvPr/>
        </p:nvSpPr>
        <p:spPr>
          <a:xfrm>
            <a:off x="838200" y="412983"/>
            <a:ext cx="2743201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 Delaware River Microgrid Network</a:t>
            </a:r>
          </a:p>
        </p:txBody>
      </p:sp>
    </p:spTree>
    <p:extLst>
      <p:ext uri="{BB962C8B-B14F-4D97-AF65-F5344CB8AC3E}">
        <p14:creationId xmlns:p14="http://schemas.microsoft.com/office/powerpoint/2010/main" val="109218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9E07-3A57-3721-D220-759B1E14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CD3A-0833-87D9-40AF-ABDA9249F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2315F-1585-63F9-620C-C7CE86E2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0F0A5-E37F-91E8-0C90-7DDF9A9D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0CD28-A02E-6661-B125-940324D0A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D95D7-0CFD-28B8-036E-F8A0AB36FE3C}"/>
              </a:ext>
            </a:extLst>
          </p:cNvPr>
          <p:cNvSpPr txBox="1"/>
          <p:nvPr/>
        </p:nvSpPr>
        <p:spPr>
          <a:xfrm>
            <a:off x="4038600" y="1411050"/>
            <a:ext cx="2273862" cy="3693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Philadelphia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FF9C-55B9-31CE-F99E-382ECF1B7064}"/>
              </a:ext>
            </a:extLst>
          </p:cNvPr>
          <p:cNvSpPr txBox="1"/>
          <p:nvPr/>
        </p:nvSpPr>
        <p:spPr>
          <a:xfrm>
            <a:off x="5704209" y="1640959"/>
            <a:ext cx="2273862" cy="3693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Camden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E7DDA-6836-CAD8-6A39-F56A983BFCBD}"/>
              </a:ext>
            </a:extLst>
          </p:cNvPr>
          <p:cNvSpPr txBox="1"/>
          <p:nvPr/>
        </p:nvSpPr>
        <p:spPr>
          <a:xfrm>
            <a:off x="6841140" y="616535"/>
            <a:ext cx="920109" cy="369332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DB6C1-EB01-0407-0F1A-4B4971A9938F}"/>
              </a:ext>
            </a:extLst>
          </p:cNvPr>
          <p:cNvSpPr txBox="1"/>
          <p:nvPr/>
        </p:nvSpPr>
        <p:spPr>
          <a:xfrm>
            <a:off x="3112061" y="2203563"/>
            <a:ext cx="2273862" cy="3693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Wilmington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AA571-43E0-A8A0-34AA-DFB4B3425FF8}"/>
              </a:ext>
            </a:extLst>
          </p:cNvPr>
          <p:cNvSpPr txBox="1"/>
          <p:nvPr/>
        </p:nvSpPr>
        <p:spPr>
          <a:xfrm>
            <a:off x="4793856" y="2871550"/>
            <a:ext cx="2273862" cy="3693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Salem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B82F0-4695-E099-0271-5282FCC2DFA6}"/>
              </a:ext>
            </a:extLst>
          </p:cNvPr>
          <p:cNvSpPr txBox="1"/>
          <p:nvPr/>
        </p:nvSpPr>
        <p:spPr>
          <a:xfrm>
            <a:off x="280988" y="239649"/>
            <a:ext cx="4804648" cy="880369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 Ports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77CA8D-273F-EB02-8B24-4F959E333CE2}"/>
              </a:ext>
            </a:extLst>
          </p:cNvPr>
          <p:cNvSpPr txBox="1"/>
          <p:nvPr/>
        </p:nvSpPr>
        <p:spPr>
          <a:xfrm>
            <a:off x="1545579" y="1480842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Pennsylvania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7BB9E7-54ED-513F-C738-8DDF37082EC5}"/>
              </a:ext>
            </a:extLst>
          </p:cNvPr>
          <p:cNvSpPr txBox="1"/>
          <p:nvPr/>
        </p:nvSpPr>
        <p:spPr>
          <a:xfrm>
            <a:off x="2935893" y="2571822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Delaware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BC7EB2-E6A0-882E-559A-2E52A71A7C9D}"/>
              </a:ext>
            </a:extLst>
          </p:cNvPr>
          <p:cNvSpPr txBox="1"/>
          <p:nvPr/>
        </p:nvSpPr>
        <p:spPr>
          <a:xfrm>
            <a:off x="4010615" y="3977964"/>
            <a:ext cx="1566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Delaware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A5CAB-983D-74CB-B91D-2751D01F03EC}"/>
              </a:ext>
            </a:extLst>
          </p:cNvPr>
          <p:cNvSpPr txBox="1"/>
          <p:nvPr/>
        </p:nvSpPr>
        <p:spPr>
          <a:xfrm>
            <a:off x="2981577" y="4023496"/>
            <a:ext cx="1566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Maryland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CB375-B47A-D429-607B-CD1179730D13}"/>
              </a:ext>
            </a:extLst>
          </p:cNvPr>
          <p:cNvSpPr txBox="1"/>
          <p:nvPr/>
        </p:nvSpPr>
        <p:spPr>
          <a:xfrm>
            <a:off x="3057102" y="5474097"/>
            <a:ext cx="1566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Maryland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4BCCC7-1802-6DC2-E58D-C8C1A38E2DB2}"/>
              </a:ext>
            </a:extLst>
          </p:cNvPr>
          <p:cNvSpPr txBox="1"/>
          <p:nvPr/>
        </p:nvSpPr>
        <p:spPr>
          <a:xfrm>
            <a:off x="54959" y="3784969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1624E4-6201-07AC-15C0-B334D77EB0F7}"/>
              </a:ext>
            </a:extLst>
          </p:cNvPr>
          <p:cNvSpPr txBox="1"/>
          <p:nvPr/>
        </p:nvSpPr>
        <p:spPr>
          <a:xfrm>
            <a:off x="6586918" y="1041718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Jersey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31F2E5-BC15-5C68-D15F-EC299D05C5B8}"/>
              </a:ext>
            </a:extLst>
          </p:cNvPr>
          <p:cNvSpPr txBox="1"/>
          <p:nvPr/>
        </p:nvSpPr>
        <p:spPr>
          <a:xfrm>
            <a:off x="5777375" y="2551947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Jersey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0761E-B8E9-8842-A004-F0193D4F548E}"/>
              </a:ext>
            </a:extLst>
          </p:cNvPr>
          <p:cNvSpPr txBox="1"/>
          <p:nvPr/>
        </p:nvSpPr>
        <p:spPr>
          <a:xfrm>
            <a:off x="3377752" y="4694935"/>
            <a:ext cx="156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Delmarva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BD9E2A-2875-C45D-26ED-E315A5E8C9A9}"/>
              </a:ext>
            </a:extLst>
          </p:cNvPr>
          <p:cNvSpPr txBox="1"/>
          <p:nvPr/>
        </p:nvSpPr>
        <p:spPr>
          <a:xfrm>
            <a:off x="4529518" y="4437132"/>
            <a:ext cx="156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Delaware</a:t>
            </a:r>
          </a:p>
          <a:p>
            <a:pPr algn="ctr"/>
            <a:r>
              <a:rPr lang="en-US" dirty="0"/>
              <a:t>Bay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7040C-08AC-6822-1E1B-D7200604479D}"/>
              </a:ext>
            </a:extLst>
          </p:cNvPr>
          <p:cNvSpPr txBox="1"/>
          <p:nvPr/>
        </p:nvSpPr>
        <p:spPr>
          <a:xfrm rot="21147937">
            <a:off x="3503347" y="3265333"/>
            <a:ext cx="834626" cy="230832"/>
          </a:xfrm>
          <a:prstGeom prst="rect">
            <a:avLst/>
          </a:prstGeom>
          <a:solidFill>
            <a:srgbClr val="CCC57B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 and D Canal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2772FB-9D2F-F563-26CE-345E6EAF3AB4}"/>
              </a:ext>
            </a:extLst>
          </p:cNvPr>
          <p:cNvSpPr txBox="1"/>
          <p:nvPr/>
        </p:nvSpPr>
        <p:spPr>
          <a:xfrm>
            <a:off x="5829299" y="5814842"/>
            <a:ext cx="2023682" cy="46487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Distal Terminus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ED048-7FBF-043F-F195-C1ECEE17A0D1}"/>
              </a:ext>
            </a:extLst>
          </p:cNvPr>
          <p:cNvSpPr txBox="1"/>
          <p:nvPr/>
        </p:nvSpPr>
        <p:spPr>
          <a:xfrm>
            <a:off x="5829299" y="95813"/>
            <a:ext cx="2023682" cy="46487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</a:t>
            </a:r>
          </a:p>
        </p:txBody>
      </p:sp>
    </p:spTree>
    <p:extLst>
      <p:ext uri="{BB962C8B-B14F-4D97-AF65-F5344CB8AC3E}">
        <p14:creationId xmlns:p14="http://schemas.microsoft.com/office/powerpoint/2010/main" val="3935622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BA01-15C8-FD54-DD9D-221061A1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9D397-DD87-6B42-0F3C-6D90D5957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C4B1C-A8AE-2EAB-F82F-598AF746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Delaware River Microgrid Network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733E7-FB0B-D28C-1607-0A2F85E3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65CC56-A4BE-B30A-B28B-E8E8B4EC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3671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3F6DF-D7E6-ACC2-2815-C816CCB6DA8A}"/>
              </a:ext>
            </a:extLst>
          </p:cNvPr>
          <p:cNvSpPr txBox="1"/>
          <p:nvPr/>
        </p:nvSpPr>
        <p:spPr>
          <a:xfrm>
            <a:off x="8900532" y="1357920"/>
            <a:ext cx="1825101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Falls 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E111B-6CFE-4E7E-1D05-D92200C3F26F}"/>
              </a:ext>
            </a:extLst>
          </p:cNvPr>
          <p:cNvSpPr txBox="1"/>
          <p:nvPr/>
        </p:nvSpPr>
        <p:spPr>
          <a:xfrm>
            <a:off x="7852318" y="5255405"/>
            <a:ext cx="1169020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End Users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60F52-A458-6417-FE1C-C04AB1E8E915}"/>
              </a:ext>
            </a:extLst>
          </p:cNvPr>
          <p:cNvSpPr txBox="1"/>
          <p:nvPr/>
        </p:nvSpPr>
        <p:spPr>
          <a:xfrm>
            <a:off x="5835806" y="5255405"/>
            <a:ext cx="1169020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End Users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19F428-5738-8C0D-27F2-2CF3EE60EF3B}"/>
              </a:ext>
            </a:extLst>
          </p:cNvPr>
          <p:cNvSpPr txBox="1"/>
          <p:nvPr/>
        </p:nvSpPr>
        <p:spPr>
          <a:xfrm>
            <a:off x="1518425" y="5255405"/>
            <a:ext cx="1169020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End Users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438910-B8E8-D862-C5F1-D9AABF2B5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862" y="4604847"/>
            <a:ext cx="1633870" cy="835224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EFAB184-649A-D1B9-6D72-22607EB0EAF4}"/>
              </a:ext>
            </a:extLst>
          </p:cNvPr>
          <p:cNvSpPr/>
          <p:nvPr/>
        </p:nvSpPr>
        <p:spPr>
          <a:xfrm>
            <a:off x="3100862" y="1012232"/>
            <a:ext cx="345688" cy="3456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32C927-1B35-FCA5-198C-A367AA3F52B5}"/>
              </a:ext>
            </a:extLst>
          </p:cNvPr>
          <p:cNvSpPr txBox="1"/>
          <p:nvPr/>
        </p:nvSpPr>
        <p:spPr>
          <a:xfrm>
            <a:off x="3815576" y="2782669"/>
            <a:ext cx="3744951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</a:t>
            </a:r>
          </a:p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Delaware River Microgrid Network</a:t>
            </a:r>
          </a:p>
        </p:txBody>
      </p:sp>
    </p:spTree>
    <p:extLst>
      <p:ext uri="{BB962C8B-B14F-4D97-AF65-F5344CB8AC3E}">
        <p14:creationId xmlns:p14="http://schemas.microsoft.com/office/powerpoint/2010/main" val="2476841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8A3AE5-27D9-1850-0A91-AE2F37643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22"/>
            <a:ext cx="4506668" cy="3575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E42B5-BBB3-FDD8-3944-822F6BC5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372" y="-44299"/>
            <a:ext cx="4949628" cy="3473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89112-FBD1-37FB-9E81-0BDEACBC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132"/>
            <a:ext cx="4426344" cy="3352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78E8A5-266F-32E2-0CC7-64D85511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57" y="3293246"/>
            <a:ext cx="4731143" cy="3572803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F13EAF6-C10D-24B8-CAE7-33AC5A1C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FB1C9C7-B300-CAA6-168E-F85163E9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89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6AEE-6FBB-10FD-A720-15BEE99D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85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Possible Site Locations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By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Official Federal Navigation Channel </a:t>
            </a:r>
            <a:br>
              <a:rPr lang="en-US" dirty="0"/>
            </a:br>
            <a:r>
              <a:rPr lang="en-US" dirty="0"/>
              <a:t>Delaware River Miles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4A536-F6D6-114E-E556-1B63D45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27132-4676-AF44-2545-C9613EF3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65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39B0-1D73-6B40-871C-9C55C67A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0FEB8-4F41-7836-E67A-C30F6BB4E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AE93D-9C59-E429-EBA7-807C6F47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E1114-CD81-8428-4E1B-B5983FC7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0591C-7667-4D23-B268-BA746BD6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"/>
            <a:ext cx="12192001" cy="634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71C89-4EDA-36C6-B2EC-D93FBA3DBCAD}"/>
              </a:ext>
            </a:extLst>
          </p:cNvPr>
          <p:cNvSpPr txBox="1"/>
          <p:nvPr/>
        </p:nvSpPr>
        <p:spPr>
          <a:xfrm>
            <a:off x="5800874" y="136525"/>
            <a:ext cx="4705051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 0.00 to Mile 28.00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276 Tidal Icons - Free in SVG, PNG, ICO - IconScout">
            <a:extLst>
              <a:ext uri="{FF2B5EF4-FFF2-40B4-BE49-F238E27FC236}">
                <a16:creationId xmlns:a16="http://schemas.microsoft.com/office/drawing/2014/main" id="{A7DD99E7-C98C-65EE-B6B1-646D666A4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58" y="4124093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76 Tidal Icons - Free in SVG, PNG, ICO - IconScout">
            <a:extLst>
              <a:ext uri="{FF2B5EF4-FFF2-40B4-BE49-F238E27FC236}">
                <a16:creationId xmlns:a16="http://schemas.microsoft.com/office/drawing/2014/main" id="{23293734-9477-3EBD-2508-421129B3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51" y="1019040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90CCA-406F-E5D1-DCA7-2C4FD17C653E}"/>
              </a:ext>
            </a:extLst>
          </p:cNvPr>
          <p:cNvSpPr txBox="1"/>
          <p:nvPr/>
        </p:nvSpPr>
        <p:spPr>
          <a:xfrm>
            <a:off x="491584" y="4200293"/>
            <a:ext cx="286307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Big Stone Mile 8.00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FFC4B-6305-2DB7-D13C-A4058C73367F}"/>
              </a:ext>
            </a:extLst>
          </p:cNvPr>
          <p:cNvSpPr txBox="1"/>
          <p:nvPr/>
        </p:nvSpPr>
        <p:spPr>
          <a:xfrm>
            <a:off x="1471961" y="5879830"/>
            <a:ext cx="3998175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Bay Breakwater Mile 0.00</a:t>
            </a:r>
          </a:p>
        </p:txBody>
      </p:sp>
      <p:pic>
        <p:nvPicPr>
          <p:cNvPr id="12" name="Picture 2" descr="276 Tidal Icons - Free in SVG, PNG, ICO - IconScout">
            <a:extLst>
              <a:ext uri="{FF2B5EF4-FFF2-40B4-BE49-F238E27FC236}">
                <a16:creationId xmlns:a16="http://schemas.microsoft.com/office/drawing/2014/main" id="{14CD0595-723F-E5BC-97E7-A04D26EF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84" y="5635664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D570E6-D771-9E49-A61E-61EB0B962109}"/>
              </a:ext>
            </a:extLst>
          </p:cNvPr>
          <p:cNvSpPr txBox="1"/>
          <p:nvPr/>
        </p:nvSpPr>
        <p:spPr>
          <a:xfrm>
            <a:off x="662802" y="1769492"/>
            <a:ext cx="286307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Dover AFB  Mile 24.00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7328BA-787B-8518-60C9-7F4EACAAB536}"/>
              </a:ext>
            </a:extLst>
          </p:cNvPr>
          <p:cNvSpPr txBox="1"/>
          <p:nvPr/>
        </p:nvSpPr>
        <p:spPr>
          <a:xfrm>
            <a:off x="7309309" y="5170793"/>
            <a:ext cx="2224984" cy="464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Distal Terminus</a:t>
            </a:r>
          </a:p>
        </p:txBody>
      </p:sp>
    </p:spTree>
    <p:extLst>
      <p:ext uri="{BB962C8B-B14F-4D97-AF65-F5344CB8AC3E}">
        <p14:creationId xmlns:p14="http://schemas.microsoft.com/office/powerpoint/2010/main" val="2029801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C674-977A-A4E3-F247-1E5C8898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E1D6-71CA-6FE3-6891-E44014C7D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71797-8C81-62E7-5221-C3E8389F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33AF4-963D-27D0-8E17-5F828CB4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F7E65-D285-91B1-BBB9-5FFF60EE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AC1EC-057F-7813-2C64-BACDE5B0D9A1}"/>
              </a:ext>
            </a:extLst>
          </p:cNvPr>
          <p:cNvSpPr txBox="1"/>
          <p:nvPr/>
        </p:nvSpPr>
        <p:spPr>
          <a:xfrm>
            <a:off x="7166517" y="1302135"/>
            <a:ext cx="4705051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 28.00 to Mile 60.00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2" descr="276 Tidal Icons - Free in SVG, PNG, ICO - IconScout">
            <a:extLst>
              <a:ext uri="{FF2B5EF4-FFF2-40B4-BE49-F238E27FC236}">
                <a16:creationId xmlns:a16="http://schemas.microsoft.com/office/drawing/2014/main" id="{464F921B-6BBF-737D-4A72-6D1110B7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41" y="542423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24295D-927D-4B36-27F2-01652ADDA259}"/>
              </a:ext>
            </a:extLst>
          </p:cNvPr>
          <p:cNvSpPr txBox="1"/>
          <p:nvPr/>
        </p:nvSpPr>
        <p:spPr>
          <a:xfrm>
            <a:off x="5535884" y="94740"/>
            <a:ext cx="286307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Salem Mile 59.00</a:t>
            </a:r>
          </a:p>
        </p:txBody>
      </p:sp>
    </p:spTree>
    <p:extLst>
      <p:ext uri="{BB962C8B-B14F-4D97-AF65-F5344CB8AC3E}">
        <p14:creationId xmlns:p14="http://schemas.microsoft.com/office/powerpoint/2010/main" val="533409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ADEBB-E17E-82C6-41DC-5438279A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4A99-54F9-1B91-EB1F-20144A5A8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6E34A-26A0-D515-4A1D-434A9325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9C049-6AB7-C9A1-3954-FFC74EEF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4CA2A-9991-0CC3-EAE3-4DECEA34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61B34-1255-EA17-114F-F0928037B0F1}"/>
              </a:ext>
            </a:extLst>
          </p:cNvPr>
          <p:cNvSpPr txBox="1"/>
          <p:nvPr/>
        </p:nvSpPr>
        <p:spPr>
          <a:xfrm>
            <a:off x="252760" y="236866"/>
            <a:ext cx="4705051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 60.00 to Mile  105.00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2" descr="276 Tidal Icons - Free in SVG, PNG, ICO - IconScout">
            <a:extLst>
              <a:ext uri="{FF2B5EF4-FFF2-40B4-BE49-F238E27FC236}">
                <a16:creationId xmlns:a16="http://schemas.microsoft.com/office/drawing/2014/main" id="{9554D727-D86D-E1F6-5AE0-71959F4C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28" y="3274472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76 Tidal Icons - Free in SVG, PNG, ICO - IconScout">
            <a:extLst>
              <a:ext uri="{FF2B5EF4-FFF2-40B4-BE49-F238E27FC236}">
                <a16:creationId xmlns:a16="http://schemas.microsoft.com/office/drawing/2014/main" id="{5A7F4EA2-1421-31DB-9594-CF4417DD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88" y="2672306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76 Tidal Icons - Free in SVG, PNG, ICO - IconScout">
            <a:extLst>
              <a:ext uri="{FF2B5EF4-FFF2-40B4-BE49-F238E27FC236}">
                <a16:creationId xmlns:a16="http://schemas.microsoft.com/office/drawing/2014/main" id="{C917D754-284C-CD9F-FBD2-BAC8B67E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88" y="2211297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76 Tidal Icons - Free in SVG, PNG, ICO - IconScout">
            <a:extLst>
              <a:ext uri="{FF2B5EF4-FFF2-40B4-BE49-F238E27FC236}">
                <a16:creationId xmlns:a16="http://schemas.microsoft.com/office/drawing/2014/main" id="{EBD1EFF6-5A9D-7475-DB6C-245A443A1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58" y="1088040"/>
            <a:ext cx="372460" cy="3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76 Tidal Icons - Free in SVG, PNG, ICO - IconScout">
            <a:extLst>
              <a:ext uri="{FF2B5EF4-FFF2-40B4-BE49-F238E27FC236}">
                <a16:creationId xmlns:a16="http://schemas.microsoft.com/office/drawing/2014/main" id="{5BA13CAE-9D18-1C91-05F5-5496831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18" y="681037"/>
            <a:ext cx="356839" cy="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9690B6-623C-3868-47B1-13781E554F21}"/>
              </a:ext>
            </a:extLst>
          </p:cNvPr>
          <p:cNvSpPr txBox="1"/>
          <p:nvPr/>
        </p:nvSpPr>
        <p:spPr>
          <a:xfrm>
            <a:off x="651582" y="3236641"/>
            <a:ext cx="3583725" cy="880369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Wilmington  Mile 73.00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Deepwater  Mile 73.00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ACDFC-00E3-D8E1-D77C-C3402802CBB4}"/>
              </a:ext>
            </a:extLst>
          </p:cNvPr>
          <p:cNvSpPr txBox="1"/>
          <p:nvPr/>
        </p:nvSpPr>
        <p:spPr>
          <a:xfrm>
            <a:off x="6096000" y="3569979"/>
            <a:ext cx="3681761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Commodore Barry Bridge Mile 82.00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BE7F0-B6DA-A02B-1DAC-C0D73F1902EA}"/>
              </a:ext>
            </a:extLst>
          </p:cNvPr>
          <p:cNvSpPr txBox="1"/>
          <p:nvPr/>
        </p:nvSpPr>
        <p:spPr>
          <a:xfrm>
            <a:off x="8874888" y="2348592"/>
            <a:ext cx="2994657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Paulsboro Mile 88.00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3ADD2-545C-A50F-B76E-632E497EDBBC}"/>
              </a:ext>
            </a:extLst>
          </p:cNvPr>
          <p:cNvSpPr txBox="1"/>
          <p:nvPr/>
        </p:nvSpPr>
        <p:spPr>
          <a:xfrm>
            <a:off x="6172121" y="206479"/>
            <a:ext cx="2994657" cy="880369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Philadelphia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Miles 93 -105</a:t>
            </a:r>
          </a:p>
        </p:txBody>
      </p:sp>
    </p:spTree>
    <p:extLst>
      <p:ext uri="{BB962C8B-B14F-4D97-AF65-F5344CB8AC3E}">
        <p14:creationId xmlns:p14="http://schemas.microsoft.com/office/powerpoint/2010/main" val="4050437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03912-81A1-4CF9-DBEB-5BCF49B5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A23B5-B0C5-E5BA-73E5-5140CDD2E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B1D91-8D16-99C7-6937-7ACF41BB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E3923-54C1-1E12-FF91-8B16BDAD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E145D-B94A-9D6F-318E-5F91D665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1"/>
          </a:xfrm>
          <a:prstGeom prst="rect">
            <a:avLst/>
          </a:prstGeom>
        </p:spPr>
      </p:pic>
      <p:pic>
        <p:nvPicPr>
          <p:cNvPr id="9" name="Picture 2" descr="276 Tidal Icons - Free in SVG, PNG, ICO - IconScout">
            <a:extLst>
              <a:ext uri="{FF2B5EF4-FFF2-40B4-BE49-F238E27FC236}">
                <a16:creationId xmlns:a16="http://schemas.microsoft.com/office/drawing/2014/main" id="{31F5328B-50D7-8D96-1FB4-0E4DFB300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40" y="4371277"/>
            <a:ext cx="319399" cy="319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 descr="276 Tidal Icons - Free in SVG, PNG, ICO - IconScout">
            <a:extLst>
              <a:ext uri="{FF2B5EF4-FFF2-40B4-BE49-F238E27FC236}">
                <a16:creationId xmlns:a16="http://schemas.microsoft.com/office/drawing/2014/main" id="{C7773C11-B2DC-0130-27BD-89B872A7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03" y="6152200"/>
            <a:ext cx="319399" cy="319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276 Tidal Icons - Free in SVG, PNG, ICO - IconScout">
            <a:extLst>
              <a:ext uri="{FF2B5EF4-FFF2-40B4-BE49-F238E27FC236}">
                <a16:creationId xmlns:a16="http://schemas.microsoft.com/office/drawing/2014/main" id="{BEECCA1B-36AF-FB17-6B17-76138CA7E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00" y="3109601"/>
            <a:ext cx="319399" cy="319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 descr="276 Tidal Icons - Free in SVG, PNG, ICO - IconScout">
            <a:extLst>
              <a:ext uri="{FF2B5EF4-FFF2-40B4-BE49-F238E27FC236}">
                <a16:creationId xmlns:a16="http://schemas.microsoft.com/office/drawing/2014/main" id="{05579E81-E0F7-C10F-204A-8E70B4DC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22" y="1825624"/>
            <a:ext cx="319399" cy="3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00684B-9D91-AC78-BF80-C775C32FA4F3}"/>
              </a:ext>
            </a:extLst>
          </p:cNvPr>
          <p:cNvSpPr txBox="1"/>
          <p:nvPr/>
        </p:nvSpPr>
        <p:spPr>
          <a:xfrm>
            <a:off x="3431129" y="1201054"/>
            <a:ext cx="191429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Tioga  Mile 103.00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5F9675-769C-A223-7BDB-F5989B486257}"/>
              </a:ext>
            </a:extLst>
          </p:cNvPr>
          <p:cNvSpPr txBox="1"/>
          <p:nvPr/>
        </p:nvSpPr>
        <p:spPr>
          <a:xfrm>
            <a:off x="547061" y="2145023"/>
            <a:ext cx="2994657" cy="880369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Philadelphia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Miles 93 -105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AA3956-3025-01C7-3E6A-2252800BB7A7}"/>
              </a:ext>
            </a:extLst>
          </p:cNvPr>
          <p:cNvSpPr txBox="1"/>
          <p:nvPr/>
        </p:nvSpPr>
        <p:spPr>
          <a:xfrm>
            <a:off x="2779739" y="3838937"/>
            <a:ext cx="976824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Pier 2/3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47C7B-F873-A8A5-EA48-FAAC7EEC8391}"/>
              </a:ext>
            </a:extLst>
          </p:cNvPr>
          <p:cNvSpPr txBox="1"/>
          <p:nvPr/>
        </p:nvSpPr>
        <p:spPr>
          <a:xfrm>
            <a:off x="1605186" y="6149345"/>
            <a:ext cx="2994657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Paulsboro Mile 88.00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3540E-0FBB-FF5B-AEC7-BF8D6C69CA0E}"/>
              </a:ext>
            </a:extLst>
          </p:cNvPr>
          <p:cNvSpPr txBox="1"/>
          <p:nvPr/>
        </p:nvSpPr>
        <p:spPr>
          <a:xfrm>
            <a:off x="6749459" y="2205868"/>
            <a:ext cx="4705051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Philadelphia Miles 93-105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Picture 2" descr="276 Tidal Icons - Free in SVG, PNG, ICO - IconScout">
            <a:extLst>
              <a:ext uri="{FF2B5EF4-FFF2-40B4-BE49-F238E27FC236}">
                <a16:creationId xmlns:a16="http://schemas.microsoft.com/office/drawing/2014/main" id="{ED2C8B11-B203-282A-55D0-747F3D7E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55034"/>
            <a:ext cx="319399" cy="3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85DDB5-E72B-BD84-C87B-C632529CABFF}"/>
              </a:ext>
            </a:extLst>
          </p:cNvPr>
          <p:cNvSpPr txBox="1"/>
          <p:nvPr/>
        </p:nvSpPr>
        <p:spPr>
          <a:xfrm>
            <a:off x="8724241" y="230188"/>
            <a:ext cx="3051447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Rancocas Creek Mile 110.00</a:t>
            </a:r>
          </a:p>
        </p:txBody>
      </p:sp>
      <p:pic>
        <p:nvPicPr>
          <p:cNvPr id="20" name="Picture 2" descr="276 Tidal Icons - Free in SVG, PNG, ICO - IconScout">
            <a:extLst>
              <a:ext uri="{FF2B5EF4-FFF2-40B4-BE49-F238E27FC236}">
                <a16:creationId xmlns:a16="http://schemas.microsoft.com/office/drawing/2014/main" id="{2196D3E7-F4D9-AA92-9AC4-1762A26A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00" y="455155"/>
            <a:ext cx="319399" cy="3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193A1B-AE6E-1963-3719-30B9337529AC}"/>
              </a:ext>
            </a:extLst>
          </p:cNvPr>
          <p:cNvSpPr txBox="1"/>
          <p:nvPr/>
        </p:nvSpPr>
        <p:spPr>
          <a:xfrm>
            <a:off x="3431128" y="127644"/>
            <a:ext cx="3598651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Torresdale Tide Gate Mile 109.00</a:t>
            </a:r>
          </a:p>
        </p:txBody>
      </p:sp>
    </p:spTree>
    <p:extLst>
      <p:ext uri="{BB962C8B-B14F-4D97-AF65-F5344CB8AC3E}">
        <p14:creationId xmlns:p14="http://schemas.microsoft.com/office/powerpoint/2010/main" val="833892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91EE-1B96-A2D2-603A-921BDB6F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3C4A-FC97-E74F-5975-B9D9E787F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46533-F011-A0AF-BF12-8AEF55BD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CE2E0-1CF8-38BB-5BBF-0F5826FD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2F6E65-1B20-0B8C-FC7D-F40DFD2A7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97"/>
          <a:stretch/>
        </p:blipFill>
        <p:spPr>
          <a:xfrm>
            <a:off x="0" y="1"/>
            <a:ext cx="12192000" cy="6356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AB18F9-0109-84DB-5F24-693E9683507E}"/>
              </a:ext>
            </a:extLst>
          </p:cNvPr>
          <p:cNvSpPr txBox="1"/>
          <p:nvPr/>
        </p:nvSpPr>
        <p:spPr>
          <a:xfrm>
            <a:off x="7209944" y="3076361"/>
            <a:ext cx="4705051" cy="2126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 100.00 Mile  to 134.00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2" descr="276 Tidal Icons - Free in SVG, PNG, ICO - IconScout">
            <a:extLst>
              <a:ext uri="{FF2B5EF4-FFF2-40B4-BE49-F238E27FC236}">
                <a16:creationId xmlns:a16="http://schemas.microsoft.com/office/drawing/2014/main" id="{FE768C95-D675-7070-6D4D-C14C962ED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27" y="5103272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76 Tidal Icons - Free in SVG, PNG, ICO - IconScout">
            <a:extLst>
              <a:ext uri="{FF2B5EF4-FFF2-40B4-BE49-F238E27FC236}">
                <a16:creationId xmlns:a16="http://schemas.microsoft.com/office/drawing/2014/main" id="{3B582AB9-2DE0-C10A-D520-346AE2DB4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34" y="4634921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276 Tidal Icons - Free in SVG, PNG, ICO - IconScout">
            <a:extLst>
              <a:ext uri="{FF2B5EF4-FFF2-40B4-BE49-F238E27FC236}">
                <a16:creationId xmlns:a16="http://schemas.microsoft.com/office/drawing/2014/main" id="{78075ABF-BA54-F981-C78D-6FC44BCD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68" y="2576009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76 Tidal Icons - Free in SVG, PNG, ICO - IconScout">
            <a:extLst>
              <a:ext uri="{FF2B5EF4-FFF2-40B4-BE49-F238E27FC236}">
                <a16:creationId xmlns:a16="http://schemas.microsoft.com/office/drawing/2014/main" id="{0C085C8D-9B2A-C80F-582B-993A45BC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11" y="1690688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76 Tidal Icons - Free in SVG, PNG, ICO - IconScout">
            <a:extLst>
              <a:ext uri="{FF2B5EF4-FFF2-40B4-BE49-F238E27FC236}">
                <a16:creationId xmlns:a16="http://schemas.microsoft.com/office/drawing/2014/main" id="{EA6441D8-36B2-70A6-E5F1-F4DE917B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17" y="909135"/>
            <a:ext cx="602166" cy="60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51EEA8-305D-8A23-E713-24946CF01548}"/>
              </a:ext>
            </a:extLst>
          </p:cNvPr>
          <p:cNvSpPr txBox="1"/>
          <p:nvPr/>
        </p:nvSpPr>
        <p:spPr>
          <a:xfrm>
            <a:off x="220072" y="4505711"/>
            <a:ext cx="191429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Tioga  Mile 103.00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302C3C-5072-EBB3-597C-1A72B207B923}"/>
              </a:ext>
            </a:extLst>
          </p:cNvPr>
          <p:cNvSpPr txBox="1"/>
          <p:nvPr/>
        </p:nvSpPr>
        <p:spPr>
          <a:xfrm>
            <a:off x="3559095" y="5345735"/>
            <a:ext cx="3345366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Rancocas  Creek Mile 110.00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E7C063-CCA8-5DBD-BC23-E81FBEC03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14" y="4203933"/>
            <a:ext cx="603556" cy="6035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428586-7D4F-D63C-5932-CD86BC87BDF9}"/>
              </a:ext>
            </a:extLst>
          </p:cNvPr>
          <p:cNvSpPr txBox="1"/>
          <p:nvPr/>
        </p:nvSpPr>
        <p:spPr>
          <a:xfrm>
            <a:off x="134282" y="3446964"/>
            <a:ext cx="3836019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Torresdale</a:t>
            </a: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Tidal Gate Mile 109.00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A33F85-E712-8E8E-A424-28A10484777F}"/>
              </a:ext>
            </a:extLst>
          </p:cNvPr>
          <p:cNvSpPr txBox="1"/>
          <p:nvPr/>
        </p:nvSpPr>
        <p:spPr>
          <a:xfrm>
            <a:off x="2012794" y="2181338"/>
            <a:ext cx="2542478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Fairless  Mile 122.00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55274-E14C-7CD6-6094-2D1613270153}"/>
              </a:ext>
            </a:extLst>
          </p:cNvPr>
          <p:cNvSpPr txBox="1"/>
          <p:nvPr/>
        </p:nvSpPr>
        <p:spPr>
          <a:xfrm>
            <a:off x="7099609" y="1802379"/>
            <a:ext cx="286307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Yard  Mile 131.00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81AA1-0B88-A9E3-1C48-1096D37C846D}"/>
              </a:ext>
            </a:extLst>
          </p:cNvPr>
          <p:cNvSpPr txBox="1"/>
          <p:nvPr/>
        </p:nvSpPr>
        <p:spPr>
          <a:xfrm>
            <a:off x="2368705" y="734603"/>
            <a:ext cx="2863073" cy="46487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Trenton Falls  Mile 135.00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35378-B4C8-FE27-85BA-CD809D672646}"/>
              </a:ext>
            </a:extLst>
          </p:cNvPr>
          <p:cNvSpPr txBox="1"/>
          <p:nvPr/>
        </p:nvSpPr>
        <p:spPr>
          <a:xfrm>
            <a:off x="5649791" y="365125"/>
            <a:ext cx="2224984" cy="464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Proximal Terminus</a:t>
            </a:r>
          </a:p>
        </p:txBody>
      </p:sp>
    </p:spTree>
    <p:extLst>
      <p:ext uri="{BB962C8B-B14F-4D97-AF65-F5344CB8AC3E}">
        <p14:creationId xmlns:p14="http://schemas.microsoft.com/office/powerpoint/2010/main" val="387463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50E44-E7EA-F5F0-630C-EFF10D60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E0DF3-6614-E714-BDFB-4B662A82E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464AA-4EDA-5414-EF6A-643912B3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A3B97-2EC8-D95D-5363-EA6DC72A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E3D68-6576-29FE-6387-A1382261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E76E6-68FD-6E79-D49C-2058E245AC5B}"/>
              </a:ext>
            </a:extLst>
          </p:cNvPr>
          <p:cNvSpPr txBox="1"/>
          <p:nvPr/>
        </p:nvSpPr>
        <p:spPr>
          <a:xfrm>
            <a:off x="6900201" y="727203"/>
            <a:ext cx="481206" cy="1846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Trenton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69FA8-E891-868E-C03C-45CFEE763E60}"/>
              </a:ext>
            </a:extLst>
          </p:cNvPr>
          <p:cNvSpPr txBox="1"/>
          <p:nvPr/>
        </p:nvSpPr>
        <p:spPr>
          <a:xfrm>
            <a:off x="5136384" y="277272"/>
            <a:ext cx="481206" cy="1846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Fairless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D5A9C-4611-23A9-ADBD-99C890712FEB}"/>
              </a:ext>
            </a:extLst>
          </p:cNvPr>
          <p:cNvSpPr txBox="1"/>
          <p:nvPr/>
        </p:nvSpPr>
        <p:spPr>
          <a:xfrm>
            <a:off x="4399080" y="450204"/>
            <a:ext cx="380310" cy="73866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Piers 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Tioga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78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80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82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96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2/3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2CF862-2EFD-F41C-D6D0-6087B5FAB06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779390" y="819536"/>
            <a:ext cx="1316610" cy="1419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C15AAE-8D1E-3F7C-5B63-B3647C051DF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376987" y="461938"/>
            <a:ext cx="925617" cy="4037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463BF3-6C70-1B8A-16BD-1D42EE85128E}"/>
              </a:ext>
            </a:extLst>
          </p:cNvPr>
          <p:cNvCxnSpPr>
            <a:cxnSpLocks/>
          </p:cNvCxnSpPr>
          <p:nvPr/>
        </p:nvCxnSpPr>
        <p:spPr>
          <a:xfrm>
            <a:off x="4779390" y="845709"/>
            <a:ext cx="877455" cy="5225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5359A1-0AA4-EDE8-8A8C-671AF6687D9B}"/>
              </a:ext>
            </a:extLst>
          </p:cNvPr>
          <p:cNvCxnSpPr>
            <a:cxnSpLocks/>
          </p:cNvCxnSpPr>
          <p:nvPr/>
        </p:nvCxnSpPr>
        <p:spPr>
          <a:xfrm>
            <a:off x="4779390" y="865703"/>
            <a:ext cx="597597" cy="7180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B6EE42-6335-7C09-CA02-A3E84349B2B9}"/>
              </a:ext>
            </a:extLst>
          </p:cNvPr>
          <p:cNvCxnSpPr>
            <a:cxnSpLocks/>
          </p:cNvCxnSpPr>
          <p:nvPr/>
        </p:nvCxnSpPr>
        <p:spPr>
          <a:xfrm flipH="1">
            <a:off x="6495045" y="819536"/>
            <a:ext cx="405156" cy="261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827C76-0B6C-141B-2DC5-776340130F0E}"/>
              </a:ext>
            </a:extLst>
          </p:cNvPr>
          <p:cNvSpPr txBox="1"/>
          <p:nvPr/>
        </p:nvSpPr>
        <p:spPr>
          <a:xfrm>
            <a:off x="5351559" y="2878085"/>
            <a:ext cx="625035" cy="1846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Salem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6392DA-8917-B08E-F2E3-52A0F8F30FA5}"/>
              </a:ext>
            </a:extLst>
          </p:cNvPr>
          <p:cNvSpPr txBox="1"/>
          <p:nvPr/>
        </p:nvSpPr>
        <p:spPr>
          <a:xfrm>
            <a:off x="6001732" y="1996515"/>
            <a:ext cx="741299" cy="1846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Paulsboro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82911F-8A9E-964C-2A5D-46770E175846}"/>
              </a:ext>
            </a:extLst>
          </p:cNvPr>
          <p:cNvCxnSpPr>
            <a:cxnSpLocks/>
          </p:cNvCxnSpPr>
          <p:nvPr/>
        </p:nvCxnSpPr>
        <p:spPr>
          <a:xfrm flipH="1" flipV="1">
            <a:off x="5437695" y="1915960"/>
            <a:ext cx="564037" cy="1808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1778207-0A22-0395-F958-62A4127D4C8A}"/>
              </a:ext>
            </a:extLst>
          </p:cNvPr>
          <p:cNvCxnSpPr>
            <a:cxnSpLocks/>
          </p:cNvCxnSpPr>
          <p:nvPr/>
        </p:nvCxnSpPr>
        <p:spPr>
          <a:xfrm flipH="1">
            <a:off x="4650441" y="2968494"/>
            <a:ext cx="692986" cy="189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DBDC5E2-B3D3-94AE-54DE-E6AADDD8EFA4}"/>
              </a:ext>
            </a:extLst>
          </p:cNvPr>
          <p:cNvSpPr txBox="1"/>
          <p:nvPr/>
        </p:nvSpPr>
        <p:spPr>
          <a:xfrm>
            <a:off x="2931735" y="2181181"/>
            <a:ext cx="833487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Wilmington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Deepwater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5419F4-0E82-D40E-C3C0-22CEC69C41FD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3765222" y="2319681"/>
            <a:ext cx="633858" cy="335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7B1188B-6956-BF30-2F9B-44C7E1EB6FE7}"/>
              </a:ext>
            </a:extLst>
          </p:cNvPr>
          <p:cNvCxnSpPr>
            <a:cxnSpLocks/>
          </p:cNvCxnSpPr>
          <p:nvPr/>
        </p:nvCxnSpPr>
        <p:spPr>
          <a:xfrm>
            <a:off x="3676454" y="1690688"/>
            <a:ext cx="1178350" cy="4060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50B75E-75F8-0CC2-5CEA-46CD2F87B6BF}"/>
              </a:ext>
            </a:extLst>
          </p:cNvPr>
          <p:cNvSpPr txBox="1"/>
          <p:nvPr/>
        </p:nvSpPr>
        <p:spPr>
          <a:xfrm>
            <a:off x="2838254" y="1467786"/>
            <a:ext cx="833487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Commodore Barry Bridge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FC0758-6600-F93F-F7B3-2BCA4C084167}"/>
              </a:ext>
            </a:extLst>
          </p:cNvPr>
          <p:cNvSpPr txBox="1"/>
          <p:nvPr/>
        </p:nvSpPr>
        <p:spPr>
          <a:xfrm>
            <a:off x="6444365" y="1300120"/>
            <a:ext cx="682299" cy="184666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Rancocas Creek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C1C0AB3-BA46-E3EB-68A3-C397502FF661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5939135" y="1278195"/>
            <a:ext cx="505230" cy="1142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F961089-7513-A7C4-97BE-FE2C43F39817}"/>
              </a:ext>
            </a:extLst>
          </p:cNvPr>
          <p:cNvSpPr txBox="1"/>
          <p:nvPr/>
        </p:nvSpPr>
        <p:spPr>
          <a:xfrm>
            <a:off x="6900201" y="2655569"/>
            <a:ext cx="4804648" cy="3373359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Possible Ports, Piers and Terminal Locations for Mid-Atlantic Marine Highway Aggerated Maritime Microgrid Network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5C9B57-B60A-ACB4-50F0-67737D65299B}"/>
              </a:ext>
            </a:extLst>
          </p:cNvPr>
          <p:cNvSpPr txBox="1"/>
          <p:nvPr/>
        </p:nvSpPr>
        <p:spPr>
          <a:xfrm>
            <a:off x="4979282" y="5715298"/>
            <a:ext cx="625035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Delaware Bay Breakwater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7AF95D-ADBC-4F70-8C62-4E8CE06D63DD}"/>
              </a:ext>
            </a:extLst>
          </p:cNvPr>
          <p:cNvSpPr txBox="1"/>
          <p:nvPr/>
        </p:nvSpPr>
        <p:spPr>
          <a:xfrm>
            <a:off x="3471455" y="4202432"/>
            <a:ext cx="700449" cy="369332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Big Stone Beach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Dover</a:t>
            </a:r>
          </a:p>
          <a:p>
            <a:pPr algn="ctr"/>
            <a:r>
              <a:rPr lang="en-US" sz="6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Air Force Base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724C181-86A8-977C-F38D-27487E0EAF84}"/>
              </a:ext>
            </a:extLst>
          </p:cNvPr>
          <p:cNvCxnSpPr>
            <a:cxnSpLocks/>
          </p:cNvCxnSpPr>
          <p:nvPr/>
        </p:nvCxnSpPr>
        <p:spPr>
          <a:xfrm>
            <a:off x="4142282" y="4547423"/>
            <a:ext cx="764061" cy="7122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97203E4-6535-7D76-9C9B-E5ED2D5EEE75}"/>
              </a:ext>
            </a:extLst>
          </p:cNvPr>
          <p:cNvCxnSpPr>
            <a:cxnSpLocks/>
          </p:cNvCxnSpPr>
          <p:nvPr/>
        </p:nvCxnSpPr>
        <p:spPr>
          <a:xfrm flipV="1">
            <a:off x="4082151" y="4202432"/>
            <a:ext cx="444879" cy="278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3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0170-D28B-EEAB-1088-E32CA912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0D362-6452-1991-31A6-70E4EA973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82D7D-6417-BD2E-C4A0-48901FB0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683"/>
            <a:ext cx="4114800" cy="365125"/>
          </a:xfrm>
        </p:spPr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57E78-7D6B-7E50-3078-F53B3F4D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0722" y="6468267"/>
            <a:ext cx="2743200" cy="365125"/>
          </a:xfrm>
        </p:spPr>
        <p:txBody>
          <a:bodyPr/>
          <a:lstStyle/>
          <a:p>
            <a:fld id="{9B53C958-6AD6-45BC-B099-2626D566D4C1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E8505-C821-57B8-3680-3C251AA7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92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9EC47-F15A-3CE7-BABE-16BB32C72932}"/>
              </a:ext>
            </a:extLst>
          </p:cNvPr>
          <p:cNvSpPr txBox="1"/>
          <p:nvPr/>
        </p:nvSpPr>
        <p:spPr>
          <a:xfrm>
            <a:off x="6578193" y="137855"/>
            <a:ext cx="1082695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Salem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68A88-E4DF-713E-B0FC-AE31F65101C0}"/>
              </a:ext>
            </a:extLst>
          </p:cNvPr>
          <p:cNvSpPr txBox="1"/>
          <p:nvPr/>
        </p:nvSpPr>
        <p:spPr>
          <a:xfrm>
            <a:off x="8610600" y="5804991"/>
            <a:ext cx="1381722" cy="46166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Delaware Bay Breakwater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F62725-0163-9A38-715A-DA94F00EE6D9}"/>
              </a:ext>
            </a:extLst>
          </p:cNvPr>
          <p:cNvCxnSpPr>
            <a:cxnSpLocks/>
          </p:cNvCxnSpPr>
          <p:nvPr/>
        </p:nvCxnSpPr>
        <p:spPr>
          <a:xfrm flipV="1">
            <a:off x="4082151" y="4202432"/>
            <a:ext cx="444879" cy="2784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C05A7AD-02A0-7965-3A7D-B27BC7A71166}"/>
              </a:ext>
            </a:extLst>
          </p:cNvPr>
          <p:cNvSpPr txBox="1"/>
          <p:nvPr/>
        </p:nvSpPr>
        <p:spPr>
          <a:xfrm>
            <a:off x="5765180" y="4694987"/>
            <a:ext cx="1234069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Big Stone Beach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742B8-87B4-DF23-7984-E5B78FF09782}"/>
              </a:ext>
            </a:extLst>
          </p:cNvPr>
          <p:cNvSpPr txBox="1"/>
          <p:nvPr/>
        </p:nvSpPr>
        <p:spPr>
          <a:xfrm>
            <a:off x="5218771" y="2969437"/>
            <a:ext cx="1494263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Dover Air Force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1EF4FE-76B5-6235-C26B-85C0934B1EA6}"/>
              </a:ext>
            </a:extLst>
          </p:cNvPr>
          <p:cNvSpPr txBox="1"/>
          <p:nvPr/>
        </p:nvSpPr>
        <p:spPr>
          <a:xfrm>
            <a:off x="578005" y="704073"/>
            <a:ext cx="4281470" cy="2957861"/>
          </a:xfrm>
          <a:prstGeom prst="rect">
            <a:avLst/>
          </a:prstGeom>
          <a:solidFill>
            <a:srgbClr val="CCC57B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Mid-Atlantic Marine Highway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Delaware River Federal Navigation Channel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Maritime Microgrid Network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Distal Terminus</a:t>
            </a:r>
          </a:p>
          <a:p>
            <a:pPr algn="ctr">
              <a:lnSpc>
                <a:spcPct val="150000"/>
              </a:lnSpc>
            </a:pPr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32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92809-1FD9-1C0D-5391-2C05BD39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CFD03-17EF-A969-E683-AD2908579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0A7D5-F566-D707-5D1F-D17744D2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DC1F5-4E5F-6E00-E2F3-BAB38BC9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B1BD05-E491-2441-3B3A-8FE284D7E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24E2D-C9D8-F811-B1AF-E36DD71E9D74}"/>
              </a:ext>
            </a:extLst>
          </p:cNvPr>
          <p:cNvSpPr txBox="1"/>
          <p:nvPr/>
        </p:nvSpPr>
        <p:spPr>
          <a:xfrm>
            <a:off x="6370191" y="2967335"/>
            <a:ext cx="766589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Port of Salem</a:t>
            </a:r>
          </a:p>
        </p:txBody>
      </p:sp>
    </p:spTree>
    <p:extLst>
      <p:ext uri="{BB962C8B-B14F-4D97-AF65-F5344CB8AC3E}">
        <p14:creationId xmlns:p14="http://schemas.microsoft.com/office/powerpoint/2010/main" val="287327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0E34-9169-123C-C757-0D99D517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66A5-4F0E-EF91-A536-D612D50A2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DBD85-2E1C-650C-3045-A815569E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Delaware River Microgrid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F7799-2B8F-36B4-AF12-B917EBD0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3C958-6AD6-45BC-B099-2626D566D4C1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301E8-4897-7784-7D38-95835B45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17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527C6-13ED-E2C9-8656-A4A2E12921A7}"/>
              </a:ext>
            </a:extLst>
          </p:cNvPr>
          <p:cNvSpPr txBox="1"/>
          <p:nvPr/>
        </p:nvSpPr>
        <p:spPr>
          <a:xfrm>
            <a:off x="8153400" y="3353327"/>
            <a:ext cx="3543712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Paulsboro</a:t>
            </a:r>
          </a:p>
          <a:p>
            <a:pPr algn="ctr"/>
            <a:endParaRPr lang="en-US" sz="12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See State of New Jersey Tidal Energy Potential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4F09C-EB29-F23E-5F1A-9429209DB282}"/>
              </a:ext>
            </a:extLst>
          </p:cNvPr>
          <p:cNvSpPr txBox="1"/>
          <p:nvPr/>
        </p:nvSpPr>
        <p:spPr>
          <a:xfrm>
            <a:off x="186265" y="3519505"/>
            <a:ext cx="1093856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Port of Wilmington</a:t>
            </a:r>
          </a:p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Deepwater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A8341-8E6C-2546-4EF6-3FD41002D6F4}"/>
              </a:ext>
            </a:extLst>
          </p:cNvPr>
          <p:cNvSpPr txBox="1"/>
          <p:nvPr/>
        </p:nvSpPr>
        <p:spPr>
          <a:xfrm>
            <a:off x="5178563" y="3958198"/>
            <a:ext cx="1122805" cy="461665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Commodore Barry Bridge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2E91AD-42CF-FF8C-5637-8EEE6EF3811C}"/>
              </a:ext>
            </a:extLst>
          </p:cNvPr>
          <p:cNvSpPr txBox="1"/>
          <p:nvPr/>
        </p:nvSpPr>
        <p:spPr>
          <a:xfrm>
            <a:off x="6232191" y="159157"/>
            <a:ext cx="978931" cy="276999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Pier 2/3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24506-3722-A2A2-76F8-F98017240A55}"/>
              </a:ext>
            </a:extLst>
          </p:cNvPr>
          <p:cNvSpPr txBox="1"/>
          <p:nvPr/>
        </p:nvSpPr>
        <p:spPr>
          <a:xfrm>
            <a:off x="480211" y="365125"/>
            <a:ext cx="2065351" cy="646331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Not Marked </a:t>
            </a:r>
          </a:p>
          <a:p>
            <a:pPr algn="ctr"/>
            <a:r>
              <a: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SE Pennsylvania Tidewater Rivers and Creeks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36DC8D-D96B-5E8E-A98E-867B5CCA40AA}"/>
              </a:ext>
            </a:extLst>
          </p:cNvPr>
          <p:cNvSpPr txBox="1"/>
          <p:nvPr/>
        </p:nvSpPr>
        <p:spPr>
          <a:xfrm>
            <a:off x="1248937" y="4856323"/>
            <a:ext cx="713678" cy="105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E4393-11F1-E7DD-4366-A9A01D26659F}"/>
              </a:ext>
            </a:extLst>
          </p:cNvPr>
          <p:cNvSpPr txBox="1"/>
          <p:nvPr/>
        </p:nvSpPr>
        <p:spPr>
          <a:xfrm>
            <a:off x="7522014" y="136525"/>
            <a:ext cx="830249" cy="876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5CAB3-520E-62EC-B6F4-D122EC11D49C}"/>
              </a:ext>
            </a:extLst>
          </p:cNvPr>
          <p:cNvSpPr txBox="1"/>
          <p:nvPr/>
        </p:nvSpPr>
        <p:spPr>
          <a:xfrm>
            <a:off x="7522014" y="233159"/>
            <a:ext cx="527901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BA70DE-AADD-B0E9-8F20-DB255AA72E77}"/>
              </a:ext>
            </a:extLst>
          </p:cNvPr>
          <p:cNvSpPr txBox="1"/>
          <p:nvPr/>
        </p:nvSpPr>
        <p:spPr>
          <a:xfrm>
            <a:off x="8909709" y="124047"/>
            <a:ext cx="527901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937E1-80CA-C78A-45C2-52A97A67C221}"/>
              </a:ext>
            </a:extLst>
          </p:cNvPr>
          <p:cNvSpPr txBox="1"/>
          <p:nvPr/>
        </p:nvSpPr>
        <p:spPr>
          <a:xfrm>
            <a:off x="8049915" y="481603"/>
            <a:ext cx="527901" cy="1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9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7D799-BC15-BD0B-52D6-6F50D6D14FFC}"/>
              </a:ext>
            </a:extLst>
          </p:cNvPr>
          <p:cNvCxnSpPr/>
          <p:nvPr/>
        </p:nvCxnSpPr>
        <p:spPr>
          <a:xfrm>
            <a:off x="2502520" y="1027906"/>
            <a:ext cx="1536080" cy="8687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7470CD-8043-2796-387C-77EE020B5EB4}"/>
              </a:ext>
            </a:extLst>
          </p:cNvPr>
          <p:cNvCxnSpPr>
            <a:cxnSpLocks/>
          </p:cNvCxnSpPr>
          <p:nvPr/>
        </p:nvCxnSpPr>
        <p:spPr>
          <a:xfrm>
            <a:off x="2502520" y="436156"/>
            <a:ext cx="1897192" cy="12637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48B313-239A-889A-EFC7-356B0870A2D0}"/>
              </a:ext>
            </a:extLst>
          </p:cNvPr>
          <p:cNvCxnSpPr>
            <a:cxnSpLocks/>
          </p:cNvCxnSpPr>
          <p:nvPr/>
        </p:nvCxnSpPr>
        <p:spPr>
          <a:xfrm>
            <a:off x="579863" y="989437"/>
            <a:ext cx="1922657" cy="19767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C3F7A9-AC85-386F-9A9C-BC179754CD70}"/>
              </a:ext>
            </a:extLst>
          </p:cNvPr>
          <p:cNvCxnSpPr>
            <a:cxnSpLocks/>
          </p:cNvCxnSpPr>
          <p:nvPr/>
        </p:nvCxnSpPr>
        <p:spPr>
          <a:xfrm flipH="1" flipV="1">
            <a:off x="6669485" y="1742551"/>
            <a:ext cx="2644698" cy="16107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3766D8-BEC3-ABD3-1C82-86ABB93E1FD8}"/>
              </a:ext>
            </a:extLst>
          </p:cNvPr>
          <p:cNvCxnSpPr>
            <a:cxnSpLocks/>
          </p:cNvCxnSpPr>
          <p:nvPr/>
        </p:nvCxnSpPr>
        <p:spPr>
          <a:xfrm flipH="1" flipV="1">
            <a:off x="4093553" y="2547939"/>
            <a:ext cx="1646412" cy="13717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DDE834-2566-17CA-D267-7C66C7F5F4FB}"/>
              </a:ext>
            </a:extLst>
          </p:cNvPr>
          <p:cNvCxnSpPr>
            <a:cxnSpLocks/>
          </p:cNvCxnSpPr>
          <p:nvPr/>
        </p:nvCxnSpPr>
        <p:spPr>
          <a:xfrm>
            <a:off x="745675" y="4189030"/>
            <a:ext cx="0" cy="12852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6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1062</Words>
  <Application>Microsoft Office PowerPoint</Application>
  <PresentationFormat>Widescreen</PresentationFormat>
  <Paragraphs>424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var(--h3_typography-font-family)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Site Locations   By   Official Federal Navigation Channel  Delaware River Miles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Anderson</dc:creator>
  <cp:lastModifiedBy>John Anderson</cp:lastModifiedBy>
  <cp:revision>31</cp:revision>
  <dcterms:created xsi:type="dcterms:W3CDTF">2024-10-21T03:12:05Z</dcterms:created>
  <dcterms:modified xsi:type="dcterms:W3CDTF">2024-10-23T05:32:38Z</dcterms:modified>
</cp:coreProperties>
</file>