
<file path=[Content_Types].xml><?xml version="1.0" encoding="utf-8"?>
<Types xmlns="http://schemas.openxmlformats.org/package/2006/content-types">
  <Default Extension="gif" ContentType="image/gif"/>
  <Default Extension="jpe"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5.jpg" ContentType="application/octet-stream"/>
  <Override PartName="/ppt/media/image6.jpg" ContentType="application/octet-stream"/>
  <Override PartName="/ppt/charts/chart1.xml" ContentType="application/vnd.openxmlformats-officedocument.drawingml.chart+xml"/>
  <Override PartName="/ppt/media/image29.jpg" ContentType="application/octet-stream"/>
  <Override PartName="/ppt/media/image30.jpg" ContentType="application/octet-stream"/>
  <Override PartName="/ppt/media/image31.jpg" ContentType="application/octet-stream"/>
  <Override PartName="/ppt/media/image32.jpg" ContentType="application/octet-stream"/>
  <Override PartName="/ppt/media/image33.jpg" ContentType="application/octet-stream"/>
  <Override PartName="/ppt/media/image34.jpg" ContentType="application/octet-stream"/>
  <Override PartName="/ppt/media/image35.jpg" ContentType="application/octet-stream"/>
  <Override PartName="/ppt/media/image36.jpg" ContentType="application/octet-stream"/>
  <Override PartName="/ppt/media/image37.jpg" ContentType="application/octet-stream"/>
  <Override PartName="/ppt/media/image38.jpg" ContentType="application/octet-stream"/>
  <Override PartName="/ppt/media/image39.jpg" ContentType="application/octet-stream"/>
  <Override PartName="/ppt/media/image40.jpg" ContentType="application/octet-stream"/>
  <Override PartName="/ppt/media/image41.jpg" ContentType="application/octet-stream"/>
  <Override PartName="/ppt/media/image42.jpg" ContentType="application/octet-stream"/>
  <Override PartName="/ppt/media/image43.jpg" ContentType="application/octet-stream"/>
  <Override PartName="/ppt/media/image44.jpg" ContentType="application/octet-stream"/>
  <Override PartName="/ppt/media/image45.jpg" ContentType="application/octet-stream"/>
  <Override PartName="/ppt/media/image46.jpg" ContentType="application/octet-stream"/>
  <Override PartName="/ppt/media/image47.jpg" ContentType="application/octet-stream"/>
  <Override PartName="/ppt/media/image48.jpg" ContentType="application/octet-stream"/>
  <Override PartName="/ppt/media/image49.jpg" ContentType="application/octet-stream"/>
  <Override PartName="/ppt/media/image50.jpg" ContentType="application/octet-stream"/>
  <Override PartName="/ppt/media/image51.jpg" ContentType="application/octet-stream"/>
  <Override PartName="/ppt/media/image52.jpg" ContentType="application/octet-stream"/>
  <Override PartName="/ppt/media/image53.jpg" ContentType="application/octet-stream"/>
  <Override PartName="/ppt/media/image54.jpg" ContentType="application/octet-stream"/>
  <Override PartName="/ppt/media/image55.jpg" ContentType="application/octet-stream"/>
  <Override PartName="/ppt/media/image56.jpg" ContentType="application/octet-stream"/>
  <Override PartName="/ppt/media/image57.jpg" ContentType="application/octet-stream"/>
  <Override PartName="/ppt/media/image58.jpg" ContentType="application/octet-stream"/>
  <Override PartName="/ppt/media/image59.jpg" ContentType="application/octet-stream"/>
  <Override PartName="/ppt/media/image60.jpg" ContentType="application/octet-stream"/>
  <Override PartName="/ppt/media/image61.jpg" ContentType="application/octet-stream"/>
  <Override PartName="/ppt/media/image63.jpg" ContentType="application/octet-stream"/>
  <Override PartName="/ppt/media/image64.jpg" ContentType="application/octet-stream"/>
  <Override PartName="/ppt/media/image65.jpg" ContentType="application/octet-stream"/>
  <Override PartName="/ppt/media/image66.jpg" ContentType="application/octet-stream"/>
  <Override PartName="/ppt/media/image67.jpg" ContentType="application/octet-stream"/>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1063" r:id="rId2"/>
    <p:sldId id="1064" r:id="rId3"/>
    <p:sldId id="278" r:id="rId4"/>
    <p:sldId id="277" r:id="rId5"/>
    <p:sldId id="256" r:id="rId6"/>
    <p:sldId id="569" r:id="rId7"/>
    <p:sldId id="1066" r:id="rId8"/>
    <p:sldId id="279" r:id="rId9"/>
    <p:sldId id="1067" r:id="rId10"/>
    <p:sldId id="1065" r:id="rId11"/>
    <p:sldId id="274" r:id="rId12"/>
    <p:sldId id="275" r:id="rId13"/>
    <p:sldId id="315" r:id="rId14"/>
    <p:sldId id="276" r:id="rId15"/>
    <p:sldId id="257" r:id="rId16"/>
    <p:sldId id="265" r:id="rId17"/>
    <p:sldId id="259" r:id="rId18"/>
    <p:sldId id="258" r:id="rId19"/>
    <p:sldId id="260" r:id="rId20"/>
    <p:sldId id="261" r:id="rId21"/>
    <p:sldId id="262" r:id="rId22"/>
    <p:sldId id="263" r:id="rId23"/>
    <p:sldId id="264" r:id="rId24"/>
    <p:sldId id="266" r:id="rId25"/>
    <p:sldId id="267" r:id="rId26"/>
    <p:sldId id="268" r:id="rId27"/>
    <p:sldId id="269" r:id="rId28"/>
    <p:sldId id="270" r:id="rId29"/>
    <p:sldId id="271" r:id="rId30"/>
    <p:sldId id="272" r:id="rId31"/>
    <p:sldId id="273" r:id="rId3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D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p:cViewPr>
        <p:scale>
          <a:sx n="42" d="100"/>
          <a:sy n="42" d="100"/>
        </p:scale>
        <p:origin x="1564" y="452"/>
      </p:cViewPr>
      <p:guideLst>
        <p:guide orient="horz" pos="2160"/>
        <p:guide pos="2880"/>
      </p:guideLst>
    </p:cSldViewPr>
  </p:slideViewPr>
  <p:notesTextViewPr>
    <p:cViewPr>
      <p:scale>
        <a:sx n="100" d="100"/>
        <a:sy n="100" d="100"/>
      </p:scale>
      <p:origin x="0" y="0"/>
    </p:cViewPr>
  </p:notesTextViewPr>
  <p:sorterViewPr>
    <p:cViewPr>
      <p:scale>
        <a:sx n="55" d="100"/>
        <a:sy n="5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cked"/>
        <c:varyColors val="0"/>
        <c:ser>
          <c:idx val="0"/>
          <c:order val="0"/>
          <c:spPr>
            <a:ln w="28575">
              <a:noFill/>
            </a:ln>
          </c:spPr>
          <c:cat>
            <c:strRef>
              <c:f>Sheet1!$A$2:$A$22</c:f>
              <c:strCache>
                <c:ptCount val="21"/>
                <c:pt idx="0">
                  <c:v>Shoes</c:v>
                </c:pt>
                <c:pt idx="1">
                  <c:v>Leather</c:v>
                </c:pt>
                <c:pt idx="2">
                  <c:v>Carriage Manufacturing</c:v>
                </c:pt>
                <c:pt idx="3">
                  <c:v>Foods and Meats</c:v>
                </c:pt>
                <c:pt idx="4">
                  <c:v>Clothing</c:v>
                </c:pt>
                <c:pt idx="5">
                  <c:v>Harness</c:v>
                </c:pt>
                <c:pt idx="6">
                  <c:v>Druggist</c:v>
                </c:pt>
                <c:pt idx="7">
                  <c:v>Potatoes, Produce and Fruit</c:v>
                </c:pt>
                <c:pt idx="8">
                  <c:v>Hay and Feed</c:v>
                </c:pt>
                <c:pt idx="9">
                  <c:v>Canning</c:v>
                </c:pt>
                <c:pt idx="10">
                  <c:v>Iron Works</c:v>
                </c:pt>
                <c:pt idx="11">
                  <c:v>Textiles</c:v>
                </c:pt>
                <c:pt idx="12">
                  <c:v>Undertakers</c:v>
                </c:pt>
                <c:pt idx="13">
                  <c:v>Liquor</c:v>
                </c:pt>
                <c:pt idx="14">
                  <c:v>Ice</c:v>
                </c:pt>
                <c:pt idx="15">
                  <c:v>Cranberry</c:v>
                </c:pt>
                <c:pt idx="16">
                  <c:v>Oysters</c:v>
                </c:pt>
                <c:pt idx="17">
                  <c:v>Bricks</c:v>
                </c:pt>
                <c:pt idx="18">
                  <c:v>Lace</c:v>
                </c:pt>
                <c:pt idx="19">
                  <c:v>Lumber and Coal</c:v>
                </c:pt>
                <c:pt idx="20">
                  <c:v>Sand</c:v>
                </c:pt>
              </c:strCache>
            </c:strRef>
          </c:cat>
          <c:val>
            <c:numRef>
              <c:f>Sheet1!$B$2:$B$22</c:f>
              <c:numCache>
                <c:formatCode>General</c:formatCode>
                <c:ptCount val="21"/>
              </c:numCache>
            </c:numRef>
          </c:val>
          <c:extLst>
            <c:ext xmlns:c16="http://schemas.microsoft.com/office/drawing/2014/chart" uri="{C3380CC4-5D6E-409C-BE32-E72D297353CC}">
              <c16:uniqueId val="{00000000-EAFD-4E00-A488-6AD6261EC3D7}"/>
            </c:ext>
          </c:extLst>
        </c:ser>
        <c:ser>
          <c:idx val="1"/>
          <c:order val="1"/>
          <c:spPr>
            <a:ln w="28575">
              <a:noFill/>
            </a:ln>
          </c:spPr>
          <c:cat>
            <c:strRef>
              <c:f>Sheet1!$A$2:$A$22</c:f>
              <c:strCache>
                <c:ptCount val="21"/>
                <c:pt idx="0">
                  <c:v>Shoes</c:v>
                </c:pt>
                <c:pt idx="1">
                  <c:v>Leather</c:v>
                </c:pt>
                <c:pt idx="2">
                  <c:v>Carriage Manufacturing</c:v>
                </c:pt>
                <c:pt idx="3">
                  <c:v>Foods and Meats</c:v>
                </c:pt>
                <c:pt idx="4">
                  <c:v>Clothing</c:v>
                </c:pt>
                <c:pt idx="5">
                  <c:v>Harness</c:v>
                </c:pt>
                <c:pt idx="6">
                  <c:v>Druggist</c:v>
                </c:pt>
                <c:pt idx="7">
                  <c:v>Potatoes, Produce and Fruit</c:v>
                </c:pt>
                <c:pt idx="8">
                  <c:v>Hay and Feed</c:v>
                </c:pt>
                <c:pt idx="9">
                  <c:v>Canning</c:v>
                </c:pt>
                <c:pt idx="10">
                  <c:v>Iron Works</c:v>
                </c:pt>
                <c:pt idx="11">
                  <c:v>Textiles</c:v>
                </c:pt>
                <c:pt idx="12">
                  <c:v>Undertakers</c:v>
                </c:pt>
                <c:pt idx="13">
                  <c:v>Liquor</c:v>
                </c:pt>
                <c:pt idx="14">
                  <c:v>Ice</c:v>
                </c:pt>
                <c:pt idx="15">
                  <c:v>Cranberry</c:v>
                </c:pt>
                <c:pt idx="16">
                  <c:v>Oysters</c:v>
                </c:pt>
                <c:pt idx="17">
                  <c:v>Bricks</c:v>
                </c:pt>
                <c:pt idx="18">
                  <c:v>Lace</c:v>
                </c:pt>
                <c:pt idx="19">
                  <c:v>Lumber and Coal</c:v>
                </c:pt>
                <c:pt idx="20">
                  <c:v>Sand</c:v>
                </c:pt>
              </c:strCache>
            </c:strRef>
          </c:cat>
          <c:val>
            <c:numRef>
              <c:f>Sheet1!$C$2:$C$22</c:f>
              <c:numCache>
                <c:formatCode>General</c:formatCode>
                <c:ptCount val="21"/>
              </c:numCache>
            </c:numRef>
          </c:val>
          <c:extLst>
            <c:ext xmlns:c16="http://schemas.microsoft.com/office/drawing/2014/chart" uri="{C3380CC4-5D6E-409C-BE32-E72D297353CC}">
              <c16:uniqueId val="{00000001-EAFD-4E00-A488-6AD6261EC3D7}"/>
            </c:ext>
          </c:extLst>
        </c:ser>
        <c:ser>
          <c:idx val="2"/>
          <c:order val="2"/>
          <c:spPr>
            <a:noFill/>
            <a:ln w="101600">
              <a:solidFill>
                <a:schemeClr val="tx1">
                  <a:lumMod val="95000"/>
                  <a:lumOff val="5000"/>
                </a:schemeClr>
              </a:solidFill>
            </a:ln>
          </c:spPr>
          <c:cat>
            <c:strRef>
              <c:f>Sheet1!$A$2:$A$22</c:f>
              <c:strCache>
                <c:ptCount val="21"/>
                <c:pt idx="0">
                  <c:v>Shoes</c:v>
                </c:pt>
                <c:pt idx="1">
                  <c:v>Leather</c:v>
                </c:pt>
                <c:pt idx="2">
                  <c:v>Carriage Manufacturing</c:v>
                </c:pt>
                <c:pt idx="3">
                  <c:v>Foods and Meats</c:v>
                </c:pt>
                <c:pt idx="4">
                  <c:v>Clothing</c:v>
                </c:pt>
                <c:pt idx="5">
                  <c:v>Harness</c:v>
                </c:pt>
                <c:pt idx="6">
                  <c:v>Druggist</c:v>
                </c:pt>
                <c:pt idx="7">
                  <c:v>Potatoes, Produce and Fruit</c:v>
                </c:pt>
                <c:pt idx="8">
                  <c:v>Hay and Feed</c:v>
                </c:pt>
                <c:pt idx="9">
                  <c:v>Canning</c:v>
                </c:pt>
                <c:pt idx="10">
                  <c:v>Iron Works</c:v>
                </c:pt>
                <c:pt idx="11">
                  <c:v>Textiles</c:v>
                </c:pt>
                <c:pt idx="12">
                  <c:v>Undertakers</c:v>
                </c:pt>
                <c:pt idx="13">
                  <c:v>Liquor</c:v>
                </c:pt>
                <c:pt idx="14">
                  <c:v>Ice</c:v>
                </c:pt>
                <c:pt idx="15">
                  <c:v>Cranberry</c:v>
                </c:pt>
                <c:pt idx="16">
                  <c:v>Oysters</c:v>
                </c:pt>
                <c:pt idx="17">
                  <c:v>Bricks</c:v>
                </c:pt>
                <c:pt idx="18">
                  <c:v>Lace</c:v>
                </c:pt>
                <c:pt idx="19">
                  <c:v>Lumber and Coal</c:v>
                </c:pt>
                <c:pt idx="20">
                  <c:v>Sand</c:v>
                </c:pt>
              </c:strCache>
            </c:strRef>
          </c:cat>
          <c:val>
            <c:numRef>
              <c:f>Sheet1!$D$2:$D$22</c:f>
              <c:numCache>
                <c:formatCode>General</c:formatCode>
                <c:ptCount val="21"/>
                <c:pt idx="0">
                  <c:v>265000</c:v>
                </c:pt>
                <c:pt idx="1">
                  <c:v>40000</c:v>
                </c:pt>
                <c:pt idx="2">
                  <c:v>30000</c:v>
                </c:pt>
                <c:pt idx="3">
                  <c:v>254000</c:v>
                </c:pt>
                <c:pt idx="4">
                  <c:v>60000</c:v>
                </c:pt>
                <c:pt idx="5">
                  <c:v>11000</c:v>
                </c:pt>
                <c:pt idx="6">
                  <c:v>40000</c:v>
                </c:pt>
                <c:pt idx="7">
                  <c:v>142000</c:v>
                </c:pt>
                <c:pt idx="8">
                  <c:v>100000</c:v>
                </c:pt>
                <c:pt idx="9">
                  <c:v>210000</c:v>
                </c:pt>
                <c:pt idx="10">
                  <c:v>75000</c:v>
                </c:pt>
                <c:pt idx="11">
                  <c:v>150000</c:v>
                </c:pt>
                <c:pt idx="12">
                  <c:v>18000</c:v>
                </c:pt>
                <c:pt idx="13">
                  <c:v>73000</c:v>
                </c:pt>
                <c:pt idx="14">
                  <c:v>25000</c:v>
                </c:pt>
                <c:pt idx="15">
                  <c:v>225000</c:v>
                </c:pt>
                <c:pt idx="16">
                  <c:v>20000</c:v>
                </c:pt>
                <c:pt idx="17">
                  <c:v>20000</c:v>
                </c:pt>
                <c:pt idx="18">
                  <c:v>300000</c:v>
                </c:pt>
                <c:pt idx="19">
                  <c:v>203000</c:v>
                </c:pt>
                <c:pt idx="20">
                  <c:v>110000</c:v>
                </c:pt>
              </c:numCache>
            </c:numRef>
          </c:val>
          <c:extLst>
            <c:ext xmlns:c16="http://schemas.microsoft.com/office/drawing/2014/chart" uri="{C3380CC4-5D6E-409C-BE32-E72D297353CC}">
              <c16:uniqueId val="{00000002-EAFD-4E00-A488-6AD6261EC3D7}"/>
            </c:ext>
          </c:extLst>
        </c:ser>
        <c:dLbls>
          <c:showLegendKey val="0"/>
          <c:showVal val="0"/>
          <c:showCatName val="0"/>
          <c:showSerName val="0"/>
          <c:showPercent val="0"/>
          <c:showBubbleSize val="0"/>
        </c:dLbls>
        <c:axId val="59892480"/>
        <c:axId val="59894016"/>
      </c:areaChart>
      <c:catAx>
        <c:axId val="59892480"/>
        <c:scaling>
          <c:orientation val="minMax"/>
        </c:scaling>
        <c:delete val="0"/>
        <c:axPos val="b"/>
        <c:numFmt formatCode="General" sourceLinked="0"/>
        <c:majorTickMark val="out"/>
        <c:minorTickMark val="none"/>
        <c:tickLblPos val="nextTo"/>
        <c:spPr>
          <a:noFill/>
        </c:spPr>
        <c:txPr>
          <a:bodyPr/>
          <a:lstStyle/>
          <a:p>
            <a:pPr>
              <a:defRPr>
                <a:solidFill>
                  <a:schemeClr val="tx1"/>
                </a:solidFill>
              </a:defRPr>
            </a:pPr>
            <a:endParaRPr lang="en-US"/>
          </a:p>
        </c:txPr>
        <c:crossAx val="59894016"/>
        <c:crosses val="autoZero"/>
        <c:auto val="1"/>
        <c:lblAlgn val="ctr"/>
        <c:lblOffset val="100"/>
        <c:noMultiLvlLbl val="0"/>
      </c:catAx>
      <c:valAx>
        <c:axId val="59894016"/>
        <c:scaling>
          <c:orientation val="minMax"/>
        </c:scaling>
        <c:delete val="0"/>
        <c:axPos val="l"/>
        <c:numFmt formatCode="General" sourceLinked="1"/>
        <c:majorTickMark val="out"/>
        <c:minorTickMark val="none"/>
        <c:tickLblPos val="nextTo"/>
        <c:txPr>
          <a:bodyPr/>
          <a:lstStyle/>
          <a:p>
            <a:pPr>
              <a:defRPr>
                <a:solidFill>
                  <a:schemeClr val="tx1"/>
                </a:solidFill>
              </a:defRPr>
            </a:pPr>
            <a:endParaRPr lang="en-US"/>
          </a:p>
        </c:txPr>
        <c:crossAx val="59892480"/>
        <c:crosses val="autoZero"/>
        <c:crossBetween val="midCat"/>
      </c:valAx>
      <c:spPr>
        <a:noFill/>
        <a:ln w="25400">
          <a:noFill/>
        </a:ln>
      </c:spPr>
    </c:plotArea>
    <c:plotVisOnly val="1"/>
    <c:dispBlanksAs val="zero"/>
    <c:showDLblsOverMax val="0"/>
  </c:chart>
  <c:spPr>
    <a:noFill/>
    <a:ln>
      <a:noFill/>
    </a:ln>
  </c:spPr>
  <c:txPr>
    <a:bodyPr/>
    <a:lstStyle/>
    <a:p>
      <a:pPr>
        <a:defRPr sz="1200" b="1">
          <a:solidFill>
            <a:schemeClr val="bg1"/>
          </a:solidFil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A4CF65-925A-40B9-93FF-6346F4C45168}" type="datetimeFigureOut">
              <a:rPr lang="en-US" smtClean="0"/>
              <a:t>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5CF453-12B0-4164-8AF3-45B512B145A6}" type="slidenum">
              <a:rPr lang="en-US" smtClean="0"/>
              <a:t>‹#›</a:t>
            </a:fld>
            <a:endParaRPr lang="en-US"/>
          </a:p>
        </p:txBody>
      </p:sp>
    </p:spTree>
    <p:extLst>
      <p:ext uri="{BB962C8B-B14F-4D97-AF65-F5344CB8AC3E}">
        <p14:creationId xmlns:p14="http://schemas.microsoft.com/office/powerpoint/2010/main" val="3198233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2025/3/12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2025/3/12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2025/3/12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2025/3/12</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microsoft.com/office/2007/relationships/hdphoto" Target="../media/hdphoto3.wdp"/><Relationship Id="rId12" Type="http://schemas.openxmlformats.org/officeDocument/2006/relationships/image" Target="../media/image27.gif"/><Relationship Id="rId2" Type="http://schemas.openxmlformats.org/officeDocument/2006/relationships/image" Target="../media/image19.jpe"/><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png"/><Relationship Id="rId4" Type="http://schemas.microsoft.com/office/2007/relationships/hdphoto" Target="../media/hdphoto2.wdp"/><Relationship Id="rId9" Type="http://schemas.openxmlformats.org/officeDocument/2006/relationships/image" Target="../media/image24.jpeg"/></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36.jpg"/><Relationship Id="rId13" Type="http://schemas.openxmlformats.org/officeDocument/2006/relationships/image" Target="../media/image41.jpg"/><Relationship Id="rId18" Type="http://schemas.openxmlformats.org/officeDocument/2006/relationships/image" Target="../media/image46.jpg"/><Relationship Id="rId3" Type="http://schemas.openxmlformats.org/officeDocument/2006/relationships/image" Target="../media/image31.jpg"/><Relationship Id="rId7" Type="http://schemas.openxmlformats.org/officeDocument/2006/relationships/image" Target="../media/image35.jpg"/><Relationship Id="rId12" Type="http://schemas.openxmlformats.org/officeDocument/2006/relationships/image" Target="../media/image40.jpg"/><Relationship Id="rId17" Type="http://schemas.openxmlformats.org/officeDocument/2006/relationships/image" Target="../media/image45.jpg"/><Relationship Id="rId2" Type="http://schemas.openxmlformats.org/officeDocument/2006/relationships/image" Target="../media/image30.jpg"/><Relationship Id="rId16" Type="http://schemas.openxmlformats.org/officeDocument/2006/relationships/image" Target="../media/image44.jpg"/><Relationship Id="rId1" Type="http://schemas.openxmlformats.org/officeDocument/2006/relationships/slideLayout" Target="../slideLayouts/slideLayout1.xml"/><Relationship Id="rId6" Type="http://schemas.openxmlformats.org/officeDocument/2006/relationships/image" Target="../media/image34.jpg"/><Relationship Id="rId11" Type="http://schemas.openxmlformats.org/officeDocument/2006/relationships/image" Target="../media/image39.jpg"/><Relationship Id="rId5" Type="http://schemas.openxmlformats.org/officeDocument/2006/relationships/image" Target="../media/image33.jpg"/><Relationship Id="rId15" Type="http://schemas.openxmlformats.org/officeDocument/2006/relationships/image" Target="../media/image43.jpg"/><Relationship Id="rId10" Type="http://schemas.openxmlformats.org/officeDocument/2006/relationships/image" Target="../media/image38.jpg"/><Relationship Id="rId19" Type="http://schemas.openxmlformats.org/officeDocument/2006/relationships/image" Target="../media/image47.jpg"/><Relationship Id="rId4" Type="http://schemas.openxmlformats.org/officeDocument/2006/relationships/image" Target="../media/image32.jpg"/><Relationship Id="rId9" Type="http://schemas.openxmlformats.org/officeDocument/2006/relationships/image" Target="../media/image37.jpg"/><Relationship Id="rId14" Type="http://schemas.openxmlformats.org/officeDocument/2006/relationships/image" Target="../media/image42.jpg"/></Relationships>
</file>

<file path=ppt/slides/_rels/slide1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1.xml"/><Relationship Id="rId4" Type="http://schemas.openxmlformats.org/officeDocument/2006/relationships/image" Target="../media/image53.jpg"/></Relationships>
</file>

<file path=ppt/slides/_rels/slide2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1.xml"/><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AFA97-8AB0-508B-DD29-2A826BF29C80}"/>
              </a:ext>
            </a:extLst>
          </p:cNvPr>
          <p:cNvSpPr>
            <a:spLocks noGrp="1"/>
          </p:cNvSpPr>
          <p:nvPr>
            <p:ph type="title"/>
          </p:nvPr>
        </p:nvSpPr>
        <p:spPr/>
        <p:txBody>
          <a:bodyPr/>
          <a:lstStyle/>
          <a:p>
            <a:endParaRPr lang="en-US" dirty="0"/>
          </a:p>
        </p:txBody>
      </p:sp>
      <p:pic>
        <p:nvPicPr>
          <p:cNvPr id="7" name="Content Placeholder 6" descr="A map of the united states&#10;&#10;Description automatically generated">
            <a:extLst>
              <a:ext uri="{FF2B5EF4-FFF2-40B4-BE49-F238E27FC236}">
                <a16:creationId xmlns:a16="http://schemas.microsoft.com/office/drawing/2014/main" id="{F97DDAF3-8596-8A14-9B3A-23792A59DF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238" y="0"/>
            <a:ext cx="12192000" cy="6858000"/>
          </a:xfrm>
        </p:spPr>
      </p:pic>
      <p:sp>
        <p:nvSpPr>
          <p:cNvPr id="4" name="Footer Placeholder 3">
            <a:extLst>
              <a:ext uri="{FF2B5EF4-FFF2-40B4-BE49-F238E27FC236}">
                <a16:creationId xmlns:a16="http://schemas.microsoft.com/office/drawing/2014/main" id="{4B580F05-F1A9-8640-B2DB-0D9920E5F903}"/>
              </a:ext>
            </a:extLst>
          </p:cNvPr>
          <p:cNvSpPr>
            <a:spLocks noGrp="1"/>
          </p:cNvSpPr>
          <p:nvPr>
            <p:ph type="ftr" sz="quarter" idx="11"/>
          </p:nvPr>
        </p:nvSpPr>
        <p:spPr>
          <a:xfrm>
            <a:off x="-811696" y="6356352"/>
            <a:ext cx="4114800" cy="365125"/>
          </a:xfrm>
        </p:spPr>
        <p:txBody>
          <a:bodyPr/>
          <a:lstStyle/>
          <a:p>
            <a:r>
              <a:rPr lang="en-US" dirty="0"/>
              <a:t>Rancocas    Pathways                      </a:t>
            </a:r>
          </a:p>
        </p:txBody>
      </p:sp>
      <p:sp>
        <p:nvSpPr>
          <p:cNvPr id="5" name="Slide Number Placeholder 4">
            <a:extLst>
              <a:ext uri="{FF2B5EF4-FFF2-40B4-BE49-F238E27FC236}">
                <a16:creationId xmlns:a16="http://schemas.microsoft.com/office/drawing/2014/main" id="{617A82C4-12C5-7D16-ADE1-91CF98F4B644}"/>
              </a:ext>
            </a:extLst>
          </p:cNvPr>
          <p:cNvSpPr>
            <a:spLocks noGrp="1"/>
          </p:cNvSpPr>
          <p:nvPr>
            <p:ph type="sldNum" sz="quarter" idx="12"/>
          </p:nvPr>
        </p:nvSpPr>
        <p:spPr/>
        <p:txBody>
          <a:bodyPr/>
          <a:lstStyle/>
          <a:p>
            <a:fld id="{9FE50656-3D72-472C-A1BA-41E5F5C3B905}" type="slidenum">
              <a:rPr lang="en-US" smtClean="0"/>
              <a:t>1</a:t>
            </a:fld>
            <a:endParaRPr lang="en-US" dirty="0"/>
          </a:p>
        </p:txBody>
      </p:sp>
      <p:sp>
        <p:nvSpPr>
          <p:cNvPr id="3" name="TextBox 2">
            <a:extLst>
              <a:ext uri="{FF2B5EF4-FFF2-40B4-BE49-F238E27FC236}">
                <a16:creationId xmlns:a16="http://schemas.microsoft.com/office/drawing/2014/main" id="{AE4BB16B-CE92-AFE5-93DE-A99D6E281B6E}"/>
              </a:ext>
            </a:extLst>
          </p:cNvPr>
          <p:cNvSpPr txBox="1"/>
          <p:nvPr/>
        </p:nvSpPr>
        <p:spPr>
          <a:xfrm>
            <a:off x="6540758" y="4825998"/>
            <a:ext cx="5113175" cy="1200329"/>
          </a:xfrm>
          <a:prstGeom prst="rect">
            <a:avLst/>
          </a:prstGeom>
          <a:solidFill>
            <a:srgbClr val="012060"/>
          </a:solidFill>
        </p:spPr>
        <p:txBody>
          <a:bodyPr wrap="square" rtlCol="0">
            <a:spAutoFit/>
          </a:bodyPr>
          <a:lstStyle/>
          <a:p>
            <a:pPr algn="ctr"/>
            <a:r>
              <a:rPr lang="en-US" sz="2400" b="1" dirty="0">
                <a:solidFill>
                  <a:schemeClr val="bg1"/>
                </a:solidFill>
              </a:rPr>
              <a:t>148 Nautical miles on tidewater from Delaware Bay Twin Capes</a:t>
            </a:r>
          </a:p>
          <a:p>
            <a:pPr algn="ctr"/>
            <a:endParaRPr lang="en-US" sz="2400" b="1" dirty="0">
              <a:solidFill>
                <a:schemeClr val="bg1"/>
              </a:solidFill>
            </a:endParaRPr>
          </a:p>
        </p:txBody>
      </p:sp>
      <p:sp>
        <p:nvSpPr>
          <p:cNvPr id="6" name="TextBox 5">
            <a:extLst>
              <a:ext uri="{FF2B5EF4-FFF2-40B4-BE49-F238E27FC236}">
                <a16:creationId xmlns:a16="http://schemas.microsoft.com/office/drawing/2014/main" id="{00EF2C7A-DE9D-41E6-920F-681ABAEE88A7}"/>
              </a:ext>
            </a:extLst>
          </p:cNvPr>
          <p:cNvSpPr txBox="1"/>
          <p:nvPr/>
        </p:nvSpPr>
        <p:spPr>
          <a:xfrm>
            <a:off x="4572000" y="1105335"/>
            <a:ext cx="1259475" cy="461665"/>
          </a:xfrm>
          <a:prstGeom prst="rect">
            <a:avLst/>
          </a:prstGeom>
          <a:noFill/>
        </p:spPr>
        <p:txBody>
          <a:bodyPr wrap="square" rtlCol="0">
            <a:spAutoFit/>
          </a:bodyPr>
          <a:lstStyle/>
          <a:p>
            <a:pPr algn="ctr"/>
            <a:r>
              <a:rPr lang="en-US" sz="1200" dirty="0">
                <a:solidFill>
                  <a:schemeClr val="bg1"/>
                </a:solidFill>
              </a:rPr>
              <a:t>Pinelands National Reserve</a:t>
            </a:r>
          </a:p>
        </p:txBody>
      </p:sp>
      <p:sp>
        <p:nvSpPr>
          <p:cNvPr id="9" name="Flowchart: Connector 8">
            <a:extLst>
              <a:ext uri="{FF2B5EF4-FFF2-40B4-BE49-F238E27FC236}">
                <a16:creationId xmlns:a16="http://schemas.microsoft.com/office/drawing/2014/main" id="{E5993A9D-580E-093B-B93C-6732D4B6A4F2}"/>
              </a:ext>
            </a:extLst>
          </p:cNvPr>
          <p:cNvSpPr/>
          <p:nvPr/>
        </p:nvSpPr>
        <p:spPr>
          <a:xfrm>
            <a:off x="5467739" y="606490"/>
            <a:ext cx="149290" cy="111967"/>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DB33FE1-EE68-3A66-C583-338FFE9B9CD2}"/>
              </a:ext>
            </a:extLst>
          </p:cNvPr>
          <p:cNvSpPr txBox="1"/>
          <p:nvPr/>
        </p:nvSpPr>
        <p:spPr>
          <a:xfrm>
            <a:off x="6311381" y="274638"/>
            <a:ext cx="5571931" cy="461665"/>
          </a:xfrm>
          <a:prstGeom prst="rect">
            <a:avLst/>
          </a:prstGeom>
          <a:solidFill>
            <a:srgbClr val="012060"/>
          </a:solidFill>
        </p:spPr>
        <p:txBody>
          <a:bodyPr wrap="square" rtlCol="0">
            <a:spAutoFit/>
          </a:bodyPr>
          <a:lstStyle/>
          <a:p>
            <a:pPr algn="ctr"/>
            <a:r>
              <a:rPr lang="en-US" sz="2400" b="1" dirty="0">
                <a:solidFill>
                  <a:schemeClr val="bg1"/>
                </a:solidFill>
              </a:rPr>
              <a:t>Rancocas Creek</a:t>
            </a:r>
          </a:p>
        </p:txBody>
      </p:sp>
      <p:sp>
        <p:nvSpPr>
          <p:cNvPr id="12" name="TextBox 11">
            <a:extLst>
              <a:ext uri="{FF2B5EF4-FFF2-40B4-BE49-F238E27FC236}">
                <a16:creationId xmlns:a16="http://schemas.microsoft.com/office/drawing/2014/main" id="{339BB62B-46C1-5458-E368-18A038D5415E}"/>
              </a:ext>
            </a:extLst>
          </p:cNvPr>
          <p:cNvSpPr txBox="1"/>
          <p:nvPr/>
        </p:nvSpPr>
        <p:spPr>
          <a:xfrm>
            <a:off x="2496876" y="230533"/>
            <a:ext cx="2145261" cy="830997"/>
          </a:xfrm>
          <a:prstGeom prst="rect">
            <a:avLst/>
          </a:prstGeom>
          <a:noFill/>
        </p:spPr>
        <p:txBody>
          <a:bodyPr wrap="square" rtlCol="0">
            <a:spAutoFit/>
          </a:bodyPr>
          <a:lstStyle/>
          <a:p>
            <a:pPr algn="ctr"/>
            <a:r>
              <a:rPr lang="en-US" sz="2400" dirty="0">
                <a:solidFill>
                  <a:schemeClr val="bg1"/>
                </a:solidFill>
              </a:rPr>
              <a:t>Delaware River </a:t>
            </a:r>
            <a:br>
              <a:rPr lang="en-US" sz="2400" dirty="0">
                <a:solidFill>
                  <a:schemeClr val="bg1"/>
                </a:solidFill>
              </a:rPr>
            </a:br>
            <a:r>
              <a:rPr lang="en-US" sz="2400" dirty="0">
                <a:solidFill>
                  <a:schemeClr val="bg1"/>
                </a:solidFill>
              </a:rPr>
              <a:t>Ports</a:t>
            </a:r>
          </a:p>
        </p:txBody>
      </p:sp>
      <p:sp>
        <p:nvSpPr>
          <p:cNvPr id="13" name="TextBox 12">
            <a:extLst>
              <a:ext uri="{FF2B5EF4-FFF2-40B4-BE49-F238E27FC236}">
                <a16:creationId xmlns:a16="http://schemas.microsoft.com/office/drawing/2014/main" id="{5C0FBDA9-2167-E9D8-7F21-7F4F006176CD}"/>
              </a:ext>
            </a:extLst>
          </p:cNvPr>
          <p:cNvSpPr txBox="1"/>
          <p:nvPr/>
        </p:nvSpPr>
        <p:spPr>
          <a:xfrm>
            <a:off x="158142" y="1471686"/>
            <a:ext cx="2587391" cy="461665"/>
          </a:xfrm>
          <a:prstGeom prst="rect">
            <a:avLst/>
          </a:prstGeom>
          <a:noFill/>
        </p:spPr>
        <p:txBody>
          <a:bodyPr wrap="square" rtlCol="0">
            <a:spAutoFit/>
          </a:bodyPr>
          <a:lstStyle/>
          <a:p>
            <a:pPr algn="ctr"/>
            <a:r>
              <a:rPr lang="en-US" sz="2400" dirty="0">
                <a:solidFill>
                  <a:schemeClr val="bg1"/>
                </a:solidFill>
              </a:rPr>
              <a:t>Port of Baltimore</a:t>
            </a:r>
          </a:p>
        </p:txBody>
      </p:sp>
    </p:spTree>
    <p:extLst>
      <p:ext uri="{BB962C8B-B14F-4D97-AF65-F5344CB8AC3E}">
        <p14:creationId xmlns:p14="http://schemas.microsoft.com/office/powerpoint/2010/main" val="1714960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a:extLst>
              <a:ext uri="{FF2B5EF4-FFF2-40B4-BE49-F238E27FC236}">
                <a16:creationId xmlns:a16="http://schemas.microsoft.com/office/drawing/2014/main" id="{D79D7175-FDE7-B9D4-62DD-3B9893914695}"/>
              </a:ext>
            </a:extLst>
          </p:cNvPr>
          <p:cNvPicPr>
            <a:picLocks noGrp="1" noChangeAspect="1"/>
          </p:cNvPicPr>
          <p:nvPr/>
        </p:nvPicPr>
        <p:blipFill>
          <a:blip r:embed="rId2" cstate="print">
            <a:extLst>
              <a:ext uri="{28A0092B-C50C-407E-A947-70E740481C1C}">
                <a14:useLocalDpi xmlns:a14="http://schemas.microsoft.com/office/drawing/2010/main" val="0"/>
              </a:ext>
            </a:extLst>
          </a:blip>
          <a:srcRect l="8234" t="26627" r="51842" b="44435"/>
          <a:stretch/>
        </p:blipFill>
        <p:spPr>
          <a:xfrm>
            <a:off x="407368" y="1396284"/>
            <a:ext cx="7380820" cy="2952328"/>
          </a:xfrm>
          <a:prstGeom prst="rect">
            <a:avLst/>
          </a:prstGeom>
        </p:spPr>
      </p:pic>
      <p:sp>
        <p:nvSpPr>
          <p:cNvPr id="5" name="TextBox 4">
            <a:extLst>
              <a:ext uri="{FF2B5EF4-FFF2-40B4-BE49-F238E27FC236}">
                <a16:creationId xmlns:a16="http://schemas.microsoft.com/office/drawing/2014/main" id="{27F6D8B0-9B67-E52F-2BD9-304FFE22719B}"/>
              </a:ext>
            </a:extLst>
          </p:cNvPr>
          <p:cNvSpPr txBox="1"/>
          <p:nvPr/>
        </p:nvSpPr>
        <p:spPr>
          <a:xfrm>
            <a:off x="7768128" y="2132856"/>
            <a:ext cx="3996444" cy="1697068"/>
          </a:xfrm>
          <a:prstGeom prst="rect">
            <a:avLst/>
          </a:prstGeom>
          <a:noFill/>
        </p:spPr>
        <p:txBody>
          <a:bodyPr wrap="square" rtlCol="0">
            <a:spAutoFit/>
          </a:bodyPr>
          <a:lstStyle/>
          <a:p>
            <a:pPr algn="ctr">
              <a:lnSpc>
                <a:spcPct val="150000"/>
              </a:lnSpc>
            </a:pPr>
            <a:r>
              <a:rPr lang="en-US" sz="2400" b="1" dirty="0"/>
              <a:t>Shark’s Meadow </a:t>
            </a:r>
          </a:p>
          <a:p>
            <a:pPr algn="ctr">
              <a:lnSpc>
                <a:spcPct val="150000"/>
              </a:lnSpc>
            </a:pPr>
            <a:endParaRPr lang="en-US" sz="2400" b="1" dirty="0"/>
          </a:p>
          <a:p>
            <a:pPr algn="ctr">
              <a:lnSpc>
                <a:spcPct val="150000"/>
              </a:lnSpc>
            </a:pPr>
            <a:r>
              <a:rPr lang="en-US" sz="2400" b="1" dirty="0"/>
              <a:t>Here You Are Safe</a:t>
            </a:r>
          </a:p>
        </p:txBody>
      </p:sp>
      <p:sp>
        <p:nvSpPr>
          <p:cNvPr id="2" name="Rectangle 1">
            <a:extLst>
              <a:ext uri="{FF2B5EF4-FFF2-40B4-BE49-F238E27FC236}">
                <a16:creationId xmlns:a16="http://schemas.microsoft.com/office/drawing/2014/main" id="{38782603-E4CD-0124-17E0-6D879473E768}"/>
              </a:ext>
            </a:extLst>
          </p:cNvPr>
          <p:cNvSpPr/>
          <p:nvPr/>
        </p:nvSpPr>
        <p:spPr>
          <a:xfrm>
            <a:off x="1649506" y="4613648"/>
            <a:ext cx="4896544" cy="6480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Lancaster County - Harpers Weekly</a:t>
            </a:r>
          </a:p>
          <a:p>
            <a:pPr algn="ctr"/>
            <a:r>
              <a:rPr lang="en-US" sz="2400" b="1" dirty="0">
                <a:solidFill>
                  <a:schemeClr val="tx1"/>
                </a:solidFill>
              </a:rPr>
              <a:t>1849</a:t>
            </a:r>
          </a:p>
        </p:txBody>
      </p:sp>
      <p:sp>
        <p:nvSpPr>
          <p:cNvPr id="3" name="TextBox 2">
            <a:extLst>
              <a:ext uri="{FF2B5EF4-FFF2-40B4-BE49-F238E27FC236}">
                <a16:creationId xmlns:a16="http://schemas.microsoft.com/office/drawing/2014/main" id="{679FE624-4195-7F12-3310-57A9978D1E73}"/>
              </a:ext>
            </a:extLst>
          </p:cNvPr>
          <p:cNvSpPr txBox="1"/>
          <p:nvPr/>
        </p:nvSpPr>
        <p:spPr>
          <a:xfrm>
            <a:off x="1955540" y="218140"/>
            <a:ext cx="8280920" cy="589072"/>
          </a:xfrm>
          <a:prstGeom prst="rect">
            <a:avLst/>
          </a:prstGeom>
          <a:noFill/>
        </p:spPr>
        <p:txBody>
          <a:bodyPr wrap="square" rtlCol="0">
            <a:spAutoFit/>
          </a:bodyPr>
          <a:lstStyle/>
          <a:p>
            <a:pPr algn="ctr">
              <a:lnSpc>
                <a:spcPct val="150000"/>
              </a:lnSpc>
            </a:pPr>
            <a:r>
              <a:rPr lang="en-US" sz="2400" b="1" dirty="0"/>
              <a:t>Fabric of the Rancocas Creek</a:t>
            </a:r>
          </a:p>
        </p:txBody>
      </p:sp>
    </p:spTree>
    <p:extLst>
      <p:ext uri="{BB962C8B-B14F-4D97-AF65-F5344CB8AC3E}">
        <p14:creationId xmlns:p14="http://schemas.microsoft.com/office/powerpoint/2010/main" val="1692994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72544-C4EA-D8F8-9C3C-005B8857BA2D}"/>
              </a:ext>
            </a:extLst>
          </p:cNvPr>
          <p:cNvSpPr>
            <a:spLocks noGrp="1"/>
          </p:cNvSpPr>
          <p:nvPr>
            <p:ph type="ctrTitle"/>
          </p:nvPr>
        </p:nvSpPr>
        <p:spPr>
          <a:xfrm>
            <a:off x="64369" y="2924944"/>
            <a:ext cx="6052229" cy="2387600"/>
          </a:xfrm>
        </p:spPr>
        <p:txBody>
          <a:bodyPr>
            <a:normAutofit fontScale="90000"/>
          </a:bodyPr>
          <a:lstStyle/>
          <a:p>
            <a:br>
              <a:rPr lang="en-US" sz="1800" b="0" i="0" dirty="0">
                <a:solidFill>
                  <a:srgbClr val="000000"/>
                </a:solidFill>
                <a:effectLst/>
                <a:latin typeface="Roboto" panose="02000000000000000000" pitchFamily="2" charset="0"/>
              </a:rPr>
            </a:br>
            <a:r>
              <a:rPr lang="en-US" sz="2700" b="1" i="0" dirty="0">
                <a:solidFill>
                  <a:srgbClr val="000000"/>
                </a:solidFill>
                <a:effectLst/>
                <a:latin typeface="Roboto" panose="02000000000000000000" pitchFamily="2" charset="0"/>
              </a:rPr>
              <a:t>Black Jacks (sailors/watermen) when passing Baltimore, a city known for its spice factories, might say, "When you smell strong spices fill the air, then you will get off the ship after two sunsets.</a:t>
            </a:r>
            <a:br>
              <a:rPr lang="en-US" sz="2700" b="1" i="0" dirty="0">
                <a:solidFill>
                  <a:srgbClr val="000000"/>
                </a:solidFill>
                <a:effectLst/>
                <a:latin typeface="Roboto" panose="02000000000000000000" pitchFamily="2" charset="0"/>
              </a:rPr>
            </a:br>
            <a:br>
              <a:rPr lang="en-US" sz="2700" b="1" i="0" dirty="0">
                <a:solidFill>
                  <a:srgbClr val="000000"/>
                </a:solidFill>
                <a:effectLst/>
                <a:latin typeface="Roboto" panose="02000000000000000000" pitchFamily="2" charset="0"/>
              </a:rPr>
            </a:br>
            <a:br>
              <a:rPr lang="en-US" sz="2700" b="1" i="0" dirty="0">
                <a:solidFill>
                  <a:srgbClr val="000000"/>
                </a:solidFill>
                <a:effectLst/>
                <a:latin typeface="Roboto" panose="02000000000000000000" pitchFamily="2" charset="0"/>
              </a:rPr>
            </a:br>
            <a:br>
              <a:rPr lang="en-US" sz="2000" b="0" i="0" dirty="0">
                <a:solidFill>
                  <a:srgbClr val="000000"/>
                </a:solidFill>
                <a:effectLst/>
                <a:latin typeface="Roboto" panose="02000000000000000000" pitchFamily="2" charset="0"/>
              </a:rPr>
            </a:br>
            <a:br>
              <a:rPr lang="en-US" sz="2000" b="0" i="0" dirty="0">
                <a:solidFill>
                  <a:srgbClr val="000000"/>
                </a:solidFill>
                <a:effectLst/>
                <a:latin typeface="Roboto" panose="02000000000000000000" pitchFamily="2" charset="0"/>
              </a:rPr>
            </a:br>
            <a:r>
              <a:rPr lang="en-US" sz="2000" b="0" i="0" dirty="0">
                <a:solidFill>
                  <a:srgbClr val="000000"/>
                </a:solidFill>
                <a:effectLst/>
                <a:latin typeface="Roboto" panose="02000000000000000000" pitchFamily="2" charset="0"/>
              </a:rPr>
              <a:t> Leesa Jones, Director of the Washington Waterfront Underground Railroad </a:t>
            </a:r>
            <a:r>
              <a:rPr lang="en-US" sz="2000" b="0" i="0" dirty="0" err="1">
                <a:solidFill>
                  <a:srgbClr val="000000"/>
                </a:solidFill>
                <a:effectLst/>
                <a:latin typeface="Roboto" panose="02000000000000000000" pitchFamily="2" charset="0"/>
              </a:rPr>
              <a:t>Museeum</a:t>
            </a:r>
            <a:r>
              <a:rPr lang="en-US" sz="2000" b="0" i="0" dirty="0">
                <a:solidFill>
                  <a:srgbClr val="000000"/>
                </a:solidFill>
                <a:effectLst/>
                <a:latin typeface="Roboto" panose="02000000000000000000" pitchFamily="2" charset="0"/>
              </a:rPr>
              <a:t>.  </a:t>
            </a:r>
            <a:r>
              <a:rPr lang="en-US" sz="2000" dirty="0">
                <a:solidFill>
                  <a:srgbClr val="000000"/>
                </a:solidFill>
                <a:latin typeface="Roboto" panose="02000000000000000000" pitchFamily="2" charset="0"/>
              </a:rPr>
              <a:t>Her contact information is a </a:t>
            </a:r>
            <a:r>
              <a:rPr lang="en-US" sz="2000" b="1" i="0" dirty="0">
                <a:solidFill>
                  <a:srgbClr val="000000"/>
                </a:solidFill>
                <a:effectLst/>
                <a:latin typeface="Roboto" panose="02000000000000000000" pitchFamily="2" charset="0"/>
              </a:rPr>
              <a:t>(609)---x----</a:t>
            </a:r>
            <a:br>
              <a:rPr lang="en-US" sz="2000" b="0" i="0" dirty="0">
                <a:solidFill>
                  <a:srgbClr val="000000"/>
                </a:solidFill>
                <a:effectLst/>
                <a:latin typeface="Roboto" panose="02000000000000000000" pitchFamily="2" charset="0"/>
              </a:rPr>
            </a:br>
            <a:br>
              <a:rPr lang="en-US" sz="2000" b="0" i="0" dirty="0">
                <a:solidFill>
                  <a:srgbClr val="000000"/>
                </a:solidFill>
                <a:effectLst/>
                <a:latin typeface="Roboto" panose="02000000000000000000" pitchFamily="2" charset="0"/>
              </a:rPr>
            </a:br>
            <a:endParaRPr lang="en-US" sz="2000" dirty="0"/>
          </a:p>
        </p:txBody>
      </p:sp>
      <p:sp>
        <p:nvSpPr>
          <p:cNvPr id="5" name="TextBox 4">
            <a:extLst>
              <a:ext uri="{FF2B5EF4-FFF2-40B4-BE49-F238E27FC236}">
                <a16:creationId xmlns:a16="http://schemas.microsoft.com/office/drawing/2014/main" id="{9E432DE7-4CAA-8054-242E-80CE1E072761}"/>
              </a:ext>
            </a:extLst>
          </p:cNvPr>
          <p:cNvSpPr txBox="1"/>
          <p:nvPr/>
        </p:nvSpPr>
        <p:spPr>
          <a:xfrm>
            <a:off x="923764" y="71046"/>
            <a:ext cx="10776520" cy="523220"/>
          </a:xfrm>
          <a:prstGeom prst="rect">
            <a:avLst/>
          </a:prstGeom>
          <a:noFill/>
        </p:spPr>
        <p:txBody>
          <a:bodyPr wrap="square">
            <a:spAutoFit/>
          </a:bodyPr>
          <a:lstStyle/>
          <a:p>
            <a:pPr algn="ctr"/>
            <a:r>
              <a:rPr lang="en-US" sz="2800" b="1" dirty="0">
                <a:solidFill>
                  <a:srgbClr val="000000"/>
                </a:solidFill>
                <a:latin typeface="Roboto" panose="02000000000000000000" pitchFamily="2" charset="0"/>
              </a:rPr>
              <a:t>Secret Codes of the Underground Railroad</a:t>
            </a:r>
            <a:endParaRPr lang="en-US" sz="2800" b="1" dirty="0"/>
          </a:p>
        </p:txBody>
      </p:sp>
      <p:pic>
        <p:nvPicPr>
          <p:cNvPr id="3" name="Content Placeholder 6" descr="A map of the united states&#10;&#10;Description automatically generated">
            <a:extLst>
              <a:ext uri="{FF2B5EF4-FFF2-40B4-BE49-F238E27FC236}">
                <a16:creationId xmlns:a16="http://schemas.microsoft.com/office/drawing/2014/main" id="{891CB2B7-12ED-FE67-8082-74D77E4BC0AB}"/>
              </a:ext>
            </a:extLst>
          </p:cNvPr>
          <p:cNvPicPr>
            <a:picLocks noChangeAspect="1"/>
          </p:cNvPicPr>
          <p:nvPr/>
        </p:nvPicPr>
        <p:blipFill>
          <a:blip r:embed="rId2">
            <a:alphaModFix/>
            <a:extLst>
              <a:ext uri="{BEBA8EAE-BF5A-486C-A8C5-ECC9F3942E4B}">
                <a14:imgProps xmlns:a14="http://schemas.microsoft.com/office/drawing/2010/main">
                  <a14:imgLayer r:embed="rId3">
                    <a14:imgEffect>
                      <a14:brightnessContrast contrast="-1000"/>
                    </a14:imgEffect>
                  </a14:imgLayer>
                </a14:imgProps>
              </a:ext>
              <a:ext uri="{28A0092B-C50C-407E-A947-70E740481C1C}">
                <a14:useLocalDpi xmlns:a14="http://schemas.microsoft.com/office/drawing/2010/main" val="0"/>
              </a:ext>
            </a:extLst>
          </a:blip>
          <a:srcRect r="49768" b="10101"/>
          <a:stretch/>
        </p:blipFill>
        <p:spPr>
          <a:xfrm>
            <a:off x="6312024" y="867477"/>
            <a:ext cx="5620181" cy="5657867"/>
          </a:xfrm>
          <a:prstGeom prst="rect">
            <a:avLst/>
          </a:prstGeom>
        </p:spPr>
      </p:pic>
      <p:sp>
        <p:nvSpPr>
          <p:cNvPr id="7" name="Flowchart: Connector 6">
            <a:extLst>
              <a:ext uri="{FF2B5EF4-FFF2-40B4-BE49-F238E27FC236}">
                <a16:creationId xmlns:a16="http://schemas.microsoft.com/office/drawing/2014/main" id="{578ACC77-E55E-84C0-9C01-7C639329CA6B}"/>
              </a:ext>
            </a:extLst>
          </p:cNvPr>
          <p:cNvSpPr/>
          <p:nvPr/>
        </p:nvSpPr>
        <p:spPr>
          <a:xfrm>
            <a:off x="8220236" y="2420888"/>
            <a:ext cx="360040" cy="360040"/>
          </a:xfrm>
          <a:prstGeom prst="flowChartConnector">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F047983-D6F0-5319-CC58-4EB7751DCB62}"/>
              </a:ext>
            </a:extLst>
          </p:cNvPr>
          <p:cNvSpPr txBox="1"/>
          <p:nvPr/>
        </p:nvSpPr>
        <p:spPr>
          <a:xfrm>
            <a:off x="6805746" y="2190043"/>
            <a:ext cx="1620180" cy="646331"/>
          </a:xfrm>
          <a:prstGeom prst="rect">
            <a:avLst/>
          </a:prstGeom>
          <a:noFill/>
        </p:spPr>
        <p:txBody>
          <a:bodyPr wrap="square" rtlCol="0">
            <a:spAutoFit/>
          </a:bodyPr>
          <a:lstStyle/>
          <a:p>
            <a:pPr algn="ctr"/>
            <a:r>
              <a:rPr lang="en-US" dirty="0">
                <a:solidFill>
                  <a:schemeClr val="bg1"/>
                </a:solidFill>
              </a:rPr>
              <a:t>Port of Baltimore</a:t>
            </a:r>
          </a:p>
        </p:txBody>
      </p:sp>
      <p:sp>
        <p:nvSpPr>
          <p:cNvPr id="9" name="TextBox 8">
            <a:extLst>
              <a:ext uri="{FF2B5EF4-FFF2-40B4-BE49-F238E27FC236}">
                <a16:creationId xmlns:a16="http://schemas.microsoft.com/office/drawing/2014/main" id="{DF7EA9EF-D10A-58C7-FA61-BBBEDEAFE89F}"/>
              </a:ext>
            </a:extLst>
          </p:cNvPr>
          <p:cNvSpPr txBox="1"/>
          <p:nvPr/>
        </p:nvSpPr>
        <p:spPr>
          <a:xfrm>
            <a:off x="8040216" y="1159428"/>
            <a:ext cx="2484276" cy="369332"/>
          </a:xfrm>
          <a:prstGeom prst="rect">
            <a:avLst/>
          </a:prstGeom>
          <a:noFill/>
        </p:spPr>
        <p:txBody>
          <a:bodyPr wrap="square" rtlCol="0">
            <a:spAutoFit/>
          </a:bodyPr>
          <a:lstStyle/>
          <a:p>
            <a:pPr algn="ctr"/>
            <a:r>
              <a:rPr lang="en-US" dirty="0">
                <a:solidFill>
                  <a:schemeClr val="bg1"/>
                </a:solidFill>
              </a:rPr>
              <a:t>Port of Philadelphia</a:t>
            </a:r>
          </a:p>
        </p:txBody>
      </p:sp>
    </p:spTree>
    <p:extLst>
      <p:ext uri="{BB962C8B-B14F-4D97-AF65-F5344CB8AC3E}">
        <p14:creationId xmlns:p14="http://schemas.microsoft.com/office/powerpoint/2010/main" val="876245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lossoming Images of Sunflowers · Pexels · Free Stock Photos">
            <a:extLst>
              <a:ext uri="{FF2B5EF4-FFF2-40B4-BE49-F238E27FC236}">
                <a16:creationId xmlns:a16="http://schemas.microsoft.com/office/drawing/2014/main" id="{883E34A8-2CE8-6738-85DE-7F77178244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17" y="1287624"/>
            <a:ext cx="6424127" cy="42827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532EF31-3D95-A5BA-A902-3F44173DDDA1}"/>
              </a:ext>
            </a:extLst>
          </p:cNvPr>
          <p:cNvSpPr txBox="1"/>
          <p:nvPr/>
        </p:nvSpPr>
        <p:spPr>
          <a:xfrm>
            <a:off x="6442044" y="1720840"/>
            <a:ext cx="5486604" cy="3416320"/>
          </a:xfrm>
          <a:prstGeom prst="rect">
            <a:avLst/>
          </a:prstGeom>
          <a:noFill/>
        </p:spPr>
        <p:txBody>
          <a:bodyPr wrap="square">
            <a:spAutoFit/>
          </a:bodyPr>
          <a:lstStyle/>
          <a:p>
            <a:pPr algn="just"/>
            <a:r>
              <a:rPr lang="en-US" sz="2400" b="0" i="0" dirty="0">
                <a:solidFill>
                  <a:srgbClr val="000000"/>
                </a:solidFill>
                <a:effectLst/>
                <a:latin typeface="Roboto" panose="02000000000000000000" pitchFamily="2" charset="0"/>
              </a:rPr>
              <a:t>"A code could be something as benign as a woman standing on the dock holding sunflowers," </a:t>
            </a:r>
          </a:p>
          <a:p>
            <a:pPr algn="just"/>
            <a:endParaRPr lang="en-US" sz="2400" dirty="0">
              <a:solidFill>
                <a:srgbClr val="000000"/>
              </a:solidFill>
              <a:latin typeface="Roboto" panose="02000000000000000000" pitchFamily="2" charset="0"/>
            </a:endParaRPr>
          </a:p>
          <a:p>
            <a:pPr algn="just"/>
            <a:r>
              <a:rPr lang="en-US" sz="2400" b="0" i="0" dirty="0">
                <a:solidFill>
                  <a:srgbClr val="000000"/>
                </a:solidFill>
                <a:effectLst/>
                <a:latin typeface="Roboto" panose="02000000000000000000" pitchFamily="2" charset="0"/>
              </a:rPr>
              <a:t>"If she aimed the big brown 'eye' in the center of the flower towards the swamp, it might mean, 'There are too many 'eyes' watching today. Stay in hiding.’”</a:t>
            </a:r>
            <a:endParaRPr lang="en-US" sz="2400" dirty="0"/>
          </a:p>
        </p:txBody>
      </p:sp>
      <p:sp>
        <p:nvSpPr>
          <p:cNvPr id="8" name="TextBox 7">
            <a:extLst>
              <a:ext uri="{FF2B5EF4-FFF2-40B4-BE49-F238E27FC236}">
                <a16:creationId xmlns:a16="http://schemas.microsoft.com/office/drawing/2014/main" id="{E8146765-0C6E-0471-27F4-31AC1C467CA5}"/>
              </a:ext>
            </a:extLst>
          </p:cNvPr>
          <p:cNvSpPr txBox="1"/>
          <p:nvPr/>
        </p:nvSpPr>
        <p:spPr>
          <a:xfrm>
            <a:off x="1271464" y="332656"/>
            <a:ext cx="9865096" cy="523220"/>
          </a:xfrm>
          <a:prstGeom prst="rect">
            <a:avLst/>
          </a:prstGeom>
          <a:noFill/>
        </p:spPr>
        <p:txBody>
          <a:bodyPr wrap="square">
            <a:spAutoFit/>
          </a:bodyPr>
          <a:lstStyle/>
          <a:p>
            <a:r>
              <a:rPr lang="en-US" sz="2800" b="1" i="0" dirty="0">
                <a:solidFill>
                  <a:srgbClr val="000000"/>
                </a:solidFill>
                <a:effectLst/>
                <a:latin typeface="Roboto" panose="02000000000000000000" pitchFamily="2" charset="0"/>
              </a:rPr>
              <a:t>There are too many 'eyes' watching today. Stay in hiding</a:t>
            </a:r>
            <a:endParaRPr lang="en-US" sz="2800" b="1" dirty="0"/>
          </a:p>
        </p:txBody>
      </p:sp>
      <p:sp>
        <p:nvSpPr>
          <p:cNvPr id="9" name="TextBox 8">
            <a:extLst>
              <a:ext uri="{FF2B5EF4-FFF2-40B4-BE49-F238E27FC236}">
                <a16:creationId xmlns:a16="http://schemas.microsoft.com/office/drawing/2014/main" id="{4359ACD5-1148-9B42-38D0-FC0F06390981}"/>
              </a:ext>
            </a:extLst>
          </p:cNvPr>
          <p:cNvSpPr txBox="1"/>
          <p:nvPr/>
        </p:nvSpPr>
        <p:spPr>
          <a:xfrm>
            <a:off x="1388468" y="5600473"/>
            <a:ext cx="10776520" cy="369332"/>
          </a:xfrm>
          <a:prstGeom prst="rect">
            <a:avLst/>
          </a:prstGeom>
          <a:noFill/>
        </p:spPr>
        <p:txBody>
          <a:bodyPr wrap="square">
            <a:spAutoFit/>
          </a:bodyPr>
          <a:lstStyle/>
          <a:p>
            <a:r>
              <a:rPr lang="en-US" sz="1800" b="0" i="0" dirty="0">
                <a:solidFill>
                  <a:srgbClr val="000000"/>
                </a:solidFill>
                <a:effectLst/>
                <a:latin typeface="Roboto" panose="02000000000000000000" pitchFamily="2" charset="0"/>
              </a:rPr>
              <a:t>Leesa Jones, Director of the Washington Waterfront Underground Railroad Museum.</a:t>
            </a:r>
            <a:endParaRPr lang="en-US" dirty="0"/>
          </a:p>
        </p:txBody>
      </p:sp>
      <p:sp>
        <p:nvSpPr>
          <p:cNvPr id="3" name="TextBox 2">
            <a:extLst>
              <a:ext uri="{FF2B5EF4-FFF2-40B4-BE49-F238E27FC236}">
                <a16:creationId xmlns:a16="http://schemas.microsoft.com/office/drawing/2014/main" id="{9AFBA90F-3D98-7CE6-36C8-2C91AA963E6A}"/>
              </a:ext>
            </a:extLst>
          </p:cNvPr>
          <p:cNvSpPr txBox="1"/>
          <p:nvPr/>
        </p:nvSpPr>
        <p:spPr>
          <a:xfrm>
            <a:off x="335360" y="6003585"/>
            <a:ext cx="11161240" cy="369332"/>
          </a:xfrm>
          <a:prstGeom prst="rect">
            <a:avLst/>
          </a:prstGeom>
          <a:noFill/>
        </p:spPr>
        <p:txBody>
          <a:bodyPr wrap="square">
            <a:spAutoFit/>
          </a:bodyPr>
          <a:lstStyle/>
          <a:p>
            <a:pPr algn="ctr"/>
            <a:r>
              <a:rPr lang="en-US" b="0" i="0" dirty="0">
                <a:solidFill>
                  <a:srgbClr val="000000"/>
                </a:solidFill>
                <a:effectLst/>
                <a:latin typeface="Roboto" panose="02000000000000000000" pitchFamily="2" charset="0"/>
              </a:rPr>
              <a:t>One could have a very unique bit of history peeled back to discuss</a:t>
            </a:r>
            <a:endParaRPr lang="en-US" dirty="0"/>
          </a:p>
        </p:txBody>
      </p:sp>
    </p:spTree>
    <p:extLst>
      <p:ext uri="{BB962C8B-B14F-4D97-AF65-F5344CB8AC3E}">
        <p14:creationId xmlns:p14="http://schemas.microsoft.com/office/powerpoint/2010/main" val="3386178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wearing a suit and tie&#10;&#10;Description generated with very high confidence">
            <a:extLst>
              <a:ext uri="{FF2B5EF4-FFF2-40B4-BE49-F238E27FC236}">
                <a16:creationId xmlns:a16="http://schemas.microsoft.com/office/drawing/2014/main" id="{0861AECC-6845-4204-97A4-66C83D6CAC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9812" y="65560"/>
            <a:ext cx="2742837" cy="1829455"/>
          </a:xfrm>
          <a:prstGeom prst="rect">
            <a:avLst/>
          </a:prstGeom>
        </p:spPr>
      </p:pic>
      <p:sp>
        <p:nvSpPr>
          <p:cNvPr id="4" name="TextBox 3">
            <a:extLst>
              <a:ext uri="{FF2B5EF4-FFF2-40B4-BE49-F238E27FC236}">
                <a16:creationId xmlns:a16="http://schemas.microsoft.com/office/drawing/2014/main" id="{04EE2D94-CFD2-4689-9506-4C3D8F39D099}"/>
              </a:ext>
            </a:extLst>
          </p:cNvPr>
          <p:cNvSpPr txBox="1"/>
          <p:nvPr/>
        </p:nvSpPr>
        <p:spPr>
          <a:xfrm>
            <a:off x="174133" y="1022972"/>
            <a:ext cx="5706892" cy="1297357"/>
          </a:xfrm>
          <a:prstGeom prst="rect">
            <a:avLst/>
          </a:prstGeom>
        </p:spPr>
        <p:txBody>
          <a:bodyPr vert="horz" lIns="68580" tIns="34290" rIns="68580" bIns="34290" rtlCol="0" anchor="b">
            <a:noAutofit/>
          </a:bodyPr>
          <a:lstStyle/>
          <a:p>
            <a:pPr algn="ctr">
              <a:lnSpc>
                <a:spcPct val="90000"/>
              </a:lnSpc>
              <a:spcBef>
                <a:spcPct val="0"/>
              </a:spcBef>
              <a:spcAft>
                <a:spcPts val="450"/>
              </a:spcAft>
            </a:pPr>
            <a:r>
              <a:rPr lang="en-US" sz="2400" b="1" dirty="0">
                <a:latin typeface="+mj-lt"/>
                <a:ea typeface="+mj-ea"/>
                <a:cs typeface="+mj-cs"/>
              </a:rPr>
              <a:t>James Forten, Philadelphia Ship Owner, Abolitionist</a:t>
            </a:r>
          </a:p>
          <a:p>
            <a:pPr algn="ctr">
              <a:lnSpc>
                <a:spcPct val="90000"/>
              </a:lnSpc>
              <a:spcBef>
                <a:spcPct val="0"/>
              </a:spcBef>
              <a:spcAft>
                <a:spcPts val="450"/>
              </a:spcAft>
            </a:pPr>
            <a:endParaRPr lang="en-US" sz="2400" b="1" dirty="0">
              <a:latin typeface="+mj-lt"/>
              <a:ea typeface="+mj-ea"/>
              <a:cs typeface="+mj-cs"/>
            </a:endParaRPr>
          </a:p>
          <a:p>
            <a:pPr algn="ctr">
              <a:lnSpc>
                <a:spcPct val="90000"/>
              </a:lnSpc>
              <a:spcBef>
                <a:spcPct val="0"/>
              </a:spcBef>
              <a:spcAft>
                <a:spcPts val="450"/>
              </a:spcAft>
            </a:pPr>
            <a:r>
              <a:rPr lang="en-US" sz="2400" b="1" dirty="0">
                <a:latin typeface="+mj-lt"/>
                <a:ea typeface="+mj-ea"/>
                <a:cs typeface="+mj-cs"/>
              </a:rPr>
              <a:t>Technology Bridges Narrative </a:t>
            </a:r>
          </a:p>
          <a:p>
            <a:pPr algn="ctr">
              <a:lnSpc>
                <a:spcPct val="90000"/>
              </a:lnSpc>
              <a:spcBef>
                <a:spcPct val="0"/>
              </a:spcBef>
              <a:spcAft>
                <a:spcPts val="450"/>
              </a:spcAft>
            </a:pPr>
            <a:endParaRPr lang="en-US" sz="2000" b="1" dirty="0">
              <a:latin typeface="+mj-lt"/>
              <a:ea typeface="+mj-ea"/>
              <a:cs typeface="+mj-cs"/>
            </a:endParaRPr>
          </a:p>
        </p:txBody>
      </p:sp>
      <p:pic>
        <p:nvPicPr>
          <p:cNvPr id="13" name="Picture 12">
            <a:extLst>
              <a:ext uri="{FF2B5EF4-FFF2-40B4-BE49-F238E27FC236}">
                <a16:creationId xmlns:a16="http://schemas.microsoft.com/office/drawing/2014/main" id="{18CACBCF-7DE7-450D-A285-FBC31AA4E70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18299" y1="38378" x2="21509" y2="31892"/>
                        <a14:foregroundMark x1="41413" y1="21441" x2="50562" y2="24144"/>
                        <a14:foregroundMark x1="51204" y1="24144" x2="52970" y2="23063"/>
                        <a14:foregroundMark x1="33868" y1="32793" x2="27448" y2="36216"/>
                        <a14:foregroundMark x1="27448" y1="36216" x2="26164" y2="36216"/>
                        <a14:foregroundMark x1="21830" y1="30090" x2="22632" y2="27568"/>
                        <a14:foregroundMark x1="26966" y1="28288" x2="33226" y2="23243"/>
                        <a14:foregroundMark x1="32103" y1="28829" x2="33708" y2="20360"/>
                        <a14:foregroundMark x1="33708" y1="20360" x2="33066" y2="14234"/>
                        <a14:foregroundMark x1="66934" y1="35315" x2="56982" y2="47568"/>
                        <a14:foregroundMark x1="56982" y1="47568" x2="61477" y2="54234"/>
                        <a14:foregroundMark x1="61477" y1="54234" x2="82504" y2="63784"/>
                        <a14:foregroundMark x1="79615" y1="47568" x2="79615" y2="47568"/>
                        <a14:foregroundMark x1="79615" y1="47568" x2="79615" y2="47568"/>
                        <a14:foregroundMark x1="79294" y1="45225" x2="79615" y2="53153"/>
                        <a14:foregroundMark x1="79615" y1="53153" x2="73034" y2="50450"/>
                        <a14:foregroundMark x1="73034" y1="50450" x2="73194" y2="34775"/>
                        <a14:foregroundMark x1="78170" y1="32973" x2="78170" y2="32973"/>
                        <a14:foregroundMark x1="78170" y1="32973" x2="78170" y2="32973"/>
                        <a14:foregroundMark x1="62600" y1="17477" x2="62600" y2="17477"/>
                        <a14:foregroundMark x1="62600" y1="17477" x2="62600" y2="17477"/>
                        <a14:foregroundMark x1="48315" y1="15315" x2="62600" y2="17658"/>
                        <a14:foregroundMark x1="62600" y1="17658" x2="63884" y2="18198"/>
                        <a14:foregroundMark x1="38684" y1="52432" x2="38684" y2="52432"/>
                        <a14:foregroundMark x1="19904" y1="67748" x2="48636" y2="86306"/>
                      </a14:backgroundRemoval>
                    </a14:imgEffect>
                  </a14:imgLayer>
                </a14:imgProps>
              </a:ext>
              <a:ext uri="{28A0092B-C50C-407E-A947-70E740481C1C}">
                <a14:useLocalDpi xmlns:a14="http://schemas.microsoft.com/office/drawing/2010/main" val="0"/>
              </a:ext>
            </a:extLst>
          </a:blip>
          <a:stretch>
            <a:fillRect/>
          </a:stretch>
        </p:blipFill>
        <p:spPr>
          <a:xfrm>
            <a:off x="9151390" y="143184"/>
            <a:ext cx="1619862" cy="1394976"/>
          </a:xfrm>
          <a:prstGeom prst="rect">
            <a:avLst/>
          </a:prstGeom>
        </p:spPr>
      </p:pic>
      <p:sp>
        <p:nvSpPr>
          <p:cNvPr id="14" name="Title 1">
            <a:extLst>
              <a:ext uri="{FF2B5EF4-FFF2-40B4-BE49-F238E27FC236}">
                <a16:creationId xmlns:a16="http://schemas.microsoft.com/office/drawing/2014/main" id="{96051990-5222-4F1C-94FA-20A6EC4AC424}"/>
              </a:ext>
            </a:extLst>
          </p:cNvPr>
          <p:cNvSpPr txBox="1">
            <a:spLocks/>
          </p:cNvSpPr>
          <p:nvPr/>
        </p:nvSpPr>
        <p:spPr>
          <a:xfrm>
            <a:off x="838203" y="6043819"/>
            <a:ext cx="10515599" cy="49212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dirty="0">
                <a:solidFill>
                  <a:schemeClr val="bg1"/>
                </a:solidFill>
              </a:rPr>
              <a:t>Exploring Historic Pathways, Discovering New Understandings</a:t>
            </a:r>
          </a:p>
        </p:txBody>
      </p:sp>
      <p:pic>
        <p:nvPicPr>
          <p:cNvPr id="16" name="Picture 15" descr="A group of people on a boat&#10;&#10;Description generated with very high confidence">
            <a:extLst>
              <a:ext uri="{FF2B5EF4-FFF2-40B4-BE49-F238E27FC236}">
                <a16:creationId xmlns:a16="http://schemas.microsoft.com/office/drawing/2014/main" id="{194641C9-4D7D-4B55-8915-0A1D1B709C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8709" y="5135630"/>
            <a:ext cx="2291186" cy="1343300"/>
          </a:xfrm>
          <a:prstGeom prst="rect">
            <a:avLst/>
          </a:prstGeom>
        </p:spPr>
      </p:pic>
      <p:pic>
        <p:nvPicPr>
          <p:cNvPr id="19" name="Picture 18" descr="A large clock on the side of a building&#10;&#10;Description generated with high confidence">
            <a:extLst>
              <a:ext uri="{FF2B5EF4-FFF2-40B4-BE49-F238E27FC236}">
                <a16:creationId xmlns:a16="http://schemas.microsoft.com/office/drawing/2014/main" id="{802FBA1A-DB9B-4228-8BC5-E573E350AAC3}"/>
              </a:ext>
            </a:extLst>
          </p:cNvPr>
          <p:cNvPicPr>
            <a:picLocks noChangeAspect="1"/>
          </p:cNvPicPr>
          <p:nvPr/>
        </p:nvPicPr>
        <p:blipFill>
          <a:blip r:embed="rId6" cstate="print">
            <a:duotone>
              <a:schemeClr val="accent3">
                <a:shade val="45000"/>
                <a:satMod val="135000"/>
              </a:schemeClr>
              <a:prstClr val="white"/>
            </a:duotone>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21422591">
            <a:off x="10318411" y="5614081"/>
            <a:ext cx="1713552" cy="1283450"/>
          </a:xfrm>
          <a:prstGeom prst="rect">
            <a:avLst/>
          </a:prstGeom>
        </p:spPr>
      </p:pic>
      <p:pic>
        <p:nvPicPr>
          <p:cNvPr id="17" name="Picture 2" descr="https://d368g9lw5ileu7.cloudfront.net/races/race41839-logo.bywxe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5400" y="5785585"/>
            <a:ext cx="1137324" cy="90483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6816" y="1988009"/>
            <a:ext cx="7331352" cy="3671966"/>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p:spPr>
      </p:pic>
      <p:pic>
        <p:nvPicPr>
          <p:cNvPr id="21" name="Picture 20" descr="A close up of a map&#10;&#10;Description generated with very high confidence">
            <a:extLst>
              <a:ext uri="{FF2B5EF4-FFF2-40B4-BE49-F238E27FC236}">
                <a16:creationId xmlns:a16="http://schemas.microsoft.com/office/drawing/2014/main" id="{51B72536-A61A-49D5-AF57-84ACCB017E3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28709" y="2131555"/>
            <a:ext cx="4289158" cy="2751934"/>
          </a:xfrm>
          <a:prstGeom prst="rect">
            <a:avLst/>
          </a:prstGeom>
        </p:spPr>
      </p:pic>
      <p:pic>
        <p:nvPicPr>
          <p:cNvPr id="18" name="Picture 17">
            <a:extLst>
              <a:ext uri="{FF2B5EF4-FFF2-40B4-BE49-F238E27FC236}">
                <a16:creationId xmlns:a16="http://schemas.microsoft.com/office/drawing/2014/main" id="{95E5ABA4-29C5-45FD-BC77-CADE8636B83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027579" y="4961467"/>
            <a:ext cx="1382867" cy="1441906"/>
          </a:xfrm>
          <a:prstGeom prst="rect">
            <a:avLst/>
          </a:prstGeom>
        </p:spPr>
      </p:pic>
      <p:pic>
        <p:nvPicPr>
          <p:cNvPr id="22" name="Picture 2" descr="http://freeclipartstore.com/American%20Flag%2011.gif">
            <a:extLst>
              <a:ext uri="{FF2B5EF4-FFF2-40B4-BE49-F238E27FC236}">
                <a16:creationId xmlns:a16="http://schemas.microsoft.com/office/drawing/2014/main" id="{BCF815FD-4D45-4F64-AE18-AB4EF1BA324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2997516" flipH="1" flipV="1">
            <a:off x="4159109" y="5093694"/>
            <a:ext cx="367244" cy="293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491239"/>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flower and fruit on a plant&#10;&#10;AI-generated content may be incorrect.">
            <a:extLst>
              <a:ext uri="{FF2B5EF4-FFF2-40B4-BE49-F238E27FC236}">
                <a16:creationId xmlns:a16="http://schemas.microsoft.com/office/drawing/2014/main" id="{6ECF8EB3-C4B5-33D4-4844-B84519BB0E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6006" y="1351507"/>
            <a:ext cx="5539980" cy="4154985"/>
          </a:xfrm>
        </p:spPr>
      </p:pic>
      <p:sp>
        <p:nvSpPr>
          <p:cNvPr id="8" name="TextBox 7">
            <a:extLst>
              <a:ext uri="{FF2B5EF4-FFF2-40B4-BE49-F238E27FC236}">
                <a16:creationId xmlns:a16="http://schemas.microsoft.com/office/drawing/2014/main" id="{AAF3563D-C5AB-EDB7-ABB6-0BF9DB29C4E3}"/>
              </a:ext>
            </a:extLst>
          </p:cNvPr>
          <p:cNvSpPr txBox="1"/>
          <p:nvPr/>
        </p:nvSpPr>
        <p:spPr>
          <a:xfrm>
            <a:off x="5859994" y="1091910"/>
            <a:ext cx="6096000" cy="4893647"/>
          </a:xfrm>
          <a:prstGeom prst="rect">
            <a:avLst/>
          </a:prstGeom>
          <a:noFill/>
        </p:spPr>
        <p:txBody>
          <a:bodyPr wrap="square">
            <a:spAutoFit/>
          </a:bodyPr>
          <a:lstStyle/>
          <a:p>
            <a:pPr algn="just"/>
            <a:r>
              <a:rPr lang="en-US" sz="2400" b="0" i="0" dirty="0">
                <a:solidFill>
                  <a:srgbClr val="000000"/>
                </a:solidFill>
                <a:effectLst/>
                <a:latin typeface="Roboto" panose="02000000000000000000" pitchFamily="2" charset="0"/>
              </a:rPr>
              <a:t>One code in particular was very important: It was a secret message let family members know they had escaped safely. "When they got on the ship, they'd have the abolitionist bring a piece of dried Okra back to a loved one.” </a:t>
            </a:r>
          </a:p>
          <a:p>
            <a:pPr algn="just"/>
            <a:endParaRPr lang="en-US" sz="2400" dirty="0">
              <a:solidFill>
                <a:srgbClr val="000000"/>
              </a:solidFill>
              <a:latin typeface="Roboto" panose="02000000000000000000" pitchFamily="2" charset="0"/>
            </a:endParaRPr>
          </a:p>
          <a:p>
            <a:pPr algn="just"/>
            <a:r>
              <a:rPr lang="en-US" sz="2400" b="0" i="0" dirty="0">
                <a:solidFill>
                  <a:srgbClr val="000000"/>
                </a:solidFill>
                <a:effectLst/>
                <a:latin typeface="Roboto" panose="02000000000000000000" pitchFamily="2" charset="0"/>
              </a:rPr>
              <a:t>In the African language it was called </a:t>
            </a:r>
            <a:r>
              <a:rPr lang="en-US" sz="2400" b="0" i="0" dirty="0" err="1">
                <a:solidFill>
                  <a:srgbClr val="000000"/>
                </a:solidFill>
                <a:effectLst/>
                <a:latin typeface="Roboto" panose="02000000000000000000" pitchFamily="2" charset="0"/>
              </a:rPr>
              <a:t>Okuru</a:t>
            </a:r>
            <a:r>
              <a:rPr lang="en-US" sz="2400" b="0" i="0" dirty="0">
                <a:solidFill>
                  <a:srgbClr val="000000"/>
                </a:solidFill>
                <a:effectLst/>
                <a:latin typeface="Roboto" panose="02000000000000000000" pitchFamily="2" charset="0"/>
              </a:rPr>
              <a:t>, and it translated to 'sticky plant.' It was a symbol meaning once they reached their freedom, they would send for their loved one, and they'd be 'stuck together' again soon</a:t>
            </a:r>
            <a:r>
              <a:rPr lang="en-US" sz="1800" b="0" i="0" dirty="0">
                <a:solidFill>
                  <a:srgbClr val="000000"/>
                </a:solidFill>
                <a:effectLst/>
                <a:latin typeface="Roboto" panose="02000000000000000000" pitchFamily="2" charset="0"/>
              </a:rPr>
              <a:t>.</a:t>
            </a:r>
            <a:endParaRPr lang="en-US" dirty="0"/>
          </a:p>
        </p:txBody>
      </p:sp>
      <p:sp>
        <p:nvSpPr>
          <p:cNvPr id="9" name="TextBox 8">
            <a:extLst>
              <a:ext uri="{FF2B5EF4-FFF2-40B4-BE49-F238E27FC236}">
                <a16:creationId xmlns:a16="http://schemas.microsoft.com/office/drawing/2014/main" id="{8F9838C0-6F6C-DACA-4C81-56994767D1D7}"/>
              </a:ext>
            </a:extLst>
          </p:cNvPr>
          <p:cNvSpPr txBox="1"/>
          <p:nvPr/>
        </p:nvSpPr>
        <p:spPr>
          <a:xfrm>
            <a:off x="3048000" y="361975"/>
            <a:ext cx="6096000" cy="523220"/>
          </a:xfrm>
          <a:prstGeom prst="rect">
            <a:avLst/>
          </a:prstGeom>
          <a:noFill/>
        </p:spPr>
        <p:txBody>
          <a:bodyPr wrap="square" rtlCol="0">
            <a:spAutoFit/>
          </a:bodyPr>
          <a:lstStyle/>
          <a:p>
            <a:pPr algn="ctr"/>
            <a:r>
              <a:rPr lang="en-US" sz="2800" b="1" dirty="0"/>
              <a:t>Okra/</a:t>
            </a:r>
            <a:r>
              <a:rPr lang="en-US" sz="2800" b="1" dirty="0" err="1"/>
              <a:t>Okuru</a:t>
            </a:r>
            <a:r>
              <a:rPr lang="en-US" sz="2800" b="1" dirty="0"/>
              <a:t>  “Sticky Plant”</a:t>
            </a:r>
          </a:p>
        </p:txBody>
      </p:sp>
      <p:sp>
        <p:nvSpPr>
          <p:cNvPr id="11" name="TextBox 10">
            <a:extLst>
              <a:ext uri="{FF2B5EF4-FFF2-40B4-BE49-F238E27FC236}">
                <a16:creationId xmlns:a16="http://schemas.microsoft.com/office/drawing/2014/main" id="{12CC6E75-83C6-6F31-248E-69BB2966A97E}"/>
              </a:ext>
            </a:extLst>
          </p:cNvPr>
          <p:cNvSpPr txBox="1"/>
          <p:nvPr/>
        </p:nvSpPr>
        <p:spPr>
          <a:xfrm>
            <a:off x="1415480" y="5838031"/>
            <a:ext cx="10776520" cy="923330"/>
          </a:xfrm>
          <a:prstGeom prst="rect">
            <a:avLst/>
          </a:prstGeom>
          <a:noFill/>
        </p:spPr>
        <p:txBody>
          <a:bodyPr wrap="square">
            <a:spAutoFit/>
          </a:bodyPr>
          <a:lstStyle/>
          <a:p>
            <a:r>
              <a:rPr lang="en-US" sz="1800" b="0" i="0" dirty="0">
                <a:solidFill>
                  <a:srgbClr val="000000"/>
                </a:solidFill>
                <a:effectLst/>
                <a:latin typeface="Roboto" panose="02000000000000000000" pitchFamily="2" charset="0"/>
              </a:rPr>
              <a:t>Leesa Jones, Director of the Washington Waterfront Underground Railroad Museum.</a:t>
            </a:r>
          </a:p>
          <a:p>
            <a:r>
              <a:rPr lang="en-US" dirty="0">
                <a:solidFill>
                  <a:srgbClr val="000000"/>
                </a:solidFill>
                <a:latin typeface="Roboto" panose="02000000000000000000" pitchFamily="2" charset="0"/>
              </a:rPr>
              <a:t>					also</a:t>
            </a:r>
          </a:p>
          <a:p>
            <a:r>
              <a:rPr lang="en-US" dirty="0">
                <a:solidFill>
                  <a:srgbClr val="000000"/>
                </a:solidFill>
                <a:latin typeface="Roboto" panose="02000000000000000000" pitchFamily="2" charset="0"/>
              </a:rPr>
              <a:t>One would think a school program could grow okra for raising funds for activity.....</a:t>
            </a:r>
            <a:endParaRPr lang="en-US" dirty="0"/>
          </a:p>
        </p:txBody>
      </p:sp>
    </p:spTree>
    <p:extLst>
      <p:ext uri="{BB962C8B-B14F-4D97-AF65-F5344CB8AC3E}">
        <p14:creationId xmlns:p14="http://schemas.microsoft.com/office/powerpoint/2010/main" val="2722386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3"/>
          <p:cNvPicPr>
            <a:picLocks noChangeAspect="1"/>
          </p:cNvPicPr>
          <p:nvPr/>
        </p:nvPicPr>
        <p:blipFill>
          <a:blip r:embed="rId2"/>
          <a:stretch>
            <a:fillRect/>
          </a:stretch>
        </p:blipFill>
        <p:spPr>
          <a:xfrm>
            <a:off x="-456728" y="19"/>
            <a:ext cx="12192000" cy="6857981"/>
          </a:xfrm>
          <a:prstGeom prst="rect">
            <a:avLst/>
          </a:prstGeom>
          <a:noFill/>
        </p:spPr>
      </p:pic>
      <p:sp>
        <p:nvSpPr>
          <p:cNvPr id="4" name="TextBox 3">
            <a:extLst>
              <a:ext uri="{FF2B5EF4-FFF2-40B4-BE49-F238E27FC236}">
                <a16:creationId xmlns:a16="http://schemas.microsoft.com/office/drawing/2014/main" id="{5C1FEE7F-6287-BEFF-86D0-9802224E692B}"/>
              </a:ext>
            </a:extLst>
          </p:cNvPr>
          <p:cNvSpPr txBox="1"/>
          <p:nvPr/>
        </p:nvSpPr>
        <p:spPr>
          <a:xfrm>
            <a:off x="1559496" y="908720"/>
            <a:ext cx="1584520" cy="2831544"/>
          </a:xfrm>
          <a:prstGeom prst="rect">
            <a:avLst/>
          </a:prstGeom>
          <a:noFill/>
        </p:spPr>
        <p:txBody>
          <a:bodyPr wrap="square">
            <a:spAutoFit/>
          </a:bodyPr>
          <a:lstStyle/>
          <a:p>
            <a:pPr algn="ctr"/>
            <a:r>
              <a:rPr lang="en-US" sz="2000" b="1" dirty="0">
                <a:solidFill>
                  <a:schemeClr val="bg1"/>
                </a:solidFill>
                <a:latin typeface="Roboto" panose="02000000000000000000" pitchFamily="2" charset="0"/>
              </a:rPr>
              <a:t>Timbuctoo</a:t>
            </a:r>
          </a:p>
          <a:p>
            <a:pPr algn="ctr"/>
            <a:endParaRPr lang="en-US" sz="2000" b="1" dirty="0">
              <a:solidFill>
                <a:schemeClr val="bg1"/>
              </a:solidFill>
              <a:latin typeface="Roboto" panose="02000000000000000000" pitchFamily="2" charset="0"/>
            </a:endParaRPr>
          </a:p>
          <a:p>
            <a:pPr algn="ctr"/>
            <a:r>
              <a:rPr lang="en-US" sz="2000" b="1" dirty="0">
                <a:solidFill>
                  <a:schemeClr val="bg1"/>
                </a:solidFill>
                <a:latin typeface="Roboto" panose="02000000000000000000" pitchFamily="2" charset="0"/>
              </a:rPr>
              <a:t>North </a:t>
            </a:r>
          </a:p>
          <a:p>
            <a:pPr algn="ctr"/>
            <a:r>
              <a:rPr lang="en-US" sz="2000" b="1" dirty="0">
                <a:solidFill>
                  <a:schemeClr val="bg1"/>
                </a:solidFill>
                <a:latin typeface="Roboto" panose="02000000000000000000" pitchFamily="2" charset="0"/>
              </a:rPr>
              <a:t>Bank</a:t>
            </a:r>
          </a:p>
          <a:p>
            <a:pPr algn="ctr"/>
            <a:endParaRPr lang="en-US" sz="2000" b="1" dirty="0">
              <a:solidFill>
                <a:schemeClr val="bg1"/>
              </a:solidFill>
              <a:latin typeface="Roboto" panose="02000000000000000000" pitchFamily="2" charset="0"/>
            </a:endParaRPr>
          </a:p>
          <a:p>
            <a:pPr algn="ctr"/>
            <a:endParaRPr lang="en-US" sz="2000" b="1" dirty="0">
              <a:solidFill>
                <a:schemeClr val="bg1"/>
              </a:solidFill>
              <a:latin typeface="Roboto" panose="02000000000000000000" pitchFamily="2" charset="0"/>
            </a:endParaRPr>
          </a:p>
          <a:p>
            <a:pPr algn="ctr"/>
            <a:endParaRPr lang="en-US" sz="2000" b="1" dirty="0">
              <a:solidFill>
                <a:schemeClr val="bg1"/>
              </a:solidFill>
              <a:latin typeface="Roboto" panose="02000000000000000000" pitchFamily="2" charset="0"/>
            </a:endParaRPr>
          </a:p>
          <a:p>
            <a:pPr algn="ctr"/>
            <a:endParaRPr lang="en-US" sz="2000" b="1" dirty="0">
              <a:solidFill>
                <a:schemeClr val="bg1"/>
              </a:solidFill>
              <a:latin typeface="Roboto" panose="02000000000000000000" pitchFamily="2" charset="0"/>
            </a:endParaRPr>
          </a:p>
          <a:p>
            <a:pPr algn="ctr"/>
            <a:endParaRPr lang="en-US" b="1" dirty="0">
              <a:solidFill>
                <a:schemeClr val="bg1"/>
              </a:solidFill>
              <a:latin typeface="Roboto" panose="02000000000000000000" pitchFamily="2" charset="0"/>
            </a:endParaRPr>
          </a:p>
        </p:txBody>
      </p:sp>
      <p:sp>
        <p:nvSpPr>
          <p:cNvPr id="5" name="TextBox 4">
            <a:extLst>
              <a:ext uri="{FF2B5EF4-FFF2-40B4-BE49-F238E27FC236}">
                <a16:creationId xmlns:a16="http://schemas.microsoft.com/office/drawing/2014/main" id="{E2772C68-D2ED-CA09-D108-C5A337231BFB}"/>
              </a:ext>
            </a:extLst>
          </p:cNvPr>
          <p:cNvSpPr txBox="1"/>
          <p:nvPr/>
        </p:nvSpPr>
        <p:spPr>
          <a:xfrm>
            <a:off x="10521944" y="1124744"/>
            <a:ext cx="1584520" cy="4093428"/>
          </a:xfrm>
          <a:prstGeom prst="rect">
            <a:avLst/>
          </a:prstGeom>
          <a:noFill/>
        </p:spPr>
        <p:txBody>
          <a:bodyPr wrap="square">
            <a:spAutoFit/>
          </a:bodyPr>
          <a:lstStyle/>
          <a:p>
            <a:pPr algn="ctr"/>
            <a:r>
              <a:rPr lang="en-US" sz="2000" b="1" dirty="0">
                <a:latin typeface="Roboto" panose="02000000000000000000" pitchFamily="2" charset="0"/>
              </a:rPr>
              <a:t>Hainesport</a:t>
            </a:r>
          </a:p>
          <a:p>
            <a:pPr algn="ctr"/>
            <a:endParaRPr lang="en-US" sz="2000" b="1" dirty="0">
              <a:latin typeface="Roboto" panose="02000000000000000000" pitchFamily="2" charset="0"/>
            </a:endParaRPr>
          </a:p>
          <a:p>
            <a:pPr algn="ctr"/>
            <a:r>
              <a:rPr lang="en-US" sz="2000" b="1" dirty="0">
                <a:latin typeface="Roboto" panose="02000000000000000000" pitchFamily="2" charset="0"/>
              </a:rPr>
              <a:t>Long Bridge Burlington County</a:t>
            </a:r>
          </a:p>
          <a:p>
            <a:pPr algn="ctr"/>
            <a:r>
              <a:rPr lang="en-US" sz="2000" b="1" dirty="0">
                <a:latin typeface="Roboto" panose="02000000000000000000" pitchFamily="2" charset="0"/>
              </a:rPr>
              <a:t>Park </a:t>
            </a:r>
          </a:p>
          <a:p>
            <a:pPr algn="ctr"/>
            <a:endParaRPr lang="en-US" sz="2000" b="1" dirty="0">
              <a:latin typeface="Roboto" panose="02000000000000000000" pitchFamily="2" charset="0"/>
            </a:endParaRPr>
          </a:p>
          <a:p>
            <a:pPr algn="ctr"/>
            <a:r>
              <a:rPr lang="en-US" sz="2000" b="1" dirty="0">
                <a:latin typeface="Roboto" panose="02000000000000000000" pitchFamily="2" charset="0"/>
              </a:rPr>
              <a:t>South  </a:t>
            </a:r>
          </a:p>
          <a:p>
            <a:pPr algn="ctr"/>
            <a:r>
              <a:rPr lang="en-US" sz="2000" b="1" dirty="0">
                <a:latin typeface="Roboto" panose="02000000000000000000" pitchFamily="2" charset="0"/>
              </a:rPr>
              <a:t>Bank</a:t>
            </a:r>
          </a:p>
          <a:p>
            <a:pPr algn="ctr"/>
            <a:endParaRPr lang="en-US" sz="2000" b="1" dirty="0">
              <a:latin typeface="Roboto" panose="02000000000000000000" pitchFamily="2" charset="0"/>
            </a:endParaRPr>
          </a:p>
          <a:p>
            <a:pPr algn="ctr"/>
            <a:endParaRPr lang="en-US" sz="2000" b="1" dirty="0">
              <a:latin typeface="Roboto" panose="02000000000000000000" pitchFamily="2" charset="0"/>
            </a:endParaRPr>
          </a:p>
          <a:p>
            <a:pPr algn="ctr"/>
            <a:endParaRPr lang="en-US" sz="2000" b="1" dirty="0">
              <a:latin typeface="Roboto" panose="02000000000000000000" pitchFamily="2" charset="0"/>
            </a:endParaRPr>
          </a:p>
          <a:p>
            <a:pPr algn="ctr"/>
            <a:endParaRPr lang="en-US" sz="2000" b="1" dirty="0">
              <a:solidFill>
                <a:schemeClr val="bg1"/>
              </a:solidFill>
              <a:latin typeface="Roboto" panose="02000000000000000000" pitchFamily="2" charset="0"/>
            </a:endParaRPr>
          </a:p>
        </p:txBody>
      </p:sp>
      <p:sp>
        <p:nvSpPr>
          <p:cNvPr id="6" name="TextBox 5">
            <a:extLst>
              <a:ext uri="{FF2B5EF4-FFF2-40B4-BE49-F238E27FC236}">
                <a16:creationId xmlns:a16="http://schemas.microsoft.com/office/drawing/2014/main" id="{84650303-C164-AFD8-3311-C95D747FC343}"/>
              </a:ext>
            </a:extLst>
          </p:cNvPr>
          <p:cNvSpPr txBox="1"/>
          <p:nvPr/>
        </p:nvSpPr>
        <p:spPr>
          <a:xfrm>
            <a:off x="3186652" y="293747"/>
            <a:ext cx="6048672" cy="830997"/>
          </a:xfrm>
          <a:prstGeom prst="rect">
            <a:avLst/>
          </a:prstGeom>
          <a:noFill/>
        </p:spPr>
        <p:txBody>
          <a:bodyPr wrap="square">
            <a:spAutoFit/>
          </a:bodyPr>
          <a:lstStyle/>
          <a:p>
            <a:pPr algn="ctr"/>
            <a:r>
              <a:rPr lang="en-US" sz="2400" b="1" dirty="0">
                <a:solidFill>
                  <a:schemeClr val="bg1"/>
                </a:solidFill>
                <a:latin typeface="Roboto" panose="02000000000000000000" pitchFamily="2" charset="0"/>
              </a:rPr>
              <a:t>North Branch</a:t>
            </a:r>
          </a:p>
          <a:p>
            <a:pPr algn="ctr"/>
            <a:r>
              <a:rPr lang="en-US" sz="2400" b="1" dirty="0">
                <a:solidFill>
                  <a:schemeClr val="bg1"/>
                </a:solidFill>
                <a:latin typeface="Roboto" panose="02000000000000000000" pitchFamily="2" charset="0"/>
              </a:rPr>
              <a:t> </a:t>
            </a:r>
          </a:p>
        </p:txBody>
      </p:sp>
      <p:sp>
        <p:nvSpPr>
          <p:cNvPr id="9" name="TextBox 8">
            <a:extLst>
              <a:ext uri="{FF2B5EF4-FFF2-40B4-BE49-F238E27FC236}">
                <a16:creationId xmlns:a16="http://schemas.microsoft.com/office/drawing/2014/main" id="{E9F37CDA-8DB7-DBD0-BE37-E8AC445B66DA}"/>
              </a:ext>
            </a:extLst>
          </p:cNvPr>
          <p:cNvSpPr txBox="1"/>
          <p:nvPr/>
        </p:nvSpPr>
        <p:spPr>
          <a:xfrm>
            <a:off x="3123800" y="3861048"/>
            <a:ext cx="6339840" cy="461665"/>
          </a:xfrm>
          <a:prstGeom prst="rect">
            <a:avLst/>
          </a:prstGeom>
          <a:noFill/>
        </p:spPr>
        <p:txBody>
          <a:bodyPr wrap="square">
            <a:spAutoFit/>
          </a:bodyPr>
          <a:lstStyle/>
          <a:p>
            <a:pPr algn="ctr"/>
            <a:r>
              <a:rPr lang="en-US" sz="2400" b="1" dirty="0">
                <a:solidFill>
                  <a:schemeClr val="bg1"/>
                </a:solidFill>
                <a:latin typeface="Roboto" panose="02000000000000000000" pitchFamily="2" charset="0"/>
              </a:rPr>
              <a:t>Rancocas Creek Water  Trail</a:t>
            </a:r>
            <a:endParaRPr lang="en-US" sz="2400" b="1" dirty="0">
              <a:solidFill>
                <a:schemeClr val="bg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24"/>
          <p:cNvPicPr>
            <a:picLocks noChangeAspect="1"/>
          </p:cNvPicPr>
          <p:nvPr/>
        </p:nvPicPr>
        <p:blipFill>
          <a:blip r:embed="rId2"/>
          <a:stretch>
            <a:fillRect/>
          </a:stretch>
        </p:blipFill>
        <p:spPr>
          <a:xfrm>
            <a:off x="0" y="0"/>
            <a:ext cx="12192000" cy="6858000"/>
          </a:xfrm>
          <a:prstGeom prst="rect">
            <a:avLst/>
          </a:prstGeom>
          <a:noFill/>
        </p:spPr>
      </p:pic>
      <p:sp>
        <p:nvSpPr>
          <p:cNvPr id="25" name="Path25"/>
          <p:cNvSpPr/>
          <p:nvPr/>
        </p:nvSpPr>
        <p:spPr>
          <a:xfrm>
            <a:off x="5597525" y="2113280"/>
            <a:ext cx="136525" cy="122301"/>
          </a:xfrm>
          <a:custGeom>
            <a:avLst/>
            <a:gdLst/>
            <a:ahLst/>
            <a:cxnLst/>
            <a:rect l="l" t="t" r="r" b="b"/>
            <a:pathLst>
              <a:path w="136525" h="122301">
                <a:moveTo>
                  <a:pt x="0" y="86741"/>
                </a:moveTo>
                <a:lnTo>
                  <a:pt x="107950" y="0"/>
                </a:lnTo>
                <a:lnTo>
                  <a:pt x="136525" y="35560"/>
                </a:lnTo>
                <a:lnTo>
                  <a:pt x="28702" y="122301"/>
                </a:lnTo>
                <a:lnTo>
                  <a:pt x="0" y="86741"/>
                </a:lnTo>
                <a:close/>
              </a:path>
            </a:pathLst>
          </a:custGeom>
          <a:solidFill>
            <a:srgbClr val="FFFF00">
              <a:alpha val="100000"/>
            </a:srgbClr>
          </a:solidFill>
          <a:ln w="0" cap="sq">
            <a:solidFill>
              <a:srgbClr val="FFFF00"/>
            </a:solidFill>
            <a:prstDash val="solid"/>
          </a:ln>
        </p:spPr>
        <p:txBody>
          <a:bodyPr rtlCol="0" anchor="ctr"/>
          <a:lstStyle/>
          <a:p>
            <a:pPr algn="ctr"/>
            <a:endParaRPr lang="en-US" altLang="zh-CN" dirty="0"/>
          </a:p>
        </p:txBody>
      </p:sp>
      <p:sp>
        <p:nvSpPr>
          <p:cNvPr id="26" name="Path26"/>
          <p:cNvSpPr/>
          <p:nvPr/>
        </p:nvSpPr>
        <p:spPr>
          <a:xfrm>
            <a:off x="1130999" y="1956562"/>
            <a:ext cx="142303" cy="110363"/>
          </a:xfrm>
          <a:custGeom>
            <a:avLst/>
            <a:gdLst/>
            <a:ahLst/>
            <a:cxnLst/>
            <a:rect l="l" t="t" r="r" b="b"/>
            <a:pathLst>
              <a:path w="142303" h="110363">
                <a:moveTo>
                  <a:pt x="0" y="71120"/>
                </a:moveTo>
                <a:lnTo>
                  <a:pt x="118834" y="0"/>
                </a:lnTo>
                <a:lnTo>
                  <a:pt x="142303" y="39243"/>
                </a:lnTo>
                <a:lnTo>
                  <a:pt x="23457" y="110363"/>
                </a:lnTo>
                <a:lnTo>
                  <a:pt x="0" y="71120"/>
                </a:lnTo>
                <a:close/>
              </a:path>
            </a:pathLst>
          </a:custGeom>
          <a:solidFill>
            <a:srgbClr val="FFFFFF">
              <a:alpha val="100000"/>
            </a:srgbClr>
          </a:solidFill>
          <a:ln w="0" cap="sq">
            <a:solidFill>
              <a:srgbClr val="FFFFFF"/>
            </a:solidFill>
            <a:prstDash val="solid"/>
          </a:ln>
        </p:spPr>
        <p:txBody>
          <a:bodyPr rtlCol="0" anchor="ctr"/>
          <a:lstStyle/>
          <a:p>
            <a:pPr algn="ctr"/>
            <a:endParaRPr lang="en-US" altLang="zh-CN" dirty="0"/>
          </a:p>
        </p:txBody>
      </p:sp>
      <p:grpSp>
        <p:nvGrpSpPr>
          <p:cNvPr id="27" name="Group27"/>
          <p:cNvGrpSpPr/>
          <p:nvPr/>
        </p:nvGrpSpPr>
        <p:grpSpPr>
          <a:xfrm>
            <a:off x="5775960" y="2482596"/>
            <a:ext cx="1023366" cy="1229106"/>
            <a:chOff x="5775960" y="2482596"/>
            <a:chExt cx="1023366" cy="1229106"/>
          </a:xfrm>
        </p:grpSpPr>
        <p:pic>
          <p:nvPicPr>
            <p:cNvPr id="28" name="Image28"/>
            <p:cNvPicPr>
              <a:picLocks noChangeAspect="1"/>
            </p:cNvPicPr>
            <p:nvPr/>
          </p:nvPicPr>
          <p:blipFill>
            <a:blip r:embed="rId3"/>
            <a:stretch>
              <a:fillRect/>
            </a:stretch>
          </p:blipFill>
          <p:spPr>
            <a:xfrm>
              <a:off x="6307836" y="3279648"/>
              <a:ext cx="453390" cy="361950"/>
            </a:xfrm>
            <a:prstGeom prst="rect">
              <a:avLst/>
            </a:prstGeom>
            <a:noFill/>
          </p:spPr>
        </p:pic>
        <p:pic>
          <p:nvPicPr>
            <p:cNvPr id="29" name="Image29"/>
            <p:cNvPicPr>
              <a:picLocks noChangeAspect="1"/>
            </p:cNvPicPr>
            <p:nvPr/>
          </p:nvPicPr>
          <p:blipFill>
            <a:blip r:embed="rId4"/>
            <a:stretch>
              <a:fillRect/>
            </a:stretch>
          </p:blipFill>
          <p:spPr>
            <a:xfrm>
              <a:off x="5775960" y="2865120"/>
              <a:ext cx="739902" cy="846582"/>
            </a:xfrm>
            <a:prstGeom prst="rect">
              <a:avLst/>
            </a:prstGeom>
            <a:noFill/>
          </p:spPr>
        </p:pic>
        <p:pic>
          <p:nvPicPr>
            <p:cNvPr id="30" name="Image30"/>
            <p:cNvPicPr>
              <a:picLocks noChangeAspect="1"/>
            </p:cNvPicPr>
            <p:nvPr/>
          </p:nvPicPr>
          <p:blipFill>
            <a:blip r:embed="rId5"/>
            <a:stretch>
              <a:fillRect/>
            </a:stretch>
          </p:blipFill>
          <p:spPr>
            <a:xfrm>
              <a:off x="6274308" y="2482596"/>
              <a:ext cx="525018" cy="461010"/>
            </a:xfrm>
            <a:prstGeom prst="rect">
              <a:avLst/>
            </a:prstGeom>
            <a:noFill/>
          </p:spPr>
        </p:pic>
      </p:grpSp>
      <p:grpSp>
        <p:nvGrpSpPr>
          <p:cNvPr id="31" name="Group31"/>
          <p:cNvGrpSpPr/>
          <p:nvPr/>
        </p:nvGrpSpPr>
        <p:grpSpPr>
          <a:xfrm>
            <a:off x="51816" y="3011424"/>
            <a:ext cx="1460754" cy="1451610"/>
            <a:chOff x="51816" y="3011424"/>
            <a:chExt cx="1460754" cy="1451610"/>
          </a:xfrm>
        </p:grpSpPr>
        <p:sp>
          <p:nvSpPr>
            <p:cNvPr id="32" name="Path32"/>
            <p:cNvSpPr/>
            <p:nvPr/>
          </p:nvSpPr>
          <p:spPr>
            <a:xfrm>
              <a:off x="544805" y="3234817"/>
              <a:ext cx="108470" cy="142875"/>
            </a:xfrm>
            <a:custGeom>
              <a:avLst/>
              <a:gdLst/>
              <a:ahLst/>
              <a:cxnLst/>
              <a:rect l="l" t="t" r="r" b="b"/>
              <a:pathLst>
                <a:path w="108470" h="142875">
                  <a:moveTo>
                    <a:pt x="0" y="120269"/>
                  </a:moveTo>
                  <a:lnTo>
                    <a:pt x="68796" y="0"/>
                  </a:lnTo>
                  <a:lnTo>
                    <a:pt x="108471" y="22733"/>
                  </a:lnTo>
                  <a:lnTo>
                    <a:pt x="39688" y="142875"/>
                  </a:lnTo>
                  <a:lnTo>
                    <a:pt x="0" y="120269"/>
                  </a:lnTo>
                  <a:close/>
                </a:path>
              </a:pathLst>
            </a:custGeom>
            <a:solidFill>
              <a:srgbClr val="FFFFFF">
                <a:alpha val="100000"/>
              </a:srgbClr>
            </a:solidFill>
            <a:ln w="0" cap="sq">
              <a:solidFill>
                <a:srgbClr val="FFFFFF"/>
              </a:solidFill>
              <a:prstDash val="solid"/>
            </a:ln>
          </p:spPr>
          <p:txBody>
            <a:bodyPr rtlCol="0" anchor="ctr"/>
            <a:lstStyle/>
            <a:p>
              <a:pPr algn="ctr"/>
              <a:endParaRPr lang="en-US" altLang="zh-CN" dirty="0"/>
            </a:p>
          </p:txBody>
        </p:sp>
        <p:pic>
          <p:nvPicPr>
            <p:cNvPr id="33" name="Image33"/>
            <p:cNvPicPr>
              <a:picLocks noChangeAspect="1"/>
            </p:cNvPicPr>
            <p:nvPr/>
          </p:nvPicPr>
          <p:blipFill>
            <a:blip r:embed="rId6"/>
            <a:stretch>
              <a:fillRect/>
            </a:stretch>
          </p:blipFill>
          <p:spPr>
            <a:xfrm>
              <a:off x="51816" y="3011424"/>
              <a:ext cx="1460754" cy="1451610"/>
            </a:xfrm>
            <a:prstGeom prst="rect">
              <a:avLst/>
            </a:prstGeom>
            <a:noFill/>
          </p:spPr>
        </p:pic>
      </p:grpSp>
      <p:sp>
        <p:nvSpPr>
          <p:cNvPr id="34" name="Path34"/>
          <p:cNvSpPr/>
          <p:nvPr/>
        </p:nvSpPr>
        <p:spPr>
          <a:xfrm>
            <a:off x="1809503" y="813824"/>
            <a:ext cx="128383" cy="4556999"/>
          </a:xfrm>
          <a:custGeom>
            <a:avLst/>
            <a:gdLst/>
            <a:ahLst/>
            <a:cxnLst/>
            <a:rect l="l" t="t" r="r" b="b"/>
            <a:pathLst>
              <a:path w="128383" h="4556999">
                <a:moveTo>
                  <a:pt x="19424" y="19424"/>
                </a:moveTo>
                <a:lnTo>
                  <a:pt x="108959" y="4537576"/>
                </a:lnTo>
              </a:path>
            </a:pathLst>
          </a:custGeom>
          <a:solidFill>
            <a:srgbClr val="000000">
              <a:alpha val="0"/>
            </a:srgbClr>
          </a:solidFill>
          <a:ln w="19050" cap="sq">
            <a:solidFill>
              <a:srgbClr val="FFFFFF"/>
            </a:solidFill>
            <a:prstDash val="sysDash"/>
          </a:ln>
        </p:spPr>
        <p:txBody>
          <a:bodyPr rtlCol="0" anchor="ctr"/>
          <a:lstStyle/>
          <a:p>
            <a:pPr algn="ctr"/>
            <a:endParaRPr lang="en-US" altLang="zh-CN" dirty="0"/>
          </a:p>
        </p:txBody>
      </p:sp>
      <p:grpSp>
        <p:nvGrpSpPr>
          <p:cNvPr id="35" name="Group35"/>
          <p:cNvGrpSpPr/>
          <p:nvPr/>
        </p:nvGrpSpPr>
        <p:grpSpPr>
          <a:xfrm>
            <a:off x="2121408" y="1552956"/>
            <a:ext cx="3025902" cy="1817370"/>
            <a:chOff x="2121408" y="1552956"/>
            <a:chExt cx="3025902" cy="1817370"/>
          </a:xfrm>
        </p:grpSpPr>
        <p:sp>
          <p:nvSpPr>
            <p:cNvPr id="36" name="Path36"/>
            <p:cNvSpPr/>
            <p:nvPr/>
          </p:nvSpPr>
          <p:spPr>
            <a:xfrm>
              <a:off x="3216402" y="2132711"/>
              <a:ext cx="145796" cy="88138"/>
            </a:xfrm>
            <a:custGeom>
              <a:avLst/>
              <a:gdLst/>
              <a:ahLst/>
              <a:cxnLst/>
              <a:rect l="l" t="t" r="r" b="b"/>
              <a:pathLst>
                <a:path w="145796" h="88138">
                  <a:moveTo>
                    <a:pt x="0" y="44831"/>
                  </a:moveTo>
                  <a:lnTo>
                    <a:pt x="130937" y="0"/>
                  </a:lnTo>
                  <a:lnTo>
                    <a:pt x="145796" y="43180"/>
                  </a:lnTo>
                  <a:lnTo>
                    <a:pt x="14859" y="88138"/>
                  </a:lnTo>
                  <a:lnTo>
                    <a:pt x="0" y="44831"/>
                  </a:lnTo>
                  <a:close/>
                </a:path>
              </a:pathLst>
            </a:custGeom>
            <a:solidFill>
              <a:srgbClr val="FFFFFF">
                <a:alpha val="100000"/>
              </a:srgbClr>
            </a:solidFill>
            <a:ln w="0" cap="sq">
              <a:solidFill>
                <a:srgbClr val="FFFFFF"/>
              </a:solidFill>
              <a:prstDash val="solid"/>
            </a:ln>
          </p:spPr>
          <p:txBody>
            <a:bodyPr rtlCol="0" anchor="ctr"/>
            <a:lstStyle/>
            <a:p>
              <a:pPr algn="ctr"/>
              <a:endParaRPr lang="en-US" altLang="zh-CN" dirty="0"/>
            </a:p>
          </p:txBody>
        </p:sp>
        <p:sp>
          <p:nvSpPr>
            <p:cNvPr id="37" name="Path37"/>
            <p:cNvSpPr/>
            <p:nvPr/>
          </p:nvSpPr>
          <p:spPr>
            <a:xfrm>
              <a:off x="4060698" y="1915922"/>
              <a:ext cx="145796" cy="88138"/>
            </a:xfrm>
            <a:custGeom>
              <a:avLst/>
              <a:gdLst/>
              <a:ahLst/>
              <a:cxnLst/>
              <a:rect l="l" t="t" r="r" b="b"/>
              <a:pathLst>
                <a:path w="145796" h="88138">
                  <a:moveTo>
                    <a:pt x="0" y="44831"/>
                  </a:moveTo>
                  <a:lnTo>
                    <a:pt x="130937" y="0"/>
                  </a:lnTo>
                  <a:lnTo>
                    <a:pt x="145796" y="43180"/>
                  </a:lnTo>
                  <a:lnTo>
                    <a:pt x="14859" y="88138"/>
                  </a:lnTo>
                  <a:lnTo>
                    <a:pt x="0" y="44831"/>
                  </a:lnTo>
                  <a:close/>
                </a:path>
              </a:pathLst>
            </a:custGeom>
            <a:solidFill>
              <a:srgbClr val="FFFFFF">
                <a:alpha val="100000"/>
              </a:srgbClr>
            </a:solidFill>
            <a:ln w="0" cap="sq">
              <a:solidFill>
                <a:srgbClr val="FFFFFF"/>
              </a:solidFill>
              <a:prstDash val="solid"/>
            </a:ln>
          </p:spPr>
          <p:txBody>
            <a:bodyPr rtlCol="0" anchor="ctr"/>
            <a:lstStyle/>
            <a:p>
              <a:pPr algn="ctr"/>
              <a:endParaRPr lang="en-US" altLang="zh-CN" dirty="0"/>
            </a:p>
          </p:txBody>
        </p:sp>
        <p:sp>
          <p:nvSpPr>
            <p:cNvPr id="38" name="Path38"/>
            <p:cNvSpPr/>
            <p:nvPr/>
          </p:nvSpPr>
          <p:spPr>
            <a:xfrm>
              <a:off x="4389501" y="1712722"/>
              <a:ext cx="110744" cy="99314"/>
            </a:xfrm>
            <a:custGeom>
              <a:avLst/>
              <a:gdLst/>
              <a:ahLst/>
              <a:cxnLst/>
              <a:rect l="l" t="t" r="r" b="b"/>
              <a:pathLst>
                <a:path w="110744" h="99314">
                  <a:moveTo>
                    <a:pt x="27686" y="0"/>
                  </a:moveTo>
                  <a:lnTo>
                    <a:pt x="110744" y="62865"/>
                  </a:lnTo>
                  <a:lnTo>
                    <a:pt x="83185" y="99314"/>
                  </a:lnTo>
                  <a:lnTo>
                    <a:pt x="0" y="36449"/>
                  </a:lnTo>
                  <a:lnTo>
                    <a:pt x="27686" y="0"/>
                  </a:lnTo>
                  <a:close/>
                </a:path>
              </a:pathLst>
            </a:custGeom>
            <a:solidFill>
              <a:srgbClr val="FFFFFF">
                <a:alpha val="100000"/>
              </a:srgbClr>
            </a:solidFill>
            <a:ln w="0" cap="sq">
              <a:solidFill>
                <a:srgbClr val="FFFFFF"/>
              </a:solidFill>
              <a:prstDash val="solid"/>
            </a:ln>
          </p:spPr>
          <p:txBody>
            <a:bodyPr rtlCol="0" anchor="ctr"/>
            <a:lstStyle/>
            <a:p>
              <a:pPr algn="ctr"/>
              <a:endParaRPr lang="en-US" altLang="zh-CN" dirty="0"/>
            </a:p>
          </p:txBody>
        </p:sp>
        <p:sp>
          <p:nvSpPr>
            <p:cNvPr id="39" name="Path39"/>
            <p:cNvSpPr/>
            <p:nvPr/>
          </p:nvSpPr>
          <p:spPr>
            <a:xfrm>
              <a:off x="5002657" y="2611501"/>
              <a:ext cx="144653" cy="100584"/>
            </a:xfrm>
            <a:custGeom>
              <a:avLst/>
              <a:gdLst/>
              <a:ahLst/>
              <a:cxnLst/>
              <a:rect l="l" t="t" r="r" b="b"/>
              <a:pathLst>
                <a:path w="144653" h="100584">
                  <a:moveTo>
                    <a:pt x="0" y="59309"/>
                  </a:moveTo>
                  <a:lnTo>
                    <a:pt x="125095" y="0"/>
                  </a:lnTo>
                  <a:lnTo>
                    <a:pt x="144653" y="41275"/>
                  </a:lnTo>
                  <a:lnTo>
                    <a:pt x="19558" y="100584"/>
                  </a:lnTo>
                  <a:lnTo>
                    <a:pt x="0" y="59309"/>
                  </a:lnTo>
                  <a:close/>
                </a:path>
              </a:pathLst>
            </a:custGeom>
            <a:solidFill>
              <a:srgbClr val="FFFF00">
                <a:alpha val="100000"/>
              </a:srgbClr>
            </a:solidFill>
            <a:ln w="0" cap="sq">
              <a:solidFill>
                <a:srgbClr val="FFFF00"/>
              </a:solidFill>
              <a:prstDash val="solid"/>
            </a:ln>
          </p:spPr>
          <p:txBody>
            <a:bodyPr rtlCol="0" anchor="ctr"/>
            <a:lstStyle/>
            <a:p>
              <a:pPr algn="ctr"/>
              <a:endParaRPr lang="en-US" altLang="zh-CN" dirty="0"/>
            </a:p>
          </p:txBody>
        </p:sp>
        <p:pic>
          <p:nvPicPr>
            <p:cNvPr id="40" name="Image40"/>
            <p:cNvPicPr>
              <a:picLocks noChangeAspect="1"/>
            </p:cNvPicPr>
            <p:nvPr/>
          </p:nvPicPr>
          <p:blipFill>
            <a:blip r:embed="rId7"/>
            <a:stretch>
              <a:fillRect/>
            </a:stretch>
          </p:blipFill>
          <p:spPr>
            <a:xfrm>
              <a:off x="3985260" y="1552956"/>
              <a:ext cx="1078230" cy="605790"/>
            </a:xfrm>
            <a:prstGeom prst="rect">
              <a:avLst/>
            </a:prstGeom>
            <a:noFill/>
          </p:spPr>
        </p:pic>
        <p:pic>
          <p:nvPicPr>
            <p:cNvPr id="41" name="Image41"/>
            <p:cNvPicPr>
              <a:picLocks noChangeAspect="1"/>
            </p:cNvPicPr>
            <p:nvPr/>
          </p:nvPicPr>
          <p:blipFill>
            <a:blip r:embed="rId8"/>
            <a:stretch>
              <a:fillRect/>
            </a:stretch>
          </p:blipFill>
          <p:spPr>
            <a:xfrm>
              <a:off x="2121408" y="1941576"/>
              <a:ext cx="2170938" cy="1428750"/>
            </a:xfrm>
            <a:prstGeom prst="rect">
              <a:avLst/>
            </a:prstGeom>
            <a:noFill/>
          </p:spPr>
        </p:pic>
        <p:pic>
          <p:nvPicPr>
            <p:cNvPr id="42" name="Image42"/>
            <p:cNvPicPr>
              <a:picLocks noChangeAspect="1"/>
            </p:cNvPicPr>
            <p:nvPr/>
          </p:nvPicPr>
          <p:blipFill>
            <a:blip r:embed="rId9"/>
            <a:stretch>
              <a:fillRect/>
            </a:stretch>
          </p:blipFill>
          <p:spPr>
            <a:xfrm>
              <a:off x="4797552" y="2225040"/>
              <a:ext cx="67818" cy="67818"/>
            </a:xfrm>
            <a:prstGeom prst="rect">
              <a:avLst/>
            </a:prstGeom>
            <a:noFill/>
          </p:spPr>
        </p:pic>
        <p:pic>
          <p:nvPicPr>
            <p:cNvPr id="43" name="Image43"/>
            <p:cNvPicPr>
              <a:picLocks noChangeAspect="1"/>
            </p:cNvPicPr>
            <p:nvPr/>
          </p:nvPicPr>
          <p:blipFill>
            <a:blip r:embed="rId10"/>
            <a:stretch>
              <a:fillRect/>
            </a:stretch>
          </p:blipFill>
          <p:spPr>
            <a:xfrm>
              <a:off x="5021580" y="2205228"/>
              <a:ext cx="67818" cy="69342"/>
            </a:xfrm>
            <a:prstGeom prst="rect">
              <a:avLst/>
            </a:prstGeom>
            <a:noFill/>
          </p:spPr>
        </p:pic>
        <p:pic>
          <p:nvPicPr>
            <p:cNvPr id="44" name="Image44"/>
            <p:cNvPicPr>
              <a:picLocks noChangeAspect="1"/>
            </p:cNvPicPr>
            <p:nvPr/>
          </p:nvPicPr>
          <p:blipFill>
            <a:blip r:embed="rId11"/>
            <a:stretch>
              <a:fillRect/>
            </a:stretch>
          </p:blipFill>
          <p:spPr>
            <a:xfrm>
              <a:off x="4742688" y="2385060"/>
              <a:ext cx="69342" cy="69342"/>
            </a:xfrm>
            <a:prstGeom prst="rect">
              <a:avLst/>
            </a:prstGeom>
            <a:noFill/>
          </p:spPr>
        </p:pic>
        <p:pic>
          <p:nvPicPr>
            <p:cNvPr id="45" name="Image45"/>
            <p:cNvPicPr>
              <a:picLocks noChangeAspect="1"/>
            </p:cNvPicPr>
            <p:nvPr/>
          </p:nvPicPr>
          <p:blipFill>
            <a:blip r:embed="rId12"/>
            <a:stretch>
              <a:fillRect/>
            </a:stretch>
          </p:blipFill>
          <p:spPr>
            <a:xfrm>
              <a:off x="4850892" y="2537460"/>
              <a:ext cx="69342" cy="69342"/>
            </a:xfrm>
            <a:prstGeom prst="rect">
              <a:avLst/>
            </a:prstGeom>
            <a:noFill/>
          </p:spPr>
        </p:pic>
        <p:pic>
          <p:nvPicPr>
            <p:cNvPr id="46" name="Image46"/>
            <p:cNvPicPr>
              <a:picLocks noChangeAspect="1"/>
            </p:cNvPicPr>
            <p:nvPr/>
          </p:nvPicPr>
          <p:blipFill>
            <a:blip r:embed="rId13"/>
            <a:stretch>
              <a:fillRect/>
            </a:stretch>
          </p:blipFill>
          <p:spPr>
            <a:xfrm>
              <a:off x="5047488" y="2449068"/>
              <a:ext cx="69342" cy="67818"/>
            </a:xfrm>
            <a:prstGeom prst="rect">
              <a:avLst/>
            </a:prstGeom>
            <a:noFill/>
          </p:spPr>
        </p:pic>
        <p:pic>
          <p:nvPicPr>
            <p:cNvPr id="47" name="Image47"/>
            <p:cNvPicPr>
              <a:picLocks noChangeAspect="1"/>
            </p:cNvPicPr>
            <p:nvPr/>
          </p:nvPicPr>
          <p:blipFill>
            <a:blip r:embed="rId14"/>
            <a:stretch>
              <a:fillRect/>
            </a:stretch>
          </p:blipFill>
          <p:spPr>
            <a:xfrm>
              <a:off x="5047488" y="2348484"/>
              <a:ext cx="69342" cy="69342"/>
            </a:xfrm>
            <a:prstGeom prst="rect">
              <a:avLst/>
            </a:prstGeom>
            <a:noFill/>
          </p:spPr>
        </p:pic>
        <p:pic>
          <p:nvPicPr>
            <p:cNvPr id="48" name="Image48"/>
            <p:cNvPicPr>
              <a:picLocks noChangeAspect="1"/>
            </p:cNvPicPr>
            <p:nvPr/>
          </p:nvPicPr>
          <p:blipFill>
            <a:blip r:embed="rId15"/>
            <a:stretch>
              <a:fillRect/>
            </a:stretch>
          </p:blipFill>
          <p:spPr>
            <a:xfrm>
              <a:off x="4959096" y="2493264"/>
              <a:ext cx="67818" cy="69342"/>
            </a:xfrm>
            <a:prstGeom prst="rect">
              <a:avLst/>
            </a:prstGeom>
            <a:noFill/>
          </p:spPr>
        </p:pic>
        <p:pic>
          <p:nvPicPr>
            <p:cNvPr id="49" name="Image49"/>
            <p:cNvPicPr>
              <a:picLocks noChangeAspect="1"/>
            </p:cNvPicPr>
            <p:nvPr/>
          </p:nvPicPr>
          <p:blipFill>
            <a:blip r:embed="rId16"/>
            <a:stretch>
              <a:fillRect/>
            </a:stretch>
          </p:blipFill>
          <p:spPr>
            <a:xfrm>
              <a:off x="4823460" y="2511552"/>
              <a:ext cx="69342" cy="67818"/>
            </a:xfrm>
            <a:prstGeom prst="rect">
              <a:avLst/>
            </a:prstGeom>
            <a:noFill/>
          </p:spPr>
        </p:pic>
        <p:pic>
          <p:nvPicPr>
            <p:cNvPr id="50" name="Image50"/>
            <p:cNvPicPr>
              <a:picLocks noChangeAspect="1"/>
            </p:cNvPicPr>
            <p:nvPr/>
          </p:nvPicPr>
          <p:blipFill>
            <a:blip r:embed="rId17"/>
            <a:stretch>
              <a:fillRect/>
            </a:stretch>
          </p:blipFill>
          <p:spPr>
            <a:xfrm>
              <a:off x="4779264" y="2313433"/>
              <a:ext cx="69342" cy="69341"/>
            </a:xfrm>
            <a:prstGeom prst="rect">
              <a:avLst/>
            </a:prstGeom>
            <a:noFill/>
          </p:spPr>
        </p:pic>
        <p:pic>
          <p:nvPicPr>
            <p:cNvPr id="51" name="Image51"/>
            <p:cNvPicPr>
              <a:picLocks noChangeAspect="1"/>
            </p:cNvPicPr>
            <p:nvPr/>
          </p:nvPicPr>
          <p:blipFill>
            <a:blip r:embed="rId18"/>
            <a:stretch>
              <a:fillRect/>
            </a:stretch>
          </p:blipFill>
          <p:spPr>
            <a:xfrm>
              <a:off x="4779264" y="2188464"/>
              <a:ext cx="69342" cy="69342"/>
            </a:xfrm>
            <a:prstGeom prst="rect">
              <a:avLst/>
            </a:prstGeom>
            <a:noFill/>
          </p:spPr>
        </p:pic>
      </p:grpSp>
      <p:grpSp>
        <p:nvGrpSpPr>
          <p:cNvPr id="52" name="Group52"/>
          <p:cNvGrpSpPr/>
          <p:nvPr/>
        </p:nvGrpSpPr>
        <p:grpSpPr>
          <a:xfrm>
            <a:off x="7557516" y="3377692"/>
            <a:ext cx="4560572" cy="2964434"/>
            <a:chOff x="7557516" y="3377692"/>
            <a:chExt cx="4560572" cy="2964434"/>
          </a:xfrm>
        </p:grpSpPr>
        <p:sp>
          <p:nvSpPr>
            <p:cNvPr id="53" name="Path53"/>
            <p:cNvSpPr/>
            <p:nvPr/>
          </p:nvSpPr>
          <p:spPr>
            <a:xfrm>
              <a:off x="8107045" y="3377692"/>
              <a:ext cx="144273" cy="102616"/>
            </a:xfrm>
            <a:custGeom>
              <a:avLst/>
              <a:gdLst/>
              <a:ahLst/>
              <a:cxnLst/>
              <a:rect l="l" t="t" r="r" b="b"/>
              <a:pathLst>
                <a:path w="144273" h="102616">
                  <a:moveTo>
                    <a:pt x="20320" y="0"/>
                  </a:moveTo>
                  <a:lnTo>
                    <a:pt x="144273" y="61595"/>
                  </a:lnTo>
                  <a:lnTo>
                    <a:pt x="123952" y="102616"/>
                  </a:lnTo>
                  <a:lnTo>
                    <a:pt x="0" y="41021"/>
                  </a:lnTo>
                  <a:lnTo>
                    <a:pt x="20320" y="0"/>
                  </a:lnTo>
                  <a:close/>
                </a:path>
              </a:pathLst>
            </a:custGeom>
            <a:solidFill>
              <a:srgbClr val="FFFF00">
                <a:alpha val="100000"/>
              </a:srgbClr>
            </a:solidFill>
            <a:ln w="0" cap="sq">
              <a:noFill/>
              <a:prstDash val="solid"/>
            </a:ln>
          </p:spPr>
          <p:txBody>
            <a:bodyPr rtlCol="0" anchor="ctr"/>
            <a:lstStyle/>
            <a:p>
              <a:pPr algn="ctr"/>
              <a:endParaRPr lang="en-US" altLang="zh-CN" dirty="0"/>
            </a:p>
          </p:txBody>
        </p:sp>
        <p:sp>
          <p:nvSpPr>
            <p:cNvPr id="54" name="Path54"/>
            <p:cNvSpPr/>
            <p:nvPr/>
          </p:nvSpPr>
          <p:spPr>
            <a:xfrm>
              <a:off x="10827512" y="3928491"/>
              <a:ext cx="82424" cy="145669"/>
            </a:xfrm>
            <a:custGeom>
              <a:avLst/>
              <a:gdLst/>
              <a:ahLst/>
              <a:cxnLst/>
              <a:rect l="l" t="t" r="r" b="b"/>
              <a:pathLst>
                <a:path w="82424" h="145669">
                  <a:moveTo>
                    <a:pt x="43942" y="0"/>
                  </a:moveTo>
                  <a:lnTo>
                    <a:pt x="82423" y="132969"/>
                  </a:lnTo>
                  <a:lnTo>
                    <a:pt x="38481" y="145669"/>
                  </a:lnTo>
                  <a:lnTo>
                    <a:pt x="0" y="12700"/>
                  </a:lnTo>
                  <a:lnTo>
                    <a:pt x="43942" y="0"/>
                  </a:lnTo>
                  <a:close/>
                </a:path>
              </a:pathLst>
            </a:custGeom>
            <a:solidFill>
              <a:srgbClr val="FFFF00">
                <a:alpha val="100000"/>
              </a:srgbClr>
            </a:solidFill>
            <a:ln w="0" cap="sq">
              <a:noFill/>
              <a:prstDash val="solid"/>
            </a:ln>
          </p:spPr>
          <p:txBody>
            <a:bodyPr rtlCol="0" anchor="ctr"/>
            <a:lstStyle/>
            <a:p>
              <a:pPr algn="ctr"/>
              <a:endParaRPr lang="en-US" altLang="zh-CN" dirty="0"/>
            </a:p>
          </p:txBody>
        </p:sp>
        <p:sp>
          <p:nvSpPr>
            <p:cNvPr id="55" name="Path55"/>
            <p:cNvSpPr/>
            <p:nvPr/>
          </p:nvSpPr>
          <p:spPr>
            <a:xfrm>
              <a:off x="9931908" y="5028693"/>
              <a:ext cx="122810" cy="163067"/>
            </a:xfrm>
            <a:custGeom>
              <a:avLst/>
              <a:gdLst/>
              <a:ahLst/>
              <a:cxnLst/>
              <a:rect l="l" t="t" r="r" b="b"/>
              <a:pathLst>
                <a:path w="122810" h="163067">
                  <a:moveTo>
                    <a:pt x="72644" y="153543"/>
                  </a:moveTo>
                  <a:lnTo>
                    <a:pt x="9525" y="30352"/>
                  </a:lnTo>
                  <a:lnTo>
                    <a:pt x="50292" y="9525"/>
                  </a:lnTo>
                  <a:lnTo>
                    <a:pt x="113284" y="132715"/>
                  </a:lnTo>
                  <a:lnTo>
                    <a:pt x="72644" y="153543"/>
                  </a:lnTo>
                  <a:close/>
                </a:path>
              </a:pathLst>
            </a:custGeom>
            <a:solidFill>
              <a:srgbClr val="000000">
                <a:alpha val="0"/>
              </a:srgbClr>
            </a:solidFill>
            <a:ln w="19050" cap="sq">
              <a:noFill/>
              <a:prstDash val="solid"/>
            </a:ln>
          </p:spPr>
          <p:txBody>
            <a:bodyPr rtlCol="0" anchor="ctr"/>
            <a:lstStyle/>
            <a:p>
              <a:pPr algn="ctr"/>
              <a:endParaRPr lang="en-US" altLang="zh-CN" dirty="0"/>
            </a:p>
          </p:txBody>
        </p:sp>
        <p:pic>
          <p:nvPicPr>
            <p:cNvPr id="56" name="Image56"/>
            <p:cNvPicPr>
              <a:picLocks noChangeAspect="1"/>
            </p:cNvPicPr>
            <p:nvPr/>
          </p:nvPicPr>
          <p:blipFill>
            <a:blip r:embed="rId19"/>
            <a:stretch>
              <a:fillRect/>
            </a:stretch>
          </p:blipFill>
          <p:spPr>
            <a:xfrm>
              <a:off x="7557516" y="3465576"/>
              <a:ext cx="4560572" cy="2876550"/>
            </a:xfrm>
            <a:prstGeom prst="rect">
              <a:avLst/>
            </a:prstGeom>
            <a:noFill/>
            <a:ln>
              <a:noFill/>
            </a:ln>
          </p:spPr>
        </p:pic>
      </p:grpSp>
      <p:sp>
        <p:nvSpPr>
          <p:cNvPr id="2" name="Rectangle 1">
            <a:extLst>
              <a:ext uri="{FF2B5EF4-FFF2-40B4-BE49-F238E27FC236}">
                <a16:creationId xmlns:a16="http://schemas.microsoft.com/office/drawing/2014/main" id="{F5CBC16F-6474-E30D-3C40-F911981B635C}"/>
              </a:ext>
            </a:extLst>
          </p:cNvPr>
          <p:cNvSpPr/>
          <p:nvPr/>
        </p:nvSpPr>
        <p:spPr>
          <a:xfrm>
            <a:off x="1577351" y="235695"/>
            <a:ext cx="9655651" cy="7920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Lines Represent Original Creek Channel, Noting “Creek Walking”</a:t>
            </a:r>
          </a:p>
        </p:txBody>
      </p:sp>
      <p:sp>
        <p:nvSpPr>
          <p:cNvPr id="3" name="Rectangle 2">
            <a:extLst>
              <a:ext uri="{FF2B5EF4-FFF2-40B4-BE49-F238E27FC236}">
                <a16:creationId xmlns:a16="http://schemas.microsoft.com/office/drawing/2014/main" id="{10FC2FBD-C952-DE83-4AE9-5C3B80F20E79}"/>
              </a:ext>
            </a:extLst>
          </p:cNvPr>
          <p:cNvSpPr/>
          <p:nvPr/>
        </p:nvSpPr>
        <p:spPr>
          <a:xfrm>
            <a:off x="726847" y="5528310"/>
            <a:ext cx="1840761" cy="7920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Hainesport</a:t>
            </a:r>
          </a:p>
        </p:txBody>
      </p:sp>
      <p:sp>
        <p:nvSpPr>
          <p:cNvPr id="4" name="Rectangle 3">
            <a:extLst>
              <a:ext uri="{FF2B5EF4-FFF2-40B4-BE49-F238E27FC236}">
                <a16:creationId xmlns:a16="http://schemas.microsoft.com/office/drawing/2014/main" id="{ECD412C4-42CE-D74D-1BDA-8E2CD6F5B11C}"/>
              </a:ext>
            </a:extLst>
          </p:cNvPr>
          <p:cNvSpPr/>
          <p:nvPr/>
        </p:nvSpPr>
        <p:spPr>
          <a:xfrm>
            <a:off x="7347628" y="4974779"/>
            <a:ext cx="1840761" cy="7920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Mount Holly</a:t>
            </a:r>
          </a:p>
        </p:txBody>
      </p:sp>
      <p:sp>
        <p:nvSpPr>
          <p:cNvPr id="5" name="Rectangle 4">
            <a:extLst>
              <a:ext uri="{FF2B5EF4-FFF2-40B4-BE49-F238E27FC236}">
                <a16:creationId xmlns:a16="http://schemas.microsoft.com/office/drawing/2014/main" id="{E27BCB21-94AE-3C5D-DD65-34D8135B683C}"/>
              </a:ext>
            </a:extLst>
          </p:cNvPr>
          <p:cNvSpPr/>
          <p:nvPr/>
        </p:nvSpPr>
        <p:spPr>
          <a:xfrm>
            <a:off x="7896200" y="1287533"/>
            <a:ext cx="1840761" cy="7920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Mount Holly</a:t>
            </a:r>
          </a:p>
        </p:txBody>
      </p:sp>
      <p:sp>
        <p:nvSpPr>
          <p:cNvPr id="6" name="Rectangle 5">
            <a:extLst>
              <a:ext uri="{FF2B5EF4-FFF2-40B4-BE49-F238E27FC236}">
                <a16:creationId xmlns:a16="http://schemas.microsoft.com/office/drawing/2014/main" id="{65B26C76-5C3D-E678-7F6A-1F9B44E49FE1}"/>
              </a:ext>
            </a:extLst>
          </p:cNvPr>
          <p:cNvSpPr/>
          <p:nvPr/>
        </p:nvSpPr>
        <p:spPr>
          <a:xfrm>
            <a:off x="2323445" y="972705"/>
            <a:ext cx="1840761" cy="7920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Timbuctoo</a:t>
            </a:r>
          </a:p>
        </p:txBody>
      </p:sp>
      <p:sp>
        <p:nvSpPr>
          <p:cNvPr id="7" name="Rectangle 6">
            <a:extLst>
              <a:ext uri="{FF2B5EF4-FFF2-40B4-BE49-F238E27FC236}">
                <a16:creationId xmlns:a16="http://schemas.microsoft.com/office/drawing/2014/main" id="{22A2C2F1-FD85-8A9D-E8EE-59206E6936E6}"/>
              </a:ext>
            </a:extLst>
          </p:cNvPr>
          <p:cNvSpPr/>
          <p:nvPr/>
        </p:nvSpPr>
        <p:spPr>
          <a:xfrm rot="3034574">
            <a:off x="8367" y="679712"/>
            <a:ext cx="1840761" cy="7920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Nature</a:t>
            </a:r>
          </a:p>
          <a:p>
            <a:pPr algn="ctr"/>
            <a:r>
              <a:rPr lang="en-US" sz="2400" dirty="0"/>
              <a:t>Center</a:t>
            </a:r>
          </a:p>
        </p:txBody>
      </p:sp>
      <p:sp>
        <p:nvSpPr>
          <p:cNvPr id="8" name="Flowchart: Connector 7">
            <a:extLst>
              <a:ext uri="{FF2B5EF4-FFF2-40B4-BE49-F238E27FC236}">
                <a16:creationId xmlns:a16="http://schemas.microsoft.com/office/drawing/2014/main" id="{7028392D-57B8-4379-33B2-0EC359ED7AA1}"/>
              </a:ext>
            </a:extLst>
          </p:cNvPr>
          <p:cNvSpPr/>
          <p:nvPr/>
        </p:nvSpPr>
        <p:spPr>
          <a:xfrm>
            <a:off x="489964" y="125998"/>
            <a:ext cx="349452" cy="278666"/>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5"/>
          <p:cNvPicPr>
            <a:picLocks noChangeAspect="1"/>
          </p:cNvPicPr>
          <p:nvPr/>
        </p:nvPicPr>
        <p:blipFill>
          <a:blip r:embed="rId2"/>
          <a:srcRect l="11222" r="13770"/>
          <a:stretch/>
        </p:blipFill>
        <p:spPr>
          <a:xfrm>
            <a:off x="0" y="0"/>
            <a:ext cx="9145016" cy="6854867"/>
          </a:xfrm>
          <a:prstGeom prst="rect">
            <a:avLst/>
          </a:prstGeom>
          <a:noFill/>
        </p:spPr>
      </p:pic>
      <p:sp>
        <p:nvSpPr>
          <p:cNvPr id="2" name="TextBox 1">
            <a:extLst>
              <a:ext uri="{FF2B5EF4-FFF2-40B4-BE49-F238E27FC236}">
                <a16:creationId xmlns:a16="http://schemas.microsoft.com/office/drawing/2014/main" id="{72F710E9-0885-1BDF-CEA3-5C7E40C473EB}"/>
              </a:ext>
            </a:extLst>
          </p:cNvPr>
          <p:cNvSpPr txBox="1"/>
          <p:nvPr/>
        </p:nvSpPr>
        <p:spPr>
          <a:xfrm>
            <a:off x="9696400" y="2348880"/>
            <a:ext cx="2016568" cy="1938992"/>
          </a:xfrm>
          <a:prstGeom prst="rect">
            <a:avLst/>
          </a:prstGeom>
          <a:noFill/>
        </p:spPr>
        <p:txBody>
          <a:bodyPr wrap="square">
            <a:spAutoFit/>
          </a:bodyPr>
          <a:lstStyle/>
          <a:p>
            <a:pPr algn="ctr"/>
            <a:r>
              <a:rPr lang="en-US" sz="2400" b="1" dirty="0">
                <a:solidFill>
                  <a:srgbClr val="000000"/>
                </a:solidFill>
                <a:latin typeface="Roboto" panose="02000000000000000000" pitchFamily="2" charset="0"/>
              </a:rPr>
              <a:t>Timbuctoo</a:t>
            </a:r>
          </a:p>
          <a:p>
            <a:pPr algn="ctr"/>
            <a:endParaRPr lang="en-US" sz="2400" b="1" dirty="0">
              <a:solidFill>
                <a:srgbClr val="000000"/>
              </a:solidFill>
              <a:latin typeface="Roboto" panose="02000000000000000000" pitchFamily="2" charset="0"/>
            </a:endParaRPr>
          </a:p>
          <a:p>
            <a:pPr algn="ctr"/>
            <a:r>
              <a:rPr lang="en-US" sz="2400" b="1" dirty="0">
                <a:solidFill>
                  <a:srgbClr val="000000"/>
                </a:solidFill>
                <a:latin typeface="Roboto" panose="02000000000000000000" pitchFamily="2" charset="0"/>
              </a:rPr>
              <a:t>Natural </a:t>
            </a:r>
          </a:p>
          <a:p>
            <a:pPr algn="ctr"/>
            <a:endParaRPr lang="en-US" sz="2400" b="1" dirty="0">
              <a:solidFill>
                <a:srgbClr val="000000"/>
              </a:solidFill>
              <a:latin typeface="Roboto" panose="02000000000000000000" pitchFamily="2" charset="0"/>
            </a:endParaRPr>
          </a:p>
          <a:p>
            <a:pPr algn="ctr"/>
            <a:r>
              <a:rPr lang="en-US" sz="2400" b="1" dirty="0">
                <a:solidFill>
                  <a:srgbClr val="000000"/>
                </a:solidFill>
                <a:latin typeface="Roboto" panose="02000000000000000000" pitchFamily="2" charset="0"/>
              </a:rPr>
              <a:t>Area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4"/>
          <p:cNvPicPr>
            <a:picLocks noChangeAspect="1"/>
          </p:cNvPicPr>
          <p:nvPr/>
        </p:nvPicPr>
        <p:blipFill>
          <a:blip r:embed="rId2"/>
          <a:stretch>
            <a:fillRect/>
          </a:stretch>
        </p:blipFill>
        <p:spPr>
          <a:xfrm>
            <a:off x="0" y="0"/>
            <a:ext cx="12192000" cy="6857999"/>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6"/>
          <p:cNvPicPr>
            <a:picLocks noChangeAspect="1"/>
          </p:cNvPicPr>
          <p:nvPr/>
        </p:nvPicPr>
        <p:blipFill>
          <a:blip r:embed="rId2"/>
          <a:stretch>
            <a:fillRect/>
          </a:stretch>
        </p:blipFill>
        <p:spPr>
          <a:xfrm>
            <a:off x="0" y="0"/>
            <a:ext cx="12192000" cy="6857999"/>
          </a:xfrm>
          <a:prstGeom prst="rect">
            <a:avLst/>
          </a:prstGeom>
          <a:noFill/>
        </p:spPr>
      </p:pic>
      <p:sp>
        <p:nvSpPr>
          <p:cNvPr id="2" name="Rectangle 1">
            <a:extLst>
              <a:ext uri="{FF2B5EF4-FFF2-40B4-BE49-F238E27FC236}">
                <a16:creationId xmlns:a16="http://schemas.microsoft.com/office/drawing/2014/main" id="{9714CDA6-D9D9-6973-DBC6-D942D7652602}"/>
              </a:ext>
            </a:extLst>
          </p:cNvPr>
          <p:cNvSpPr/>
          <p:nvPr/>
        </p:nvSpPr>
        <p:spPr>
          <a:xfrm>
            <a:off x="11294143" y="3140968"/>
            <a:ext cx="432048" cy="4320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5AA20-FB2F-AB6A-4691-8076D0972940}"/>
              </a:ext>
            </a:extLst>
          </p:cNvPr>
          <p:cNvSpPr>
            <a:spLocks noGrp="1"/>
          </p:cNvSpPr>
          <p:nvPr>
            <p:ph type="title"/>
          </p:nvPr>
        </p:nvSpPr>
        <p:spPr/>
        <p:txBody>
          <a:bodyPr/>
          <a:lstStyle/>
          <a:p>
            <a:endParaRPr lang="en-US"/>
          </a:p>
        </p:txBody>
      </p:sp>
      <p:pic>
        <p:nvPicPr>
          <p:cNvPr id="5" name="Content Placeholder 4" descr="A map of the united states&#10;&#10;AI-generated content may be incorrect.">
            <a:extLst>
              <a:ext uri="{FF2B5EF4-FFF2-40B4-BE49-F238E27FC236}">
                <a16:creationId xmlns:a16="http://schemas.microsoft.com/office/drawing/2014/main" id="{40FE16D0-B770-EE06-7AEE-034D9F58D5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37779"/>
          </a:xfrm>
        </p:spPr>
      </p:pic>
      <p:sp>
        <p:nvSpPr>
          <p:cNvPr id="6" name="Flowchart: Connector 5">
            <a:extLst>
              <a:ext uri="{FF2B5EF4-FFF2-40B4-BE49-F238E27FC236}">
                <a16:creationId xmlns:a16="http://schemas.microsoft.com/office/drawing/2014/main" id="{93A4E23E-90E5-9E78-28AC-5F7F0B42DB8A}"/>
              </a:ext>
            </a:extLst>
          </p:cNvPr>
          <p:cNvSpPr/>
          <p:nvPr/>
        </p:nvSpPr>
        <p:spPr>
          <a:xfrm>
            <a:off x="2999656" y="2276872"/>
            <a:ext cx="288032" cy="144016"/>
          </a:xfrm>
          <a:prstGeom prst="flowChartConnector">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A32BE4C7-45A8-1203-2EA6-8F2466B438AC}"/>
              </a:ext>
            </a:extLst>
          </p:cNvPr>
          <p:cNvSpPr/>
          <p:nvPr/>
        </p:nvSpPr>
        <p:spPr>
          <a:xfrm>
            <a:off x="3575720" y="2071591"/>
            <a:ext cx="288032" cy="144016"/>
          </a:xfrm>
          <a:prstGeom prst="flowChartConnector">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30405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7"/>
          <p:cNvPicPr>
            <a:picLocks noChangeAspect="1"/>
          </p:cNvPicPr>
          <p:nvPr/>
        </p:nvPicPr>
        <p:blipFill>
          <a:blip r:embed="rId2"/>
          <a:stretch>
            <a:fillRect/>
          </a:stretch>
        </p:blipFill>
        <p:spPr>
          <a:xfrm>
            <a:off x="0" y="0"/>
            <a:ext cx="12192000" cy="6857999"/>
          </a:xfrm>
          <a:prstGeom prst="rect">
            <a:avLst/>
          </a:prstGeom>
          <a:noFill/>
        </p:spPr>
      </p:pic>
      <p:grpSp>
        <p:nvGrpSpPr>
          <p:cNvPr id="8" name="Group8"/>
          <p:cNvGrpSpPr/>
          <p:nvPr/>
        </p:nvGrpSpPr>
        <p:grpSpPr>
          <a:xfrm>
            <a:off x="2065333" y="1765808"/>
            <a:ext cx="1571693" cy="361386"/>
            <a:chOff x="2065333" y="1765808"/>
            <a:chExt cx="1571693" cy="361386"/>
          </a:xfrm>
        </p:grpSpPr>
        <p:sp>
          <p:nvSpPr>
            <p:cNvPr id="9" name="Path9"/>
            <p:cNvSpPr/>
            <p:nvPr/>
          </p:nvSpPr>
          <p:spPr>
            <a:xfrm>
              <a:off x="2089531" y="1879092"/>
              <a:ext cx="390144" cy="223901"/>
            </a:xfrm>
            <a:custGeom>
              <a:avLst/>
              <a:gdLst/>
              <a:ahLst/>
              <a:cxnLst/>
              <a:rect l="l" t="t" r="r" b="b"/>
              <a:pathLst>
                <a:path w="390144" h="223901">
                  <a:moveTo>
                    <a:pt x="0" y="121666"/>
                  </a:moveTo>
                  <a:lnTo>
                    <a:pt x="355219" y="0"/>
                  </a:lnTo>
                  <a:lnTo>
                    <a:pt x="390144" y="102108"/>
                  </a:lnTo>
                  <a:lnTo>
                    <a:pt x="35052" y="223901"/>
                  </a:lnTo>
                  <a:lnTo>
                    <a:pt x="0" y="121666"/>
                  </a:lnTo>
                  <a:close/>
                </a:path>
              </a:pathLst>
            </a:custGeom>
            <a:solidFill>
              <a:srgbClr val="FFFFFF">
                <a:alpha val="100000"/>
              </a:srgbClr>
            </a:solidFill>
            <a:ln w="0" cap="sq">
              <a:solidFill>
                <a:srgbClr val="FFFFFF"/>
              </a:solidFill>
              <a:prstDash val="solid"/>
            </a:ln>
          </p:spPr>
          <p:txBody>
            <a:bodyPr rtlCol="0" anchor="ctr"/>
            <a:lstStyle/>
            <a:p>
              <a:pPr algn="ctr"/>
              <a:endParaRPr lang="en-US" altLang="zh-CN"/>
            </a:p>
          </p:txBody>
        </p:sp>
        <p:sp>
          <p:nvSpPr>
            <p:cNvPr id="10" name="Path10"/>
            <p:cNvSpPr/>
            <p:nvPr/>
          </p:nvSpPr>
          <p:spPr>
            <a:xfrm>
              <a:off x="2065333" y="1854895"/>
              <a:ext cx="438527" cy="272299"/>
            </a:xfrm>
            <a:custGeom>
              <a:avLst/>
              <a:gdLst/>
              <a:ahLst/>
              <a:cxnLst/>
              <a:rect l="l" t="t" r="r" b="b"/>
              <a:pathLst>
                <a:path w="438527" h="272299">
                  <a:moveTo>
                    <a:pt x="24199" y="145864"/>
                  </a:moveTo>
                  <a:lnTo>
                    <a:pt x="379418" y="24197"/>
                  </a:lnTo>
                  <a:lnTo>
                    <a:pt x="414343" y="126305"/>
                  </a:lnTo>
                  <a:lnTo>
                    <a:pt x="59250" y="248098"/>
                  </a:lnTo>
                  <a:lnTo>
                    <a:pt x="24199" y="145864"/>
                  </a:lnTo>
                  <a:close/>
                </a:path>
              </a:pathLst>
            </a:custGeom>
            <a:solidFill>
              <a:srgbClr val="000000">
                <a:alpha val="0"/>
              </a:srgbClr>
            </a:solidFill>
            <a:ln w="19050" cap="sq">
              <a:solidFill>
                <a:srgbClr val="042433"/>
              </a:solidFill>
              <a:prstDash val="solid"/>
            </a:ln>
          </p:spPr>
          <p:txBody>
            <a:bodyPr rtlCol="0" anchor="ctr"/>
            <a:lstStyle/>
            <a:p>
              <a:pPr algn="ctr"/>
              <a:endParaRPr lang="en-US" altLang="zh-CN"/>
            </a:p>
          </p:txBody>
        </p:sp>
        <p:pic>
          <p:nvPicPr>
            <p:cNvPr id="11" name="Image11"/>
            <p:cNvPicPr>
              <a:picLocks noChangeAspect="1"/>
            </p:cNvPicPr>
            <p:nvPr/>
          </p:nvPicPr>
          <p:blipFill>
            <a:blip r:embed="rId3"/>
            <a:stretch>
              <a:fillRect/>
            </a:stretch>
          </p:blipFill>
          <p:spPr>
            <a:xfrm>
              <a:off x="2461133" y="1765808"/>
              <a:ext cx="1175893" cy="173863"/>
            </a:xfrm>
            <a:prstGeom prst="rect">
              <a:avLst/>
            </a:prstGeom>
            <a:noFill/>
          </p:spPr>
        </p:pic>
      </p:grpSp>
      <p:grpSp>
        <p:nvGrpSpPr>
          <p:cNvPr id="12" name="Group12"/>
          <p:cNvGrpSpPr/>
          <p:nvPr/>
        </p:nvGrpSpPr>
        <p:grpSpPr>
          <a:xfrm>
            <a:off x="7274052" y="2705718"/>
            <a:ext cx="1348752" cy="1177942"/>
            <a:chOff x="7274052" y="2705718"/>
            <a:chExt cx="1348752" cy="1177942"/>
          </a:xfrm>
        </p:grpSpPr>
        <p:sp>
          <p:nvSpPr>
            <p:cNvPr id="13" name="Path13"/>
            <p:cNvSpPr/>
            <p:nvPr/>
          </p:nvSpPr>
          <p:spPr>
            <a:xfrm>
              <a:off x="8237220" y="2732532"/>
              <a:ext cx="358776" cy="321818"/>
            </a:xfrm>
            <a:custGeom>
              <a:avLst/>
              <a:gdLst/>
              <a:ahLst/>
              <a:cxnLst/>
              <a:rect l="l" t="t" r="r" b="b"/>
              <a:pathLst>
                <a:path w="358776" h="321818">
                  <a:moveTo>
                    <a:pt x="0" y="238252"/>
                  </a:moveTo>
                  <a:lnTo>
                    <a:pt x="290195" y="0"/>
                  </a:lnTo>
                  <a:lnTo>
                    <a:pt x="358775" y="83566"/>
                  </a:lnTo>
                  <a:lnTo>
                    <a:pt x="68580" y="321818"/>
                  </a:lnTo>
                  <a:lnTo>
                    <a:pt x="0" y="238252"/>
                  </a:lnTo>
                  <a:close/>
                </a:path>
              </a:pathLst>
            </a:custGeom>
            <a:solidFill>
              <a:srgbClr val="FFFF00">
                <a:alpha val="100000"/>
              </a:srgbClr>
            </a:solidFill>
            <a:ln w="0" cap="sq">
              <a:solidFill>
                <a:srgbClr val="FFFF00"/>
              </a:solidFill>
              <a:prstDash val="solid"/>
            </a:ln>
          </p:spPr>
          <p:txBody>
            <a:bodyPr rtlCol="0" anchor="ctr"/>
            <a:lstStyle/>
            <a:p>
              <a:pPr algn="ctr"/>
              <a:endParaRPr lang="en-US" altLang="zh-CN"/>
            </a:p>
          </p:txBody>
        </p:sp>
        <p:sp>
          <p:nvSpPr>
            <p:cNvPr id="14" name="Path14"/>
            <p:cNvSpPr/>
            <p:nvPr/>
          </p:nvSpPr>
          <p:spPr>
            <a:xfrm>
              <a:off x="8210408" y="2705718"/>
              <a:ext cx="412396" cy="375447"/>
            </a:xfrm>
            <a:custGeom>
              <a:avLst/>
              <a:gdLst/>
              <a:ahLst/>
              <a:cxnLst/>
              <a:rect l="l" t="t" r="r" b="b"/>
              <a:pathLst>
                <a:path w="412396" h="375447">
                  <a:moveTo>
                    <a:pt x="26812" y="265066"/>
                  </a:moveTo>
                  <a:lnTo>
                    <a:pt x="317007" y="26814"/>
                  </a:lnTo>
                  <a:lnTo>
                    <a:pt x="385587" y="110380"/>
                  </a:lnTo>
                  <a:lnTo>
                    <a:pt x="95392" y="348632"/>
                  </a:lnTo>
                  <a:lnTo>
                    <a:pt x="26812" y="265066"/>
                  </a:lnTo>
                  <a:close/>
                </a:path>
              </a:pathLst>
            </a:custGeom>
            <a:solidFill>
              <a:srgbClr val="FFFFFF">
                <a:alpha val="0"/>
              </a:srgbClr>
            </a:solidFill>
            <a:ln w="19050" cap="sq">
              <a:solidFill>
                <a:srgbClr val="042433"/>
              </a:solidFill>
              <a:prstDash val="solid"/>
            </a:ln>
          </p:spPr>
          <p:txBody>
            <a:bodyPr rtlCol="0" anchor="ctr"/>
            <a:lstStyle/>
            <a:p>
              <a:pPr algn="ctr"/>
              <a:endParaRPr lang="en-US" altLang="zh-CN"/>
            </a:p>
          </p:txBody>
        </p:sp>
        <p:pic>
          <p:nvPicPr>
            <p:cNvPr id="15" name="Image15"/>
            <p:cNvPicPr>
              <a:picLocks noChangeAspect="1"/>
            </p:cNvPicPr>
            <p:nvPr/>
          </p:nvPicPr>
          <p:blipFill>
            <a:blip r:embed="rId4"/>
            <a:stretch>
              <a:fillRect/>
            </a:stretch>
          </p:blipFill>
          <p:spPr>
            <a:xfrm>
              <a:off x="7274052" y="3005328"/>
              <a:ext cx="1003682" cy="878332"/>
            </a:xfrm>
            <a:prstGeom prst="rect">
              <a:avLst/>
            </a:prstGeom>
            <a:noFill/>
          </p:spPr>
        </p:pic>
      </p:grpSp>
      <p:sp>
        <p:nvSpPr>
          <p:cNvPr id="16" name="Text Box16"/>
          <p:cNvSpPr txBox="1"/>
          <p:nvPr/>
        </p:nvSpPr>
        <p:spPr>
          <a:xfrm>
            <a:off x="8178858" y="239498"/>
            <a:ext cx="3960440" cy="1138966"/>
          </a:xfrm>
          <a:prstGeom prst="rect">
            <a:avLst/>
          </a:prstGeom>
        </p:spPr>
        <p:txBody>
          <a:bodyPr wrap="square" lIns="0" tIns="0" rIns="0" rtlCol="0">
            <a:spAutoFit/>
          </a:bodyPr>
          <a:lstStyle/>
          <a:p>
            <a:pPr algn="l">
              <a:lnSpc>
                <a:spcPts val="0"/>
              </a:lnSpc>
            </a:pPr>
            <a:endParaRPr dirty="0"/>
          </a:p>
          <a:p>
            <a:pPr algn="ctr" rtl="0">
              <a:lnSpc>
                <a:spcPts val="2933"/>
              </a:lnSpc>
            </a:pPr>
            <a:endParaRPr lang="en-US" altLang="zh-CN" sz="2400" b="1" spc="-42" dirty="0">
              <a:solidFill>
                <a:srgbClr val="FFFFFF"/>
              </a:solidFill>
              <a:latin typeface="Helvetica"/>
              <a:ea typeface="Helvetica"/>
              <a:cs typeface="Helvetica"/>
            </a:endParaRPr>
          </a:p>
          <a:p>
            <a:pPr algn="ctr" rtl="0">
              <a:lnSpc>
                <a:spcPts val="2933"/>
              </a:lnSpc>
            </a:pPr>
            <a:r>
              <a:rPr lang="en-US" altLang="zh-CN" b="1" spc="-42" dirty="0">
                <a:solidFill>
                  <a:srgbClr val="FFFFFF"/>
                </a:solidFill>
                <a:latin typeface="Helvetica"/>
                <a:ea typeface="Helvetica"/>
                <a:cs typeface="Helvetica"/>
              </a:rPr>
              <a:t>Ref: US Army a Report to Congress 1888</a:t>
            </a:r>
            <a:endParaRPr lang="en-US" altLang="zh-CN" b="1" dirty="0">
              <a:latin typeface="Helvetica"/>
              <a:ea typeface="Helvetica"/>
              <a:cs typeface="Helvetica"/>
            </a:endParaRPr>
          </a:p>
        </p:txBody>
      </p:sp>
      <p:sp>
        <p:nvSpPr>
          <p:cNvPr id="17" name="Text Box17"/>
          <p:cNvSpPr txBox="1"/>
          <p:nvPr/>
        </p:nvSpPr>
        <p:spPr>
          <a:xfrm>
            <a:off x="1734566" y="4631761"/>
            <a:ext cx="8754188" cy="433567"/>
          </a:xfrm>
          <a:prstGeom prst="rect">
            <a:avLst/>
          </a:prstGeom>
        </p:spPr>
        <p:txBody>
          <a:bodyPr wrap="square" lIns="0" tIns="0" rIns="0" rtlCol="0">
            <a:spAutoFit/>
          </a:bodyPr>
          <a:lstStyle/>
          <a:p>
            <a:pPr algn="l">
              <a:lnSpc>
                <a:spcPts val="0"/>
              </a:lnSpc>
            </a:pPr>
            <a:endParaRPr/>
          </a:p>
          <a:p>
            <a:pPr algn="l" rtl="0">
              <a:lnSpc>
                <a:spcPts val="3414"/>
              </a:lnSpc>
            </a:pPr>
            <a:r>
              <a:rPr lang="en-US" altLang="zh-CN" sz="2800" b="1" spc="-46" dirty="0">
                <a:solidFill>
                  <a:srgbClr val="FFFFFF"/>
                </a:solidFill>
                <a:latin typeface="Helvetica"/>
                <a:ea typeface="Helvetica"/>
                <a:cs typeface="Helvetica"/>
              </a:rPr>
              <a:t>Scaled</a:t>
            </a:r>
            <a:r>
              <a:rPr lang="en-US" altLang="zh-CN" sz="2800" b="1" spc="-199" dirty="0">
                <a:solidFill>
                  <a:srgbClr val="FFFFFF"/>
                </a:solidFill>
                <a:latin typeface="Helvetica"/>
                <a:ea typeface="Helvetica"/>
                <a:cs typeface="Helvetica"/>
              </a:rPr>
              <a:t> </a:t>
            </a:r>
            <a:r>
              <a:rPr lang="en-US" altLang="zh-CN" sz="2800" b="1" spc="-28" dirty="0">
                <a:solidFill>
                  <a:srgbClr val="FFFFFF"/>
                </a:solidFill>
                <a:latin typeface="Helvetica"/>
                <a:ea typeface="Helvetica"/>
                <a:cs typeface="Helvetica"/>
              </a:rPr>
              <a:t>to</a:t>
            </a:r>
            <a:r>
              <a:rPr lang="en-US" altLang="zh-CN" sz="2800" b="1" spc="-201" dirty="0">
                <a:solidFill>
                  <a:srgbClr val="FFFFFF"/>
                </a:solidFill>
                <a:latin typeface="Helvetica"/>
                <a:ea typeface="Helvetica"/>
                <a:cs typeface="Helvetica"/>
              </a:rPr>
              <a:t> </a:t>
            </a:r>
            <a:r>
              <a:rPr lang="en-US" altLang="zh-CN" sz="2800" b="1" spc="-73" dirty="0">
                <a:solidFill>
                  <a:srgbClr val="FFFFFF"/>
                </a:solidFill>
                <a:latin typeface="Helvetica"/>
                <a:ea typeface="Helvetica"/>
                <a:cs typeface="Helvetica"/>
              </a:rPr>
              <a:t>size</a:t>
            </a:r>
            <a:r>
              <a:rPr lang="en-US" altLang="zh-CN" sz="2800" b="1" spc="384" dirty="0">
                <a:solidFill>
                  <a:srgbClr val="FFFFFF"/>
                </a:solidFill>
                <a:latin typeface="Helvetica"/>
                <a:ea typeface="Helvetica"/>
                <a:cs typeface="Helvetica"/>
              </a:rPr>
              <a:t> </a:t>
            </a:r>
            <a:r>
              <a:rPr lang="en-US" altLang="zh-CN" sz="2800" b="1" spc="-52" dirty="0">
                <a:solidFill>
                  <a:srgbClr val="FFFFFF"/>
                </a:solidFill>
                <a:latin typeface="Helvetica"/>
                <a:ea typeface="Helvetica"/>
                <a:cs typeface="Helvetica"/>
              </a:rPr>
              <a:t>of</a:t>
            </a:r>
            <a:r>
              <a:rPr lang="en-US" altLang="zh-CN" sz="2800" b="1" spc="-211" dirty="0">
                <a:solidFill>
                  <a:srgbClr val="FFFFFF"/>
                </a:solidFill>
                <a:latin typeface="Helvetica"/>
                <a:ea typeface="Helvetica"/>
                <a:cs typeface="Helvetica"/>
              </a:rPr>
              <a:t> </a:t>
            </a:r>
            <a:r>
              <a:rPr lang="en-US" altLang="zh-CN" sz="2800" b="1" spc="-66" dirty="0">
                <a:solidFill>
                  <a:srgbClr val="FFFFFF"/>
                </a:solidFill>
                <a:latin typeface="Helvetica"/>
                <a:ea typeface="Helvetica"/>
                <a:cs typeface="Helvetica"/>
              </a:rPr>
              <a:t>1774</a:t>
            </a:r>
            <a:r>
              <a:rPr lang="en-US" altLang="zh-CN" sz="2800" b="1" spc="-168" dirty="0">
                <a:solidFill>
                  <a:srgbClr val="FFFFFF"/>
                </a:solidFill>
                <a:latin typeface="Helvetica"/>
                <a:ea typeface="Helvetica"/>
                <a:cs typeface="Helvetica"/>
              </a:rPr>
              <a:t> </a:t>
            </a:r>
            <a:r>
              <a:rPr lang="en-US" altLang="zh-CN" sz="2800" b="1" spc="-78" dirty="0">
                <a:solidFill>
                  <a:srgbClr val="FFFFFF"/>
                </a:solidFill>
                <a:latin typeface="Helvetica"/>
                <a:ea typeface="Helvetica"/>
                <a:cs typeface="Helvetica"/>
              </a:rPr>
              <a:t>Rancocas</a:t>
            </a:r>
            <a:r>
              <a:rPr lang="en-US" altLang="zh-CN" sz="2800" b="1" spc="-187" dirty="0">
                <a:solidFill>
                  <a:srgbClr val="FFFFFF"/>
                </a:solidFill>
                <a:latin typeface="Helvetica"/>
                <a:ea typeface="Helvetica"/>
                <a:cs typeface="Helvetica"/>
              </a:rPr>
              <a:t> </a:t>
            </a:r>
            <a:r>
              <a:rPr lang="en-US" altLang="zh-CN" sz="2800" b="1" spc="-39" dirty="0">
                <a:solidFill>
                  <a:srgbClr val="FFFFFF"/>
                </a:solidFill>
                <a:latin typeface="Helvetica"/>
                <a:ea typeface="Helvetica"/>
                <a:cs typeface="Helvetica"/>
              </a:rPr>
              <a:t>Creek</a:t>
            </a:r>
            <a:r>
              <a:rPr lang="en-US" altLang="zh-CN" sz="2800" b="1" spc="-186" dirty="0">
                <a:solidFill>
                  <a:srgbClr val="FFFFFF"/>
                </a:solidFill>
                <a:latin typeface="Helvetica"/>
                <a:ea typeface="Helvetica"/>
                <a:cs typeface="Helvetica"/>
              </a:rPr>
              <a:t> </a:t>
            </a:r>
            <a:r>
              <a:rPr lang="en-US" altLang="zh-CN" sz="2800" b="1" spc="-86" dirty="0">
                <a:solidFill>
                  <a:srgbClr val="FFFFFF"/>
                </a:solidFill>
                <a:latin typeface="Helvetica"/>
                <a:ea typeface="Helvetica"/>
                <a:cs typeface="Helvetica"/>
              </a:rPr>
              <a:t>Sailing</a:t>
            </a:r>
            <a:r>
              <a:rPr lang="en-US" altLang="zh-CN" sz="2800" b="1" spc="-167" dirty="0">
                <a:solidFill>
                  <a:srgbClr val="FFFFFF"/>
                </a:solidFill>
                <a:latin typeface="Helvetica"/>
                <a:ea typeface="Helvetica"/>
                <a:cs typeface="Helvetica"/>
              </a:rPr>
              <a:t> </a:t>
            </a:r>
            <a:r>
              <a:rPr lang="en-US" altLang="zh-CN" sz="2800" b="1" spc="-55" dirty="0">
                <a:solidFill>
                  <a:srgbClr val="FFFFFF"/>
                </a:solidFill>
                <a:latin typeface="Helvetica"/>
                <a:ea typeface="Helvetica"/>
                <a:cs typeface="Helvetica"/>
              </a:rPr>
              <a:t>Shallop</a:t>
            </a:r>
            <a:endParaRPr lang="en-US" altLang="zh-CN" sz="2800">
              <a:latin typeface="Helvetica"/>
              <a:ea typeface="Helvetica"/>
              <a:cs typeface="Helvetica"/>
            </a:endParaRPr>
          </a:p>
        </p:txBody>
      </p:sp>
      <p:sp>
        <p:nvSpPr>
          <p:cNvPr id="18" name="Text Box18"/>
          <p:cNvSpPr txBox="1"/>
          <p:nvPr/>
        </p:nvSpPr>
        <p:spPr>
          <a:xfrm>
            <a:off x="5592191" y="5271841"/>
            <a:ext cx="1119000" cy="433567"/>
          </a:xfrm>
          <a:prstGeom prst="rect">
            <a:avLst/>
          </a:prstGeom>
        </p:spPr>
        <p:txBody>
          <a:bodyPr wrap="square" lIns="0" tIns="0" rIns="0" rtlCol="0">
            <a:spAutoFit/>
          </a:bodyPr>
          <a:lstStyle/>
          <a:p>
            <a:pPr algn="l">
              <a:lnSpc>
                <a:spcPts val="0"/>
              </a:lnSpc>
            </a:pPr>
            <a:endParaRPr/>
          </a:p>
          <a:p>
            <a:pPr algn="l" rtl="0">
              <a:lnSpc>
                <a:spcPts val="3414"/>
              </a:lnSpc>
            </a:pPr>
            <a:r>
              <a:rPr lang="en-US" altLang="zh-CN" sz="2800" b="1" spc="-64" dirty="0">
                <a:solidFill>
                  <a:srgbClr val="FFFFFF"/>
                </a:solidFill>
                <a:latin typeface="Helvetica"/>
                <a:ea typeface="Helvetica"/>
                <a:cs typeface="Helvetica"/>
              </a:rPr>
              <a:t>10</a:t>
            </a:r>
            <a:r>
              <a:rPr lang="en-US" altLang="zh-CN" sz="2800" b="1" spc="-191" dirty="0">
                <a:solidFill>
                  <a:srgbClr val="FFFFFF"/>
                </a:solidFill>
                <a:latin typeface="Helvetica"/>
                <a:ea typeface="Helvetica"/>
                <a:cs typeface="Helvetica"/>
              </a:rPr>
              <a:t> </a:t>
            </a:r>
            <a:r>
              <a:rPr lang="en-US" altLang="zh-CN" sz="2800" b="1" spc="-173" dirty="0">
                <a:solidFill>
                  <a:srgbClr val="FFFFFF"/>
                </a:solidFill>
                <a:latin typeface="Helvetica"/>
                <a:ea typeface="Helvetica"/>
                <a:cs typeface="Helvetica"/>
              </a:rPr>
              <a:t>x</a:t>
            </a:r>
            <a:r>
              <a:rPr lang="en-US" altLang="zh-CN" sz="2800" b="1" spc="-211" dirty="0">
                <a:solidFill>
                  <a:srgbClr val="FFFFFF"/>
                </a:solidFill>
                <a:latin typeface="Helvetica"/>
                <a:ea typeface="Helvetica"/>
                <a:cs typeface="Helvetica"/>
              </a:rPr>
              <a:t> </a:t>
            </a:r>
            <a:r>
              <a:rPr lang="en-US" altLang="zh-CN" sz="2800" b="1" spc="-64" dirty="0">
                <a:solidFill>
                  <a:srgbClr val="FFFFFF"/>
                </a:solidFill>
                <a:latin typeface="Helvetica"/>
                <a:ea typeface="Helvetica"/>
                <a:cs typeface="Helvetica"/>
              </a:rPr>
              <a:t>80</a:t>
            </a:r>
            <a:endParaRPr lang="en-US" altLang="zh-CN" sz="2800">
              <a:latin typeface="Helvetica"/>
              <a:ea typeface="Helvetica"/>
              <a:cs typeface="Helvetica"/>
            </a:endParaRPr>
          </a:p>
        </p:txBody>
      </p:sp>
      <p:sp>
        <p:nvSpPr>
          <p:cNvPr id="19" name="Text Box19"/>
          <p:cNvSpPr txBox="1"/>
          <p:nvPr/>
        </p:nvSpPr>
        <p:spPr>
          <a:xfrm>
            <a:off x="3431704" y="5892198"/>
            <a:ext cx="5786144" cy="455638"/>
          </a:xfrm>
          <a:prstGeom prst="rect">
            <a:avLst/>
          </a:prstGeom>
        </p:spPr>
        <p:txBody>
          <a:bodyPr wrap="square" lIns="0" tIns="0" rIns="0" rtlCol="0">
            <a:spAutoFit/>
          </a:bodyPr>
          <a:lstStyle/>
          <a:p>
            <a:pPr algn="l">
              <a:lnSpc>
                <a:spcPts val="0"/>
              </a:lnSpc>
            </a:pPr>
            <a:endParaRPr dirty="0"/>
          </a:p>
          <a:p>
            <a:pPr algn="l" rtl="0">
              <a:lnSpc>
                <a:spcPts val="3417"/>
              </a:lnSpc>
            </a:pPr>
            <a:r>
              <a:rPr lang="en-US" altLang="zh-CN" sz="2800" b="1" spc="-124" dirty="0">
                <a:solidFill>
                  <a:srgbClr val="FFFFFF"/>
                </a:solidFill>
                <a:latin typeface="Helvetica"/>
                <a:ea typeface="Helvetica"/>
                <a:cs typeface="Helvetica"/>
              </a:rPr>
              <a:t>Arrow</a:t>
            </a:r>
            <a:r>
              <a:rPr lang="en-US" altLang="zh-CN" sz="2800" b="1" spc="-188" dirty="0">
                <a:solidFill>
                  <a:srgbClr val="FFFFFF"/>
                </a:solidFill>
                <a:latin typeface="Helvetica"/>
                <a:ea typeface="Helvetica"/>
                <a:cs typeface="Helvetica"/>
              </a:rPr>
              <a:t> </a:t>
            </a:r>
            <a:r>
              <a:rPr lang="en-US" altLang="zh-CN" sz="2800" b="1" spc="-42" dirty="0">
                <a:solidFill>
                  <a:srgbClr val="FFFFFF"/>
                </a:solidFill>
                <a:latin typeface="Helvetica"/>
                <a:ea typeface="Helvetica"/>
                <a:cs typeface="Helvetica"/>
              </a:rPr>
              <a:t>direction</a:t>
            </a:r>
            <a:r>
              <a:rPr lang="en-US" altLang="zh-CN" sz="2800" b="1" spc="-180" dirty="0">
                <a:solidFill>
                  <a:srgbClr val="FFFFFF"/>
                </a:solidFill>
                <a:latin typeface="Helvetica"/>
                <a:ea typeface="Helvetica"/>
                <a:cs typeface="Helvetica"/>
              </a:rPr>
              <a:t> </a:t>
            </a:r>
            <a:r>
              <a:rPr lang="en-US" altLang="zh-CN" sz="2800" b="1" spc="-51" dirty="0">
                <a:solidFill>
                  <a:srgbClr val="FFFFFF"/>
                </a:solidFill>
                <a:latin typeface="Helvetica"/>
                <a:ea typeface="Helvetica"/>
                <a:cs typeface="Helvetica"/>
              </a:rPr>
              <a:t>of</a:t>
            </a:r>
            <a:r>
              <a:rPr lang="en-US" altLang="zh-CN" sz="2800" b="1" spc="-211" dirty="0">
                <a:solidFill>
                  <a:srgbClr val="FFFFFF"/>
                </a:solidFill>
                <a:latin typeface="Helvetica"/>
                <a:ea typeface="Helvetica"/>
                <a:cs typeface="Helvetica"/>
              </a:rPr>
              <a:t> </a:t>
            </a:r>
            <a:r>
              <a:rPr lang="en-US" altLang="zh-CN" sz="2800" b="1" spc="-42" dirty="0">
                <a:solidFill>
                  <a:srgbClr val="FFFFFF"/>
                </a:solidFill>
                <a:latin typeface="Helvetica"/>
                <a:ea typeface="Helvetica"/>
                <a:cs typeface="Helvetica"/>
              </a:rPr>
              <a:t>travel &amp; Tide Job</a:t>
            </a:r>
            <a:endParaRPr lang="en-US" altLang="zh-CN" sz="2800" dirty="0">
              <a:latin typeface="Helvetica"/>
              <a:ea typeface="Helvetica"/>
              <a:cs typeface="Helvetica"/>
            </a:endParaRPr>
          </a:p>
        </p:txBody>
      </p:sp>
      <p:sp>
        <p:nvSpPr>
          <p:cNvPr id="3" name="TextBox 2">
            <a:extLst>
              <a:ext uri="{FF2B5EF4-FFF2-40B4-BE49-F238E27FC236}">
                <a16:creationId xmlns:a16="http://schemas.microsoft.com/office/drawing/2014/main" id="{0C559F4B-C4B8-F855-8FB6-A0AD88E49A34}"/>
              </a:ext>
            </a:extLst>
          </p:cNvPr>
          <p:cNvSpPr txBox="1"/>
          <p:nvPr/>
        </p:nvSpPr>
        <p:spPr>
          <a:xfrm>
            <a:off x="590029" y="27581"/>
            <a:ext cx="6093994" cy="423834"/>
          </a:xfrm>
          <a:prstGeom prst="rect">
            <a:avLst/>
          </a:prstGeom>
          <a:noFill/>
        </p:spPr>
        <p:txBody>
          <a:bodyPr wrap="square">
            <a:spAutoFit/>
          </a:bodyPr>
          <a:lstStyle/>
          <a:p>
            <a:pPr algn="ctr" rtl="0">
              <a:lnSpc>
                <a:spcPts val="2933"/>
              </a:lnSpc>
            </a:pPr>
            <a:r>
              <a:rPr lang="en-US" altLang="zh-CN" sz="1800" b="1" spc="-77" dirty="0">
                <a:solidFill>
                  <a:srgbClr val="FFFFFF"/>
                </a:solidFill>
                <a:latin typeface="Helvetica"/>
                <a:ea typeface="Helvetica"/>
                <a:cs typeface="Helvetica"/>
              </a:rPr>
              <a:t>Rancocas Creek Water Trail</a:t>
            </a:r>
            <a:endParaRPr lang="en-US" altLang="zh-CN" b="1" spc="-77" dirty="0">
              <a:solidFill>
                <a:srgbClr val="FFFFFF"/>
              </a:solidFill>
              <a:latin typeface="Helvetica"/>
              <a:ea typeface="Helvetica"/>
              <a:cs typeface="Helvetica"/>
            </a:endParaRPr>
          </a:p>
        </p:txBody>
      </p:sp>
      <p:sp>
        <p:nvSpPr>
          <p:cNvPr id="5" name="TextBox 4">
            <a:extLst>
              <a:ext uri="{FF2B5EF4-FFF2-40B4-BE49-F238E27FC236}">
                <a16:creationId xmlns:a16="http://schemas.microsoft.com/office/drawing/2014/main" id="{0F064091-4270-412C-C3FB-2D713CFA8C51}"/>
              </a:ext>
            </a:extLst>
          </p:cNvPr>
          <p:cNvSpPr txBox="1"/>
          <p:nvPr/>
        </p:nvSpPr>
        <p:spPr>
          <a:xfrm>
            <a:off x="5548999" y="711999"/>
            <a:ext cx="2226894" cy="423834"/>
          </a:xfrm>
          <a:prstGeom prst="rect">
            <a:avLst/>
          </a:prstGeom>
          <a:noFill/>
        </p:spPr>
        <p:txBody>
          <a:bodyPr wrap="square">
            <a:spAutoFit/>
          </a:bodyPr>
          <a:lstStyle/>
          <a:p>
            <a:pPr rtl="0">
              <a:lnSpc>
                <a:spcPts val="2933"/>
              </a:lnSpc>
            </a:pPr>
            <a:r>
              <a:rPr lang="en-US" altLang="zh-CN" sz="1800" b="1" spc="-77" dirty="0">
                <a:solidFill>
                  <a:srgbClr val="FFFFFF"/>
                </a:solidFill>
                <a:latin typeface="Helvetica"/>
                <a:ea typeface="Helvetica"/>
                <a:cs typeface="Helvetica"/>
              </a:rPr>
              <a:t>&lt;&lt;&lt; Turning</a:t>
            </a:r>
            <a:r>
              <a:rPr lang="en-US" altLang="zh-CN" sz="1800" b="1" spc="-187" dirty="0">
                <a:solidFill>
                  <a:srgbClr val="FFFFFF"/>
                </a:solidFill>
                <a:latin typeface="Helvetica"/>
                <a:ea typeface="Helvetica"/>
                <a:cs typeface="Helvetica"/>
              </a:rPr>
              <a:t> </a:t>
            </a:r>
            <a:r>
              <a:rPr lang="en-US" altLang="zh-CN" sz="1800" b="1" spc="-42" dirty="0">
                <a:solidFill>
                  <a:srgbClr val="FFFFFF"/>
                </a:solidFill>
                <a:latin typeface="Helvetica"/>
                <a:ea typeface="Helvetica"/>
                <a:cs typeface="Helvetica"/>
              </a:rPr>
              <a:t>Basin</a:t>
            </a:r>
          </a:p>
        </p:txBody>
      </p:sp>
      <p:sp>
        <p:nvSpPr>
          <p:cNvPr id="6" name="TextBox 5">
            <a:extLst>
              <a:ext uri="{FF2B5EF4-FFF2-40B4-BE49-F238E27FC236}">
                <a16:creationId xmlns:a16="http://schemas.microsoft.com/office/drawing/2014/main" id="{2E09B25B-DF0B-2954-FFA9-8F57F0BD00C8}"/>
              </a:ext>
            </a:extLst>
          </p:cNvPr>
          <p:cNvSpPr txBox="1"/>
          <p:nvPr/>
        </p:nvSpPr>
        <p:spPr>
          <a:xfrm>
            <a:off x="352604" y="740917"/>
            <a:ext cx="2763923" cy="789832"/>
          </a:xfrm>
          <a:prstGeom prst="rect">
            <a:avLst/>
          </a:prstGeom>
          <a:noFill/>
        </p:spPr>
        <p:txBody>
          <a:bodyPr wrap="square">
            <a:spAutoFit/>
          </a:bodyPr>
          <a:lstStyle/>
          <a:p>
            <a:pPr algn="ctr" rtl="0">
              <a:lnSpc>
                <a:spcPts val="2933"/>
              </a:lnSpc>
            </a:pPr>
            <a:r>
              <a:rPr lang="en-US" altLang="zh-CN" sz="1600" b="1" spc="-77" dirty="0">
                <a:solidFill>
                  <a:srgbClr val="FFFFFF"/>
                </a:solidFill>
                <a:latin typeface="Helvetica"/>
                <a:ea typeface="Helvetica"/>
                <a:cs typeface="Helvetica"/>
              </a:rPr>
              <a:t>Grubb’s  Run </a:t>
            </a:r>
          </a:p>
          <a:p>
            <a:pPr algn="ctr" rtl="0">
              <a:lnSpc>
                <a:spcPts val="2933"/>
              </a:lnSpc>
            </a:pPr>
            <a:r>
              <a:rPr lang="en-US" altLang="zh-CN" sz="1600" b="1" spc="-77" dirty="0">
                <a:solidFill>
                  <a:srgbClr val="FFFFFF"/>
                </a:solidFill>
                <a:latin typeface="Helvetica"/>
                <a:ea typeface="Helvetica"/>
                <a:cs typeface="Helvetica"/>
              </a:rPr>
              <a:t>Outflow</a:t>
            </a:r>
            <a:endParaRPr lang="en-US" altLang="zh-CN" sz="1600" b="1" spc="-42" dirty="0">
              <a:solidFill>
                <a:srgbClr val="FFFFFF"/>
              </a:solidFill>
              <a:latin typeface="Helvetica"/>
              <a:ea typeface="Helvetica"/>
              <a:cs typeface="Helvetic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20"/>
          <p:cNvPicPr>
            <a:picLocks noChangeAspect="1"/>
          </p:cNvPicPr>
          <p:nvPr/>
        </p:nvPicPr>
        <p:blipFill>
          <a:blip r:embed="rId2"/>
          <a:stretch>
            <a:fillRect/>
          </a:stretch>
        </p:blipFill>
        <p:spPr>
          <a:xfrm>
            <a:off x="0" y="0"/>
            <a:ext cx="12192000" cy="6857999"/>
          </a:xfrm>
          <a:prstGeom prst="rect">
            <a:avLst/>
          </a:prstGeom>
          <a:noFill/>
        </p:spPr>
      </p:pic>
      <p:sp>
        <p:nvSpPr>
          <p:cNvPr id="21" name="Path21"/>
          <p:cNvSpPr/>
          <p:nvPr/>
        </p:nvSpPr>
        <p:spPr>
          <a:xfrm>
            <a:off x="4768215" y="134874"/>
            <a:ext cx="7417435" cy="1597025"/>
          </a:xfrm>
          <a:custGeom>
            <a:avLst/>
            <a:gdLst/>
            <a:ahLst/>
            <a:cxnLst/>
            <a:rect l="l" t="t" r="r" b="b"/>
            <a:pathLst>
              <a:path w="7417435" h="1597025">
                <a:moveTo>
                  <a:pt x="0" y="1597025"/>
                </a:moveTo>
                <a:lnTo>
                  <a:pt x="7417436" y="1597025"/>
                </a:lnTo>
                <a:lnTo>
                  <a:pt x="7417436" y="0"/>
                </a:lnTo>
                <a:lnTo>
                  <a:pt x="0" y="0"/>
                </a:lnTo>
                <a:lnTo>
                  <a:pt x="0" y="1597025"/>
                </a:lnTo>
                <a:close/>
              </a:path>
            </a:pathLst>
          </a:custGeom>
          <a:solidFill>
            <a:srgbClr val="FFFFFF">
              <a:alpha val="100000"/>
            </a:srgbClr>
          </a:solidFill>
          <a:ln w="0" cap="sq">
            <a:solidFill>
              <a:srgbClr val="FFFFFF"/>
            </a:solidFill>
            <a:prstDash val="solid"/>
          </a:ln>
        </p:spPr>
        <p:txBody>
          <a:bodyPr rtlCol="0" anchor="ctr"/>
          <a:lstStyle/>
          <a:p>
            <a:pPr algn="ctr"/>
            <a:endParaRPr lang="en-US" altLang="zh-CN"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22"/>
          <p:cNvPicPr>
            <a:picLocks noChangeAspect="1"/>
          </p:cNvPicPr>
          <p:nvPr/>
        </p:nvPicPr>
        <p:blipFill>
          <a:blip r:embed="rId2"/>
          <a:stretch>
            <a:fillRect/>
          </a:stretch>
        </p:blipFill>
        <p:spPr>
          <a:xfrm>
            <a:off x="0" y="12699"/>
            <a:ext cx="12192000" cy="683260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23"/>
          <p:cNvPicPr>
            <a:picLocks noChangeAspect="1"/>
          </p:cNvPicPr>
          <p:nvPr/>
        </p:nvPicPr>
        <p:blipFill>
          <a:blip r:embed="rId2"/>
          <a:stretch>
            <a:fillRect/>
          </a:stretch>
        </p:blipFill>
        <p:spPr>
          <a:xfrm>
            <a:off x="0" y="0"/>
            <a:ext cx="12192000" cy="6857999"/>
          </a:xfrm>
          <a:prstGeom prst="rect">
            <a:avLst/>
          </a:prstGeom>
          <a:noFill/>
        </p:spPr>
      </p:pic>
      <p:sp>
        <p:nvSpPr>
          <p:cNvPr id="3" name="Rectangle 2">
            <a:extLst>
              <a:ext uri="{FF2B5EF4-FFF2-40B4-BE49-F238E27FC236}">
                <a16:creationId xmlns:a16="http://schemas.microsoft.com/office/drawing/2014/main" id="{F95CBF89-DA53-0E09-FD85-57364870F319}"/>
              </a:ext>
            </a:extLst>
          </p:cNvPr>
          <p:cNvSpPr/>
          <p:nvPr/>
        </p:nvSpPr>
        <p:spPr>
          <a:xfrm>
            <a:off x="4007768" y="5373216"/>
            <a:ext cx="4464496" cy="7920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Rising Tide - Timbuctoo   </a:t>
            </a:r>
          </a:p>
          <a:p>
            <a:pPr algn="ctr"/>
            <a:r>
              <a:rPr lang="en-US" sz="2400" dirty="0"/>
              <a:t>500 feet in 6 minutes 34 seconds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Image57"/>
          <p:cNvPicPr>
            <a:picLocks noChangeAspect="1"/>
          </p:cNvPicPr>
          <p:nvPr/>
        </p:nvPicPr>
        <p:blipFill>
          <a:blip r:embed="rId2"/>
          <a:stretch>
            <a:fillRect/>
          </a:stretch>
        </p:blipFill>
        <p:spPr>
          <a:xfrm>
            <a:off x="0" y="0"/>
            <a:ext cx="12192000" cy="6857999"/>
          </a:xfrm>
          <a:prstGeom prst="rect">
            <a:avLst/>
          </a:prstGeom>
          <a:noFill/>
        </p:spPr>
      </p:pic>
      <p:pic>
        <p:nvPicPr>
          <p:cNvPr id="58" name="Image58"/>
          <p:cNvPicPr>
            <a:picLocks noChangeAspect="1"/>
          </p:cNvPicPr>
          <p:nvPr/>
        </p:nvPicPr>
        <p:blipFill>
          <a:blip r:embed="rId3"/>
          <a:stretch>
            <a:fillRect/>
          </a:stretch>
        </p:blipFill>
        <p:spPr>
          <a:xfrm>
            <a:off x="7415403" y="3315564"/>
            <a:ext cx="4459225" cy="3344418"/>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Image59"/>
          <p:cNvPicPr>
            <a:picLocks noChangeAspect="1"/>
          </p:cNvPicPr>
          <p:nvPr/>
        </p:nvPicPr>
        <p:blipFill>
          <a:blip r:embed="rId2"/>
          <a:stretch>
            <a:fillRect/>
          </a:stretch>
        </p:blipFill>
        <p:spPr>
          <a:xfrm>
            <a:off x="0" y="0"/>
            <a:ext cx="12192000" cy="6845299"/>
          </a:xfrm>
          <a:prstGeom prst="rect">
            <a:avLst/>
          </a:prstGeom>
          <a:noFill/>
        </p:spPr>
      </p:pic>
      <p:sp>
        <p:nvSpPr>
          <p:cNvPr id="2" name="TextBox 1">
            <a:extLst>
              <a:ext uri="{FF2B5EF4-FFF2-40B4-BE49-F238E27FC236}">
                <a16:creationId xmlns:a16="http://schemas.microsoft.com/office/drawing/2014/main" id="{B9CD903C-8F21-5D8B-0B4E-7304BE1B2F59}"/>
              </a:ext>
            </a:extLst>
          </p:cNvPr>
          <p:cNvSpPr txBox="1"/>
          <p:nvPr/>
        </p:nvSpPr>
        <p:spPr>
          <a:xfrm>
            <a:off x="3143672" y="5085184"/>
            <a:ext cx="6696744" cy="830997"/>
          </a:xfrm>
          <a:prstGeom prst="rect">
            <a:avLst/>
          </a:prstGeom>
          <a:noFill/>
        </p:spPr>
        <p:txBody>
          <a:bodyPr wrap="square" rtlCol="0">
            <a:spAutoFit/>
          </a:bodyPr>
          <a:lstStyle/>
          <a:p>
            <a:pPr algn="ctr"/>
            <a:r>
              <a:rPr lang="en-US" sz="2400" dirty="0">
                <a:solidFill>
                  <a:schemeClr val="bg1"/>
                </a:solidFill>
              </a:rPr>
              <a:t>Advancing with Tide </a:t>
            </a:r>
          </a:p>
          <a:p>
            <a:pPr algn="ctr"/>
            <a:r>
              <a:rPr lang="en-US" sz="2400" dirty="0">
                <a:solidFill>
                  <a:schemeClr val="bg1"/>
                </a:solidFill>
              </a:rPr>
              <a:t>North Branch Timbuctoo</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Image60"/>
          <p:cNvPicPr>
            <a:picLocks noChangeAspect="1"/>
          </p:cNvPicPr>
          <p:nvPr/>
        </p:nvPicPr>
        <p:blipFill>
          <a:blip r:embed="rId2"/>
          <a:stretch>
            <a:fillRect/>
          </a:stretch>
        </p:blipFill>
        <p:spPr>
          <a:xfrm>
            <a:off x="0" y="0"/>
            <a:ext cx="12192000" cy="6857999"/>
          </a:xfrm>
          <a:prstGeom prst="rect">
            <a:avLst/>
          </a:prstGeom>
          <a:noFill/>
        </p:spPr>
      </p:pic>
      <p:sp>
        <p:nvSpPr>
          <p:cNvPr id="2" name="TextBox 1">
            <a:extLst>
              <a:ext uri="{FF2B5EF4-FFF2-40B4-BE49-F238E27FC236}">
                <a16:creationId xmlns:a16="http://schemas.microsoft.com/office/drawing/2014/main" id="{74B8EB0E-4A0F-67B9-A7A5-F86A115DD700}"/>
              </a:ext>
            </a:extLst>
          </p:cNvPr>
          <p:cNvSpPr txBox="1"/>
          <p:nvPr/>
        </p:nvSpPr>
        <p:spPr>
          <a:xfrm>
            <a:off x="3143672" y="5085184"/>
            <a:ext cx="6696744" cy="830997"/>
          </a:xfrm>
          <a:prstGeom prst="rect">
            <a:avLst/>
          </a:prstGeom>
          <a:noFill/>
        </p:spPr>
        <p:txBody>
          <a:bodyPr wrap="square" rtlCol="0">
            <a:spAutoFit/>
          </a:bodyPr>
          <a:lstStyle/>
          <a:p>
            <a:pPr algn="ctr"/>
            <a:r>
              <a:rPr lang="en-US" sz="2400" dirty="0">
                <a:solidFill>
                  <a:schemeClr val="bg1"/>
                </a:solidFill>
              </a:rPr>
              <a:t>Advancing with Tide </a:t>
            </a:r>
          </a:p>
          <a:p>
            <a:pPr algn="ctr"/>
            <a:r>
              <a:rPr lang="en-US" sz="2400" dirty="0">
                <a:solidFill>
                  <a:schemeClr val="bg1"/>
                </a:solidFill>
              </a:rPr>
              <a:t>Tide Mill / Turning Basin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Path61"/>
          <p:cNvSpPr/>
          <p:nvPr/>
        </p:nvSpPr>
        <p:spPr>
          <a:xfrm>
            <a:off x="0" y="0"/>
            <a:ext cx="0" cy="0"/>
          </a:xfrm>
          <a:custGeom>
            <a:avLst/>
            <a:gdLst/>
            <a:ahLst/>
            <a:cxnLst/>
            <a:rect l="l" t="t" r="r" b="b"/>
            <a:pathLst>
              <a:path/>
            </a:pathLst>
          </a:custGeom>
          <a:solidFill/>
          <a:ln>
            <a:solidFill/>
            <a:prstDash/>
          </a:ln>
        </p:spPr>
        <p:txBody>
          <a:bodyPr rtlCol="0" anchor="ctr"/>
          <a:lstStyle/>
          <a:p>
            <a:pPr algn="ctr"/>
            <a:endParaRPr lang="en-US" altLang="zh-CN" dirty="0"/>
          </a:p>
        </p:txBody>
      </p:sp>
      <p:pic>
        <p:nvPicPr>
          <p:cNvPr id="63" name="Image63"/>
          <p:cNvPicPr>
            <a:picLocks noChangeAspect="1"/>
          </p:cNvPicPr>
          <p:nvPr/>
        </p:nvPicPr>
        <p:blipFill>
          <a:blip r:embed="rId2"/>
          <a:stretch>
            <a:fillRect/>
          </a:stretch>
        </p:blipFill>
        <p:spPr>
          <a:xfrm>
            <a:off x="1487488" y="-27409"/>
            <a:ext cx="9217024" cy="6912818"/>
          </a:xfrm>
          <a:prstGeom prst="rect">
            <a:avLst/>
          </a:prstGeom>
          <a:noFill/>
        </p:spPr>
      </p:pic>
      <p:sp>
        <p:nvSpPr>
          <p:cNvPr id="6" name="TextBox 5">
            <a:extLst>
              <a:ext uri="{FF2B5EF4-FFF2-40B4-BE49-F238E27FC236}">
                <a16:creationId xmlns:a16="http://schemas.microsoft.com/office/drawing/2014/main" id="{F62F1D8D-D8EE-184C-1373-FD11AC1D014B}"/>
              </a:ext>
            </a:extLst>
          </p:cNvPr>
          <p:cNvSpPr txBox="1"/>
          <p:nvPr/>
        </p:nvSpPr>
        <p:spPr>
          <a:xfrm>
            <a:off x="9120336" y="2636912"/>
            <a:ext cx="5853811" cy="461665"/>
          </a:xfrm>
          <a:prstGeom prst="rect">
            <a:avLst/>
          </a:prstGeom>
          <a:noFill/>
        </p:spPr>
        <p:txBody>
          <a:bodyPr wrap="square">
            <a:spAutoFit/>
          </a:bodyPr>
          <a:lstStyle/>
          <a:p>
            <a:pPr algn="ctr"/>
            <a:r>
              <a:rPr lang="en-US" sz="2400" dirty="0">
                <a:solidFill>
                  <a:schemeClr val="bg1"/>
                </a:solidFill>
              </a:rPr>
              <a:t>“Here You Are Safe”</a:t>
            </a:r>
          </a:p>
        </p:txBody>
      </p:sp>
      <p:pic>
        <p:nvPicPr>
          <p:cNvPr id="2" name="Content Placeholder 6">
            <a:extLst>
              <a:ext uri="{FF2B5EF4-FFF2-40B4-BE49-F238E27FC236}">
                <a16:creationId xmlns:a16="http://schemas.microsoft.com/office/drawing/2014/main" id="{1D4B72D4-C805-6A87-AC04-CE6C7644586D}"/>
              </a:ext>
            </a:extLst>
          </p:cNvPr>
          <p:cNvPicPr>
            <a:picLocks noGrp="1" noChangeAspect="1"/>
          </p:cNvPicPr>
          <p:nvPr/>
        </p:nvPicPr>
        <p:blipFill>
          <a:blip r:embed="rId3" cstate="print">
            <a:alphaModFix amt="29000"/>
            <a:extLst>
              <a:ext uri="{BEBA8EAE-BF5A-486C-A8C5-ECC9F3942E4B}">
                <a14:imgProps xmlns:a14="http://schemas.microsoft.com/office/drawing/2010/main">
                  <a14:imgLayer r:embed="rId4">
                    <a14:imgEffect>
                      <a14:brightnessContrast contrast="-3000"/>
                    </a14:imgEffect>
                  </a14:imgLayer>
                </a14:imgProps>
              </a:ext>
              <a:ext uri="{28A0092B-C50C-407E-A947-70E740481C1C}">
                <a14:useLocalDpi xmlns:a14="http://schemas.microsoft.com/office/drawing/2010/main" val="0"/>
              </a:ext>
            </a:extLst>
          </a:blip>
          <a:srcRect l="10181" t="26627" r="53206" b="44435"/>
          <a:stretch/>
        </p:blipFill>
        <p:spPr>
          <a:xfrm>
            <a:off x="1487488" y="3913686"/>
            <a:ext cx="9217024" cy="2971723"/>
          </a:xfrm>
          <a:prstGeom prst="rect">
            <a:avLst/>
          </a:prstGeom>
          <a:effectLst>
            <a:softEdge rad="406400"/>
          </a:effectLst>
        </p:spPr>
      </p:pic>
      <p:sp>
        <p:nvSpPr>
          <p:cNvPr id="5" name="TextBox 4">
            <a:extLst>
              <a:ext uri="{FF2B5EF4-FFF2-40B4-BE49-F238E27FC236}">
                <a16:creationId xmlns:a16="http://schemas.microsoft.com/office/drawing/2014/main" id="{B0734EA7-B2AB-FFDE-0ACC-1E86678DB92C}"/>
              </a:ext>
            </a:extLst>
          </p:cNvPr>
          <p:cNvSpPr txBox="1"/>
          <p:nvPr/>
        </p:nvSpPr>
        <p:spPr>
          <a:xfrm>
            <a:off x="2963652" y="1536860"/>
            <a:ext cx="6264696" cy="461665"/>
          </a:xfrm>
          <a:prstGeom prst="rect">
            <a:avLst/>
          </a:prstGeom>
          <a:noFill/>
        </p:spPr>
        <p:txBody>
          <a:bodyPr wrap="square" rtlCol="0">
            <a:spAutoFit/>
          </a:bodyPr>
          <a:lstStyle/>
          <a:p>
            <a:pPr algn="ctr"/>
            <a:r>
              <a:rPr lang="en-US" sz="2400" b="1" dirty="0">
                <a:solidFill>
                  <a:schemeClr val="bg1"/>
                </a:solidFill>
              </a:rPr>
              <a:t>Here You Are Safe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Image64"/>
          <p:cNvPicPr>
            <a:picLocks noChangeAspect="1"/>
          </p:cNvPicPr>
          <p:nvPr/>
        </p:nvPicPr>
        <p:blipFill>
          <a:blip r:embed="rId2"/>
          <a:stretch>
            <a:fillRect/>
          </a:stretch>
        </p:blipFill>
        <p:spPr>
          <a:xfrm>
            <a:off x="0" y="0"/>
            <a:ext cx="12192000" cy="6857999"/>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Path65"/>
          <p:cNvSpPr/>
          <p:nvPr/>
        </p:nvSpPr>
        <p:spPr>
          <a:xfrm>
            <a:off x="0" y="0"/>
            <a:ext cx="0" cy="0"/>
          </a:xfrm>
          <a:custGeom>
            <a:avLst/>
            <a:gdLst/>
            <a:ahLst/>
            <a:cxnLst/>
            <a:rect l="l" t="t" r="r" b="b"/>
            <a:pathLst>
              <a:path/>
            </a:pathLst>
          </a:custGeom>
          <a:solidFill/>
          <a:ln>
            <a:solidFill/>
            <a:prstDash/>
          </a:ln>
        </p:spPr>
        <p:txBody>
          <a:bodyPr rtlCol="0" anchor="ctr"/>
          <a:lstStyle/>
          <a:p>
            <a:pPr algn="ctr"/>
            <a:endParaRPr lang="en-US" altLang="zh-CN" dirty="0"/>
          </a:p>
        </p:txBody>
      </p:sp>
      <p:pic>
        <p:nvPicPr>
          <p:cNvPr id="66" name="Image66"/>
          <p:cNvPicPr>
            <a:picLocks noChangeAspect="1"/>
          </p:cNvPicPr>
          <p:nvPr/>
        </p:nvPicPr>
        <p:blipFill>
          <a:blip r:embed="rId2"/>
          <a:stretch>
            <a:fillRect/>
          </a:stretch>
        </p:blipFill>
        <p:spPr>
          <a:xfrm>
            <a:off x="1" y="1393952"/>
            <a:ext cx="5426710" cy="4070096"/>
          </a:xfrm>
          <a:prstGeom prst="rect">
            <a:avLst/>
          </a:prstGeom>
          <a:noFill/>
        </p:spPr>
      </p:pic>
      <p:pic>
        <p:nvPicPr>
          <p:cNvPr id="67" name="Image67"/>
          <p:cNvPicPr>
            <a:picLocks noChangeAspect="1"/>
          </p:cNvPicPr>
          <p:nvPr/>
        </p:nvPicPr>
        <p:blipFill>
          <a:blip r:embed="rId3"/>
          <a:stretch>
            <a:fillRect/>
          </a:stretch>
        </p:blipFill>
        <p:spPr>
          <a:xfrm>
            <a:off x="6765291" y="1393952"/>
            <a:ext cx="5426710" cy="4070096"/>
          </a:xfrm>
          <a:prstGeom prst="rect">
            <a:avLst/>
          </a:prstGeom>
          <a:noFill/>
        </p:spPr>
      </p:pic>
      <p:sp>
        <p:nvSpPr>
          <p:cNvPr id="2" name="TextBox 1">
            <a:extLst>
              <a:ext uri="{FF2B5EF4-FFF2-40B4-BE49-F238E27FC236}">
                <a16:creationId xmlns:a16="http://schemas.microsoft.com/office/drawing/2014/main" id="{45824858-1549-AA8E-74D2-A65370A48E00}"/>
              </a:ext>
            </a:extLst>
          </p:cNvPr>
          <p:cNvSpPr txBox="1"/>
          <p:nvPr/>
        </p:nvSpPr>
        <p:spPr>
          <a:xfrm>
            <a:off x="2999656" y="460564"/>
            <a:ext cx="5853811" cy="461665"/>
          </a:xfrm>
          <a:prstGeom prst="rect">
            <a:avLst/>
          </a:prstGeom>
          <a:noFill/>
        </p:spPr>
        <p:txBody>
          <a:bodyPr wrap="square">
            <a:spAutoFit/>
          </a:bodyPr>
          <a:lstStyle/>
          <a:p>
            <a:pPr algn="ctr"/>
            <a:r>
              <a:rPr lang="en-US" sz="2400" dirty="0"/>
              <a:t>Flood Tide</a:t>
            </a:r>
          </a:p>
        </p:txBody>
      </p:sp>
      <p:sp>
        <p:nvSpPr>
          <p:cNvPr id="3" name="TextBox 2">
            <a:extLst>
              <a:ext uri="{FF2B5EF4-FFF2-40B4-BE49-F238E27FC236}">
                <a16:creationId xmlns:a16="http://schemas.microsoft.com/office/drawing/2014/main" id="{744AEA05-9FAC-99C0-4F62-7F82408680DE}"/>
              </a:ext>
            </a:extLst>
          </p:cNvPr>
          <p:cNvSpPr txBox="1"/>
          <p:nvPr/>
        </p:nvSpPr>
        <p:spPr>
          <a:xfrm>
            <a:off x="3503712" y="5845114"/>
            <a:ext cx="5853811" cy="461665"/>
          </a:xfrm>
          <a:prstGeom prst="rect">
            <a:avLst/>
          </a:prstGeom>
          <a:noFill/>
        </p:spPr>
        <p:txBody>
          <a:bodyPr wrap="square">
            <a:spAutoFit/>
          </a:bodyPr>
          <a:lstStyle/>
          <a:p>
            <a:pPr algn="ctr"/>
            <a:r>
              <a:rPr lang="en-US" sz="2400" dirty="0"/>
              <a:t>Timbuctoo, North Branch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newspaper&#10;&#10;AI-generated content may be incorrect.">
            <a:extLst>
              <a:ext uri="{FF2B5EF4-FFF2-40B4-BE49-F238E27FC236}">
                <a16:creationId xmlns:a16="http://schemas.microsoft.com/office/drawing/2014/main" id="{B292EA41-32AA-9DCD-E6DC-CB668DEC008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3983" b="10574"/>
          <a:stretch/>
        </p:blipFill>
        <p:spPr>
          <a:xfrm>
            <a:off x="0" y="-31725"/>
            <a:ext cx="10751368" cy="6889725"/>
          </a:xfrm>
        </p:spPr>
      </p:pic>
      <p:sp>
        <p:nvSpPr>
          <p:cNvPr id="2" name="TextBox 1">
            <a:extLst>
              <a:ext uri="{FF2B5EF4-FFF2-40B4-BE49-F238E27FC236}">
                <a16:creationId xmlns:a16="http://schemas.microsoft.com/office/drawing/2014/main" id="{224AEC05-100D-2891-A852-A2BCC3FF393B}"/>
              </a:ext>
            </a:extLst>
          </p:cNvPr>
          <p:cNvSpPr txBox="1"/>
          <p:nvPr/>
        </p:nvSpPr>
        <p:spPr>
          <a:xfrm>
            <a:off x="5231904" y="2598003"/>
            <a:ext cx="2104627" cy="830997"/>
          </a:xfrm>
          <a:prstGeom prst="rect">
            <a:avLst/>
          </a:prstGeom>
          <a:solidFill>
            <a:schemeClr val="bg1"/>
          </a:solidFill>
        </p:spPr>
        <p:txBody>
          <a:bodyPr wrap="square" rtlCol="0">
            <a:spAutoFit/>
          </a:bodyPr>
          <a:lstStyle/>
          <a:p>
            <a:pPr algn="ctr"/>
            <a:r>
              <a:rPr lang="en-US" sz="2400" b="1" dirty="0"/>
              <a:t>Water </a:t>
            </a:r>
          </a:p>
          <a:p>
            <a:pPr algn="ctr"/>
            <a:r>
              <a:rPr lang="en-US" sz="2400" b="1" dirty="0"/>
              <a:t>Transportation</a:t>
            </a:r>
          </a:p>
        </p:txBody>
      </p:sp>
    </p:spTree>
    <p:extLst>
      <p:ext uri="{BB962C8B-B14F-4D97-AF65-F5344CB8AC3E}">
        <p14:creationId xmlns:p14="http://schemas.microsoft.com/office/powerpoint/2010/main" val="2683860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Image68"/>
          <p:cNvPicPr>
            <a:picLocks noChangeAspect="1"/>
          </p:cNvPicPr>
          <p:nvPr/>
        </p:nvPicPr>
        <p:blipFill>
          <a:blip r:embed="rId2"/>
          <a:stretch>
            <a:fillRect/>
          </a:stretch>
        </p:blipFill>
        <p:spPr>
          <a:xfrm>
            <a:off x="0" y="0"/>
            <a:ext cx="12192000" cy="6857999"/>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Image69"/>
          <p:cNvPicPr>
            <a:picLocks noChangeAspect="1"/>
          </p:cNvPicPr>
          <p:nvPr/>
        </p:nvPicPr>
        <p:blipFill>
          <a:blip r:embed="rId2"/>
          <a:stretch>
            <a:fillRect/>
          </a:stretch>
        </p:blipFill>
        <p:spPr>
          <a:xfrm>
            <a:off x="0" y="0"/>
            <a:ext cx="12192000" cy="6857999"/>
          </a:xfrm>
          <a:prstGeom prst="rect">
            <a:avLst/>
          </a:prstGeom>
          <a:noFill/>
        </p:spPr>
      </p:pic>
      <p:sp>
        <p:nvSpPr>
          <p:cNvPr id="2" name="TextBox 1">
            <a:extLst>
              <a:ext uri="{FF2B5EF4-FFF2-40B4-BE49-F238E27FC236}">
                <a16:creationId xmlns:a16="http://schemas.microsoft.com/office/drawing/2014/main" id="{C3CAF862-15DB-1C44-4866-3910C1959F1B}"/>
              </a:ext>
            </a:extLst>
          </p:cNvPr>
          <p:cNvSpPr txBox="1"/>
          <p:nvPr/>
        </p:nvSpPr>
        <p:spPr>
          <a:xfrm>
            <a:off x="4655840" y="5805264"/>
            <a:ext cx="3672408" cy="461665"/>
          </a:xfrm>
          <a:prstGeom prst="rect">
            <a:avLst/>
          </a:prstGeom>
          <a:noFill/>
        </p:spPr>
        <p:txBody>
          <a:bodyPr wrap="square" rtlCol="0">
            <a:spAutoFit/>
          </a:bodyPr>
          <a:lstStyle/>
          <a:p>
            <a:pPr algn="ctr"/>
            <a:r>
              <a:rPr lang="en-US" sz="2400" b="1" dirty="0">
                <a:solidFill>
                  <a:schemeClr val="tx1">
                    <a:lumMod val="50000"/>
                    <a:lumOff val="50000"/>
                  </a:schemeClr>
                </a:solidFill>
              </a:rPr>
              <a:t>Obliged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lack and white photo of a boat that is lying on a pile of dirt&#10;&#10;AI-generated content may be incorrect.">
            <a:extLst>
              <a:ext uri="{FF2B5EF4-FFF2-40B4-BE49-F238E27FC236}">
                <a16:creationId xmlns:a16="http://schemas.microsoft.com/office/drawing/2014/main" id="{E93E1E9C-C7FD-8B98-A11F-4020093217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496" y="0"/>
            <a:ext cx="9073008" cy="6804756"/>
          </a:xfrm>
        </p:spPr>
      </p:pic>
      <p:sp>
        <p:nvSpPr>
          <p:cNvPr id="2" name="TextBox 1">
            <a:extLst>
              <a:ext uri="{FF2B5EF4-FFF2-40B4-BE49-F238E27FC236}">
                <a16:creationId xmlns:a16="http://schemas.microsoft.com/office/drawing/2014/main" id="{0AF3F977-07D1-DC5A-1739-7FD697EFA446}"/>
              </a:ext>
            </a:extLst>
          </p:cNvPr>
          <p:cNvSpPr txBox="1"/>
          <p:nvPr/>
        </p:nvSpPr>
        <p:spPr>
          <a:xfrm>
            <a:off x="1415480" y="79303"/>
            <a:ext cx="9217024" cy="461665"/>
          </a:xfrm>
          <a:prstGeom prst="rect">
            <a:avLst/>
          </a:prstGeom>
          <a:solidFill>
            <a:schemeClr val="bg1"/>
          </a:solidFill>
        </p:spPr>
        <p:txBody>
          <a:bodyPr wrap="square" rtlCol="0">
            <a:spAutoFit/>
          </a:bodyPr>
          <a:lstStyle/>
          <a:p>
            <a:pPr algn="ctr"/>
            <a:r>
              <a:rPr lang="en-US" sz="2400" b="1" dirty="0"/>
              <a:t>Damaged Canal Boat </a:t>
            </a:r>
          </a:p>
        </p:txBody>
      </p:sp>
    </p:spTree>
    <p:extLst>
      <p:ext uri="{BB962C8B-B14F-4D97-AF65-F5344CB8AC3E}">
        <p14:creationId xmlns:p14="http://schemas.microsoft.com/office/powerpoint/2010/main" val="1143711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1"/>
          <p:cNvPicPr>
            <a:picLocks noChangeAspect="1"/>
          </p:cNvPicPr>
          <p:nvPr/>
        </p:nvPicPr>
        <p:blipFill>
          <a:blip r:embed="rId2"/>
          <a:stretch>
            <a:fillRect/>
          </a:stretch>
        </p:blipFill>
        <p:spPr>
          <a:xfrm>
            <a:off x="0" y="0"/>
            <a:ext cx="12192000" cy="6857999"/>
          </a:xfrm>
          <a:prstGeom prst="rect">
            <a:avLst/>
          </a:prstGeom>
          <a:noFill/>
        </p:spPr>
      </p:pic>
      <p:pic>
        <p:nvPicPr>
          <p:cNvPr id="2" name="Image2"/>
          <p:cNvPicPr>
            <a:picLocks noChangeAspect="1"/>
          </p:cNvPicPr>
          <p:nvPr/>
        </p:nvPicPr>
        <p:blipFill>
          <a:blip r:embed="rId3"/>
          <a:stretch>
            <a:fillRect/>
          </a:stretch>
        </p:blipFill>
        <p:spPr>
          <a:xfrm>
            <a:off x="6688836" y="2579624"/>
            <a:ext cx="5022978" cy="3767201"/>
          </a:xfrm>
          <a:prstGeom prst="rect">
            <a:avLst/>
          </a:prstGeom>
          <a:noFill/>
        </p:spPr>
      </p:pic>
      <p:sp>
        <p:nvSpPr>
          <p:cNvPr id="4" name="TextBox 3">
            <a:extLst>
              <a:ext uri="{FF2B5EF4-FFF2-40B4-BE49-F238E27FC236}">
                <a16:creationId xmlns:a16="http://schemas.microsoft.com/office/drawing/2014/main" id="{85BBA9A5-A220-ECCA-509E-8C58E072F3D3}"/>
              </a:ext>
            </a:extLst>
          </p:cNvPr>
          <p:cNvSpPr txBox="1"/>
          <p:nvPr/>
        </p:nvSpPr>
        <p:spPr>
          <a:xfrm>
            <a:off x="191344" y="3429000"/>
            <a:ext cx="1872208" cy="461665"/>
          </a:xfrm>
          <a:prstGeom prst="rect">
            <a:avLst/>
          </a:prstGeom>
          <a:noFill/>
        </p:spPr>
        <p:txBody>
          <a:bodyPr wrap="square" rtlCol="0">
            <a:spAutoFit/>
          </a:bodyPr>
          <a:lstStyle/>
          <a:p>
            <a:pPr algn="ctr"/>
            <a:r>
              <a:rPr lang="en-US" sz="2400" dirty="0"/>
              <a:t>Sand Mines</a:t>
            </a:r>
          </a:p>
        </p:txBody>
      </p:sp>
      <p:sp>
        <p:nvSpPr>
          <p:cNvPr id="5" name="TextBox 4">
            <a:extLst>
              <a:ext uri="{FF2B5EF4-FFF2-40B4-BE49-F238E27FC236}">
                <a16:creationId xmlns:a16="http://schemas.microsoft.com/office/drawing/2014/main" id="{8293C4AF-B271-3C20-DC37-AD4A826722A3}"/>
              </a:ext>
            </a:extLst>
          </p:cNvPr>
          <p:cNvSpPr txBox="1"/>
          <p:nvPr/>
        </p:nvSpPr>
        <p:spPr>
          <a:xfrm>
            <a:off x="191344" y="1176635"/>
            <a:ext cx="1872208" cy="461665"/>
          </a:xfrm>
          <a:prstGeom prst="rect">
            <a:avLst/>
          </a:prstGeom>
          <a:noFill/>
        </p:spPr>
        <p:txBody>
          <a:bodyPr wrap="square" rtlCol="0">
            <a:spAutoFit/>
          </a:bodyPr>
          <a:lstStyle/>
          <a:p>
            <a:pPr algn="ctr"/>
            <a:r>
              <a:rPr lang="en-US" sz="2400" dirty="0"/>
              <a:t>Sand Mines</a:t>
            </a:r>
          </a:p>
        </p:txBody>
      </p:sp>
      <p:sp>
        <p:nvSpPr>
          <p:cNvPr id="6" name="TextBox 5">
            <a:extLst>
              <a:ext uri="{FF2B5EF4-FFF2-40B4-BE49-F238E27FC236}">
                <a16:creationId xmlns:a16="http://schemas.microsoft.com/office/drawing/2014/main" id="{6F52E59C-4FBB-F5B7-FA9A-32B6CC71758D}"/>
              </a:ext>
            </a:extLst>
          </p:cNvPr>
          <p:cNvSpPr txBox="1"/>
          <p:nvPr/>
        </p:nvSpPr>
        <p:spPr>
          <a:xfrm>
            <a:off x="257654" y="5705065"/>
            <a:ext cx="1872208" cy="461665"/>
          </a:xfrm>
          <a:prstGeom prst="rect">
            <a:avLst/>
          </a:prstGeom>
          <a:noFill/>
        </p:spPr>
        <p:txBody>
          <a:bodyPr wrap="square" rtlCol="0">
            <a:spAutoFit/>
          </a:bodyPr>
          <a:lstStyle/>
          <a:p>
            <a:pPr algn="ctr"/>
            <a:r>
              <a:rPr lang="en-US" sz="2400" dirty="0"/>
              <a:t>Sand Mines</a:t>
            </a:r>
          </a:p>
        </p:txBody>
      </p:sp>
      <p:sp>
        <p:nvSpPr>
          <p:cNvPr id="7" name="TextBox 6">
            <a:extLst>
              <a:ext uri="{FF2B5EF4-FFF2-40B4-BE49-F238E27FC236}">
                <a16:creationId xmlns:a16="http://schemas.microsoft.com/office/drawing/2014/main" id="{378FC618-DF39-47E9-E5A7-2CB994ADEEDC}"/>
              </a:ext>
            </a:extLst>
          </p:cNvPr>
          <p:cNvSpPr txBox="1"/>
          <p:nvPr/>
        </p:nvSpPr>
        <p:spPr>
          <a:xfrm>
            <a:off x="3440090" y="5705064"/>
            <a:ext cx="1872208" cy="461665"/>
          </a:xfrm>
          <a:prstGeom prst="rect">
            <a:avLst/>
          </a:prstGeom>
          <a:noFill/>
        </p:spPr>
        <p:txBody>
          <a:bodyPr wrap="square" rtlCol="0">
            <a:spAutoFit/>
          </a:bodyPr>
          <a:lstStyle/>
          <a:p>
            <a:pPr algn="ctr"/>
            <a:r>
              <a:rPr lang="en-US" sz="2400" dirty="0"/>
              <a:t>Sand Mines</a:t>
            </a:r>
          </a:p>
        </p:txBody>
      </p:sp>
      <p:sp>
        <p:nvSpPr>
          <p:cNvPr id="8" name="TextBox 7">
            <a:extLst>
              <a:ext uri="{FF2B5EF4-FFF2-40B4-BE49-F238E27FC236}">
                <a16:creationId xmlns:a16="http://schemas.microsoft.com/office/drawing/2014/main" id="{37DDFF17-977D-82D2-E618-925717EB0D57}"/>
              </a:ext>
            </a:extLst>
          </p:cNvPr>
          <p:cNvSpPr txBox="1"/>
          <p:nvPr/>
        </p:nvSpPr>
        <p:spPr>
          <a:xfrm>
            <a:off x="4655840" y="1421731"/>
            <a:ext cx="1872208" cy="461665"/>
          </a:xfrm>
          <a:prstGeom prst="rect">
            <a:avLst/>
          </a:prstGeom>
          <a:noFill/>
        </p:spPr>
        <p:txBody>
          <a:bodyPr wrap="square" rtlCol="0">
            <a:spAutoFit/>
          </a:bodyPr>
          <a:lstStyle/>
          <a:p>
            <a:pPr algn="ctr"/>
            <a:r>
              <a:rPr lang="en-US" sz="2400" dirty="0"/>
              <a:t>Sand Mines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outdoor, water, building, boat&#10;&#10;Description automatically generated">
            <a:extLst>
              <a:ext uri="{FF2B5EF4-FFF2-40B4-BE49-F238E27FC236}">
                <a16:creationId xmlns:a16="http://schemas.microsoft.com/office/drawing/2014/main" id="{3E1C4A90-F082-45A0-BF93-064EC71A73F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798284"/>
          </a:xfrm>
          <a:blipFill dpi="0" rotWithShape="1">
            <a:blip r:embed="rId3">
              <a:alphaModFix amt="23000"/>
            </a:blip>
            <a:srcRect/>
            <a:tile tx="0" ty="0" sx="100000" sy="100000" flip="none" algn="tl"/>
          </a:blipFill>
          <a:effectLst>
            <a:outerShdw blurRad="50800" dist="50800" dir="5400000" algn="ctr" rotWithShape="0">
              <a:srgbClr val="000000"/>
            </a:outerShdw>
          </a:effectLst>
        </p:spPr>
      </p:pic>
      <p:sp>
        <p:nvSpPr>
          <p:cNvPr id="8" name="TextBox 7">
            <a:extLst>
              <a:ext uri="{FF2B5EF4-FFF2-40B4-BE49-F238E27FC236}">
                <a16:creationId xmlns:a16="http://schemas.microsoft.com/office/drawing/2014/main" id="{981F080D-5ACE-4D46-8EA7-05E2142047D1}"/>
              </a:ext>
            </a:extLst>
          </p:cNvPr>
          <p:cNvSpPr txBox="1"/>
          <p:nvPr/>
        </p:nvSpPr>
        <p:spPr>
          <a:xfrm>
            <a:off x="7313812" y="5611708"/>
            <a:ext cx="5239211" cy="1354217"/>
          </a:xfrm>
          <a:prstGeom prst="rect">
            <a:avLst/>
          </a:prstGeom>
          <a:noFill/>
        </p:spPr>
        <p:txBody>
          <a:bodyPr wrap="square" rtlCol="0">
            <a:spAutoFit/>
          </a:bodyPr>
          <a:lstStyle/>
          <a:p>
            <a:pPr algn="ctr"/>
            <a:endParaRPr lang="en-US" sz="2000" dirty="0"/>
          </a:p>
          <a:p>
            <a:pPr algn="ctr"/>
            <a:endParaRPr lang="en-US" sz="2000" dirty="0"/>
          </a:p>
          <a:p>
            <a:pPr algn="ctr"/>
            <a:r>
              <a:rPr lang="en-US" sz="1400" dirty="0">
                <a:solidFill>
                  <a:schemeClr val="bg1"/>
                </a:solidFill>
              </a:rPr>
              <a:t>Burlington County Lyceum of Science and Natural History</a:t>
            </a:r>
          </a:p>
          <a:p>
            <a:pPr algn="ctr"/>
            <a:endParaRPr lang="en-US" sz="1400" dirty="0"/>
          </a:p>
          <a:p>
            <a:pPr algn="ctr"/>
            <a:endParaRPr lang="en-US" sz="1400" dirty="0"/>
          </a:p>
        </p:txBody>
      </p:sp>
      <p:sp>
        <p:nvSpPr>
          <p:cNvPr id="2" name="TextBox 1">
            <a:extLst>
              <a:ext uri="{FF2B5EF4-FFF2-40B4-BE49-F238E27FC236}">
                <a16:creationId xmlns:a16="http://schemas.microsoft.com/office/drawing/2014/main" id="{73C7B3F9-62EF-6570-7FDE-3D1990D71594}"/>
              </a:ext>
            </a:extLst>
          </p:cNvPr>
          <p:cNvSpPr txBox="1"/>
          <p:nvPr/>
        </p:nvSpPr>
        <p:spPr>
          <a:xfrm>
            <a:off x="7553739" y="492981"/>
            <a:ext cx="3904091" cy="923330"/>
          </a:xfrm>
          <a:prstGeom prst="rect">
            <a:avLst/>
          </a:prstGeom>
          <a:noFill/>
        </p:spPr>
        <p:txBody>
          <a:bodyPr wrap="square" rtlCol="0">
            <a:spAutoFit/>
          </a:bodyPr>
          <a:lstStyle/>
          <a:p>
            <a:pPr algn="ctr"/>
            <a:r>
              <a:rPr lang="en-US" dirty="0">
                <a:solidFill>
                  <a:schemeClr val="bg1"/>
                </a:solidFill>
              </a:rPr>
              <a:t>Hainesport South Branch Rancocas</a:t>
            </a:r>
          </a:p>
          <a:p>
            <a:pPr algn="ctr"/>
            <a:endParaRPr lang="en-US" dirty="0">
              <a:solidFill>
                <a:schemeClr val="bg1"/>
              </a:solidFill>
            </a:endParaRPr>
          </a:p>
          <a:p>
            <a:pPr algn="ctr"/>
            <a:r>
              <a:rPr lang="en-US" dirty="0">
                <a:solidFill>
                  <a:schemeClr val="bg1"/>
                </a:solidFill>
              </a:rPr>
              <a:t>House of Barclay Haines</a:t>
            </a:r>
          </a:p>
        </p:txBody>
      </p:sp>
      <p:pic>
        <p:nvPicPr>
          <p:cNvPr id="4" name="Picture 3">
            <a:extLst>
              <a:ext uri="{FF2B5EF4-FFF2-40B4-BE49-F238E27FC236}">
                <a16:creationId xmlns:a16="http://schemas.microsoft.com/office/drawing/2014/main" id="{F86468B5-7CE9-7EC2-D4A1-1420EA19896A}"/>
              </a:ext>
            </a:extLst>
          </p:cNvPr>
          <p:cNvPicPr>
            <a:picLocks noChangeAspect="1"/>
          </p:cNvPicPr>
          <p:nvPr/>
        </p:nvPicPr>
        <p:blipFill>
          <a:blip r:embed="rId4"/>
          <a:stretch>
            <a:fillRect/>
          </a:stretch>
        </p:blipFill>
        <p:spPr>
          <a:xfrm>
            <a:off x="479376" y="5445224"/>
            <a:ext cx="669071" cy="689193"/>
          </a:xfrm>
          <a:prstGeom prst="rect">
            <a:avLst/>
          </a:prstGeom>
        </p:spPr>
      </p:pic>
    </p:spTree>
    <p:extLst>
      <p:ext uri="{BB962C8B-B14F-4D97-AF65-F5344CB8AC3E}">
        <p14:creationId xmlns:p14="http://schemas.microsoft.com/office/powerpoint/2010/main" val="775105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up of a mining machine&#10;&#10;AI-generated content may be incorrect.">
            <a:extLst>
              <a:ext uri="{FF2B5EF4-FFF2-40B4-BE49-F238E27FC236}">
                <a16:creationId xmlns:a16="http://schemas.microsoft.com/office/drawing/2014/main" id="{5E33E177-5CAA-328E-85D4-BBC75CD19FAB}"/>
              </a:ext>
            </a:extLst>
          </p:cNvPr>
          <p:cNvPicPr>
            <a:picLocks noChangeAspect="1"/>
          </p:cNvPicPr>
          <p:nvPr/>
        </p:nvPicPr>
        <p:blipFill>
          <a:blip r:embed="rId2" cstate="print">
            <a:extLst>
              <a:ext uri="{28A0092B-C50C-407E-A947-70E740481C1C}">
                <a14:useLocalDpi xmlns:a14="http://schemas.microsoft.com/office/drawing/2010/main" val="0"/>
              </a:ext>
            </a:extLst>
          </a:blip>
          <a:srcRect l="11515" t="12002" b="15264"/>
          <a:stretch/>
        </p:blipFill>
        <p:spPr>
          <a:xfrm>
            <a:off x="6874568" y="476672"/>
            <a:ext cx="5317432" cy="3384376"/>
          </a:xfrm>
          <a:prstGeom prst="rect">
            <a:avLst/>
          </a:prstGeom>
        </p:spPr>
      </p:pic>
      <p:pic>
        <p:nvPicPr>
          <p:cNvPr id="13" name="Picture 12" descr="A diagram of sand mining&#10;&#10;AI-generated content may be incorrect.">
            <a:extLst>
              <a:ext uri="{FF2B5EF4-FFF2-40B4-BE49-F238E27FC236}">
                <a16:creationId xmlns:a16="http://schemas.microsoft.com/office/drawing/2014/main" id="{782E96E3-77E5-A0B3-6F23-9091153D10CD}"/>
              </a:ext>
            </a:extLst>
          </p:cNvPr>
          <p:cNvPicPr>
            <a:picLocks noChangeAspect="1"/>
          </p:cNvPicPr>
          <p:nvPr/>
        </p:nvPicPr>
        <p:blipFill>
          <a:blip r:embed="rId3" cstate="print">
            <a:extLst>
              <a:ext uri="{28A0092B-C50C-407E-A947-70E740481C1C}">
                <a14:useLocalDpi xmlns:a14="http://schemas.microsoft.com/office/drawing/2010/main" val="0"/>
              </a:ext>
            </a:extLst>
          </a:blip>
          <a:srcRect t="14300" r="53251" b="17450"/>
          <a:stretch/>
        </p:blipFill>
        <p:spPr>
          <a:xfrm>
            <a:off x="8112224" y="4005063"/>
            <a:ext cx="2448272" cy="2766831"/>
          </a:xfrm>
          <a:prstGeom prst="rect">
            <a:avLst/>
          </a:prstGeom>
        </p:spPr>
      </p:pic>
      <p:pic>
        <p:nvPicPr>
          <p:cNvPr id="14" name="Picture 13">
            <a:extLst>
              <a:ext uri="{FF2B5EF4-FFF2-40B4-BE49-F238E27FC236}">
                <a16:creationId xmlns:a16="http://schemas.microsoft.com/office/drawing/2014/main" id="{5111BD45-6729-E33D-260B-37D58BD5DF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376" y="1611695"/>
            <a:ext cx="6180965" cy="4498706"/>
          </a:xfrm>
          <a:prstGeom prst="rect">
            <a:avLst/>
          </a:prstGeom>
        </p:spPr>
      </p:pic>
    </p:spTree>
    <p:extLst>
      <p:ext uri="{BB962C8B-B14F-4D97-AF65-F5344CB8AC3E}">
        <p14:creationId xmlns:p14="http://schemas.microsoft.com/office/powerpoint/2010/main" val="2040597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view of the ocean from a window of a boat&#10;&#10;AI-generated content may be incorrect.">
            <a:extLst>
              <a:ext uri="{FF2B5EF4-FFF2-40B4-BE49-F238E27FC236}">
                <a16:creationId xmlns:a16="http://schemas.microsoft.com/office/drawing/2014/main" id="{77AB977C-1C68-E8BC-E64B-1D0292EA03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43" y="0"/>
            <a:ext cx="5132758" cy="6843678"/>
          </a:xfrm>
        </p:spPr>
      </p:pic>
      <p:pic>
        <p:nvPicPr>
          <p:cNvPr id="7" name="Picture 6" descr="A container with sand in it&#10;&#10;AI-generated content may be incorrect.">
            <a:extLst>
              <a:ext uri="{FF2B5EF4-FFF2-40B4-BE49-F238E27FC236}">
                <a16:creationId xmlns:a16="http://schemas.microsoft.com/office/drawing/2014/main" id="{68561BEF-A76B-26A1-3480-7B9047A8F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
        <p:nvSpPr>
          <p:cNvPr id="8" name="TextBox 7">
            <a:extLst>
              <a:ext uri="{FF2B5EF4-FFF2-40B4-BE49-F238E27FC236}">
                <a16:creationId xmlns:a16="http://schemas.microsoft.com/office/drawing/2014/main" id="{18B86975-A402-A69E-8DCD-156481B1678E}"/>
              </a:ext>
            </a:extLst>
          </p:cNvPr>
          <p:cNvSpPr txBox="1"/>
          <p:nvPr/>
        </p:nvSpPr>
        <p:spPr>
          <a:xfrm>
            <a:off x="5143501" y="1844824"/>
            <a:ext cx="1904999" cy="3416320"/>
          </a:xfrm>
          <a:prstGeom prst="rect">
            <a:avLst/>
          </a:prstGeom>
          <a:noFill/>
        </p:spPr>
        <p:txBody>
          <a:bodyPr wrap="square" rtlCol="0">
            <a:spAutoFit/>
          </a:bodyPr>
          <a:lstStyle/>
          <a:p>
            <a:pPr algn="ctr"/>
            <a:r>
              <a:rPr lang="en-US" sz="2400" b="1" dirty="0"/>
              <a:t>Sand Barge</a:t>
            </a:r>
          </a:p>
          <a:p>
            <a:pPr algn="ctr"/>
            <a:endParaRPr lang="en-US" sz="2400" b="1" dirty="0"/>
          </a:p>
          <a:p>
            <a:pPr algn="ctr"/>
            <a:r>
              <a:rPr lang="en-US" sz="2400" b="1" dirty="0"/>
              <a:t>Port</a:t>
            </a:r>
          </a:p>
          <a:p>
            <a:pPr algn="ctr"/>
            <a:r>
              <a:rPr lang="en-US" sz="2400" b="1" dirty="0"/>
              <a:t>Elizabeth</a:t>
            </a:r>
          </a:p>
          <a:p>
            <a:pPr algn="ctr"/>
            <a:endParaRPr lang="en-US" sz="2400" b="1" dirty="0"/>
          </a:p>
          <a:p>
            <a:pPr algn="ctr"/>
            <a:r>
              <a:rPr lang="en-US" sz="2400" b="1" dirty="0"/>
              <a:t>Maurice River</a:t>
            </a:r>
          </a:p>
          <a:p>
            <a:pPr algn="ctr"/>
            <a:endParaRPr lang="en-US" sz="2400" b="1" dirty="0"/>
          </a:p>
          <a:p>
            <a:pPr algn="ctr"/>
            <a:r>
              <a:rPr lang="en-US" sz="2400" b="1" dirty="0"/>
              <a:t>New Jersey</a:t>
            </a:r>
          </a:p>
        </p:txBody>
      </p:sp>
      <p:sp>
        <p:nvSpPr>
          <p:cNvPr id="2" name="TextBox 1">
            <a:extLst>
              <a:ext uri="{FF2B5EF4-FFF2-40B4-BE49-F238E27FC236}">
                <a16:creationId xmlns:a16="http://schemas.microsoft.com/office/drawing/2014/main" id="{D23BB576-2072-2EEF-4382-D5211F6B0F55}"/>
              </a:ext>
            </a:extLst>
          </p:cNvPr>
          <p:cNvSpPr txBox="1"/>
          <p:nvPr/>
        </p:nvSpPr>
        <p:spPr>
          <a:xfrm>
            <a:off x="1624622" y="5661248"/>
            <a:ext cx="1904999" cy="461665"/>
          </a:xfrm>
          <a:prstGeom prst="rect">
            <a:avLst/>
          </a:prstGeom>
          <a:noFill/>
        </p:spPr>
        <p:txBody>
          <a:bodyPr wrap="square" rtlCol="0">
            <a:spAutoFit/>
          </a:bodyPr>
          <a:lstStyle/>
          <a:p>
            <a:pPr algn="ctr"/>
            <a:r>
              <a:rPr lang="en-US" sz="2400" b="1" dirty="0">
                <a:solidFill>
                  <a:schemeClr val="bg1"/>
                </a:solidFill>
              </a:rPr>
              <a:t>Inbound</a:t>
            </a:r>
          </a:p>
        </p:txBody>
      </p:sp>
      <p:sp>
        <p:nvSpPr>
          <p:cNvPr id="3" name="TextBox 2">
            <a:extLst>
              <a:ext uri="{FF2B5EF4-FFF2-40B4-BE49-F238E27FC236}">
                <a16:creationId xmlns:a16="http://schemas.microsoft.com/office/drawing/2014/main" id="{3B8046AA-872A-79E4-FB51-F740342CDC75}"/>
              </a:ext>
            </a:extLst>
          </p:cNvPr>
          <p:cNvSpPr txBox="1"/>
          <p:nvPr/>
        </p:nvSpPr>
        <p:spPr>
          <a:xfrm>
            <a:off x="9048328" y="5661247"/>
            <a:ext cx="1904999" cy="461665"/>
          </a:xfrm>
          <a:prstGeom prst="rect">
            <a:avLst/>
          </a:prstGeom>
          <a:noFill/>
        </p:spPr>
        <p:txBody>
          <a:bodyPr wrap="square" rtlCol="0">
            <a:spAutoFit/>
          </a:bodyPr>
          <a:lstStyle/>
          <a:p>
            <a:pPr algn="ctr"/>
            <a:r>
              <a:rPr lang="en-US" sz="2400" b="1" dirty="0">
                <a:solidFill>
                  <a:schemeClr val="bg1"/>
                </a:solidFill>
              </a:rPr>
              <a:t>Out-bound</a:t>
            </a:r>
          </a:p>
        </p:txBody>
      </p:sp>
    </p:spTree>
    <p:extLst>
      <p:ext uri="{BB962C8B-B14F-4D97-AF65-F5344CB8AC3E}">
        <p14:creationId xmlns:p14="http://schemas.microsoft.com/office/powerpoint/2010/main" val="2801229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D5D20-28E0-82C7-D1A1-993806E8FBA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776A7F8-C0D2-F53A-A103-42094ACC1E5C}"/>
              </a:ext>
            </a:extLst>
          </p:cNvPr>
          <p:cNvSpPr>
            <a:spLocks noGrp="1"/>
          </p:cNvSpPr>
          <p:nvPr>
            <p:ph idx="1"/>
          </p:nvPr>
        </p:nvSpPr>
        <p:spPr/>
        <p:txBody>
          <a:bodyPr/>
          <a:lstStyle/>
          <a:p>
            <a:endParaRPr lang="en-US"/>
          </a:p>
        </p:txBody>
      </p:sp>
      <p:pic>
        <p:nvPicPr>
          <p:cNvPr id="4" name="Content Placeholder 4" descr="A close up of a map&#10;&#10;Description generated with very high confidence">
            <a:extLst>
              <a:ext uri="{FF2B5EF4-FFF2-40B4-BE49-F238E27FC236}">
                <a16:creationId xmlns:a16="http://schemas.microsoft.com/office/drawing/2014/main" id="{A378E550-0F0E-FEAD-2623-FFCD4CCA88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88688" cy="6403825"/>
          </a:xfrm>
          <a:prstGeom prst="rect">
            <a:avLst/>
          </a:prstGeom>
        </p:spPr>
      </p:pic>
      <p:sp>
        <p:nvSpPr>
          <p:cNvPr id="5" name="TextBox 4">
            <a:extLst>
              <a:ext uri="{FF2B5EF4-FFF2-40B4-BE49-F238E27FC236}">
                <a16:creationId xmlns:a16="http://schemas.microsoft.com/office/drawing/2014/main" id="{65388173-C7DA-F310-D9BF-63CF222749C9}"/>
              </a:ext>
            </a:extLst>
          </p:cNvPr>
          <p:cNvSpPr txBox="1"/>
          <p:nvPr/>
        </p:nvSpPr>
        <p:spPr>
          <a:xfrm>
            <a:off x="3149351" y="5942160"/>
            <a:ext cx="5893298" cy="461665"/>
          </a:xfrm>
          <a:prstGeom prst="rect">
            <a:avLst/>
          </a:prstGeom>
          <a:solidFill>
            <a:schemeClr val="bg1"/>
          </a:solidFill>
        </p:spPr>
        <p:txBody>
          <a:bodyPr wrap="square" rtlCol="0">
            <a:spAutoFit/>
          </a:bodyPr>
          <a:lstStyle/>
          <a:p>
            <a:pPr algn="ctr"/>
            <a:r>
              <a:rPr lang="en-US" sz="1200" b="1" dirty="0"/>
              <a:t>Ref:   WS Rendell-Chairman of Mt. Holly Committee on Rancocas Creek Improvements</a:t>
            </a:r>
          </a:p>
          <a:p>
            <a:pPr algn="ctr"/>
            <a:r>
              <a:rPr lang="en-US" sz="1200" b="1" dirty="0"/>
              <a:t>Sec of War Rancocas Creek Report , New Jersey</a:t>
            </a:r>
          </a:p>
        </p:txBody>
      </p:sp>
      <p:graphicFrame>
        <p:nvGraphicFramePr>
          <p:cNvPr id="7" name="Chart 6">
            <a:extLst>
              <a:ext uri="{FF2B5EF4-FFF2-40B4-BE49-F238E27FC236}">
                <a16:creationId xmlns:a16="http://schemas.microsoft.com/office/drawing/2014/main" id="{C9E949CC-00F2-DC04-3538-47A5FD1BF750}"/>
              </a:ext>
            </a:extLst>
          </p:cNvPr>
          <p:cNvGraphicFramePr>
            <a:graphicFrameLocks/>
          </p:cNvGraphicFramePr>
          <p:nvPr>
            <p:extLst>
              <p:ext uri="{D42A27DB-BD31-4B8C-83A1-F6EECF244321}">
                <p14:modId xmlns:p14="http://schemas.microsoft.com/office/powerpoint/2010/main" val="2297439404"/>
              </p:ext>
            </p:extLst>
          </p:nvPr>
        </p:nvGraphicFramePr>
        <p:xfrm>
          <a:off x="119336" y="87625"/>
          <a:ext cx="11809311" cy="58545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32331992"/>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165</TotalTime>
  <Words>551</Words>
  <Application>Microsoft Office PowerPoint</Application>
  <PresentationFormat>Widescreen</PresentationFormat>
  <Paragraphs>116</Paragraphs>
  <Slides>31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Aptos</vt:lpstr>
      <vt:lpstr>Arial</vt:lpstr>
      <vt:lpstr>Calibri</vt:lpstr>
      <vt:lpstr>Helvetica</vt:lpstr>
      <vt:lpstr>Roboto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Black Jacks (sailors/watermen) when passing Baltimore, a city known for its spice factories, might say, "When you smell strong spices fill the air, then you will get off the ship after two sunsets.      Leesa Jones, Director of the Washington Waterfront Underground Railroad Museeum.  Her contact information is a (609)---x----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ws</dc:creator>
  <cp:lastModifiedBy>John Anderson</cp:lastModifiedBy>
  <cp:revision>23</cp:revision>
  <dcterms:created xsi:type="dcterms:W3CDTF">2017-10-23T09:06:44Z</dcterms:created>
  <dcterms:modified xsi:type="dcterms:W3CDTF">2025-03-12T16:43:43Z</dcterms:modified>
</cp:coreProperties>
</file>