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526" r:id="rId2"/>
    <p:sldId id="312" r:id="rId3"/>
    <p:sldId id="534" r:id="rId4"/>
    <p:sldId id="535" r:id="rId5"/>
    <p:sldId id="553" r:id="rId6"/>
    <p:sldId id="547" r:id="rId7"/>
    <p:sldId id="548" r:id="rId8"/>
    <p:sldId id="552" r:id="rId9"/>
    <p:sldId id="551" r:id="rId10"/>
    <p:sldId id="549" r:id="rId11"/>
    <p:sldId id="527" r:id="rId12"/>
    <p:sldId id="550" r:id="rId13"/>
    <p:sldId id="528" r:id="rId14"/>
    <p:sldId id="529" r:id="rId15"/>
    <p:sldId id="554" r:id="rId16"/>
    <p:sldId id="546" r:id="rId17"/>
    <p:sldId id="530" r:id="rId18"/>
    <p:sldId id="531" r:id="rId19"/>
    <p:sldId id="533" r:id="rId20"/>
    <p:sldId id="538" r:id="rId21"/>
    <p:sldId id="532" r:id="rId22"/>
    <p:sldId id="514" r:id="rId23"/>
    <p:sldId id="555" r:id="rId24"/>
    <p:sldId id="511" r:id="rId25"/>
    <p:sldId id="475" r:id="rId26"/>
    <p:sldId id="420" r:id="rId27"/>
    <p:sldId id="556" r:id="rId28"/>
    <p:sldId id="499" r:id="rId29"/>
    <p:sldId id="557" r:id="rId30"/>
    <p:sldId id="560" r:id="rId31"/>
    <p:sldId id="558" r:id="rId32"/>
    <p:sldId id="355" r:id="rId33"/>
    <p:sldId id="469" r:id="rId34"/>
    <p:sldId id="293" r:id="rId35"/>
    <p:sldId id="504" r:id="rId36"/>
    <p:sldId id="561" r:id="rId37"/>
    <p:sldId id="512" r:id="rId38"/>
    <p:sldId id="503" r:id="rId39"/>
    <p:sldId id="505" r:id="rId40"/>
    <p:sldId id="562" r:id="rId41"/>
    <p:sldId id="496" r:id="rId42"/>
    <p:sldId id="563" r:id="rId43"/>
    <p:sldId id="501" r:id="rId44"/>
    <p:sldId id="502" r:id="rId45"/>
    <p:sldId id="539" r:id="rId46"/>
    <p:sldId id="540" r:id="rId47"/>
    <p:sldId id="486" r:id="rId48"/>
    <p:sldId id="564" r:id="rId49"/>
    <p:sldId id="332" r:id="rId50"/>
    <p:sldId id="565" r:id="rId51"/>
    <p:sldId id="446" r:id="rId52"/>
    <p:sldId id="495" r:id="rId53"/>
    <p:sldId id="316" r:id="rId54"/>
    <p:sldId id="405" r:id="rId55"/>
    <p:sldId id="351" r:id="rId56"/>
    <p:sldId id="438" r:id="rId57"/>
    <p:sldId id="333" r:id="rId58"/>
    <p:sldId id="545" r:id="rId59"/>
    <p:sldId id="386" r:id="rId60"/>
    <p:sldId id="455" r:id="rId61"/>
    <p:sldId id="392" r:id="rId62"/>
    <p:sldId id="408" r:id="rId63"/>
    <p:sldId id="465" r:id="rId64"/>
    <p:sldId id="566" r:id="rId65"/>
    <p:sldId id="323" r:id="rId66"/>
    <p:sldId id="567" r:id="rId67"/>
    <p:sldId id="570" r:id="rId68"/>
    <p:sldId id="569" r:id="rId69"/>
    <p:sldId id="568" r:id="rId70"/>
    <p:sldId id="492" r:id="rId71"/>
    <p:sldId id="476" r:id="rId72"/>
    <p:sldId id="491" r:id="rId73"/>
    <p:sldId id="341" r:id="rId7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000"/>
    <a:srgbClr val="AA0612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41" d="100"/>
          <a:sy n="41" d="100"/>
        </p:scale>
        <p:origin x="2412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643BE9-BD90-422A-A4CC-BDFB918A3937}" type="datetimeFigureOut">
              <a:rPr lang="en-US"/>
              <a:pPr>
                <a:defRPr/>
              </a:pPr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C8991F8-EC67-4BBF-B488-2F945DA6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D507F9-BB7D-4FC8-9249-4F57DA6D1EC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57B5C7-715C-4074-B7A3-5B3D01CEF24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783556-DF94-4543-8118-6D616483E0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B191F0-16CB-4682-B22E-79B9C53FBB3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FA3442-E37C-48C3-BFFF-11D7E763A2E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ADFC4C-E073-493D-9D13-316D71D0776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9394FE-434E-4EF4-B471-44C206C8956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36A118-B15B-465D-9A07-0BBDF5A826F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F6AF7F-3AD9-41E6-958B-D6ACF5A24DE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EDAC9C-07E6-4C7D-84E0-568E356F440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9724C0-E120-46A8-9D1D-463601021E5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52ED7-64F1-432F-9875-E3408BCF77C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4F2237-DF03-41C7-A066-18B31A14645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5A7B-DA7D-AC8A-957A-89092287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0AABBFB2-D54D-1F26-DC39-194D9D5E1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11F34E01-9404-1FD7-802F-7AD754623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D87701B6-8CE3-9D75-ABD7-0FA8C26F4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4F2237-DF03-41C7-A066-18B31A1464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0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6CCB06-3142-4425-93F6-C45259E8772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2F599C-1899-4189-AD1D-6D90B7936CF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E2024-AFA4-484C-86A0-76241B5AD4F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FE9DFC-AA70-4097-A80A-566912823D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E2024-AFA4-484C-86A0-76241B5AD4F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E2024-AFA4-484C-86A0-76241B5AD4F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47F04E-CC4C-48BA-A6BB-81F62F2DC59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9C5B45-4CDC-48A5-9231-90EE83FE3E8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AE3E9B-8B47-4517-B11B-59D3448317B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0C63DF-4A46-4EA2-9A8F-2593B6021FB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39E7E3-2EE7-400A-9469-A8D519C22F9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219090-E60C-4BA9-BFDA-65DD1426493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7A4A8A-66BE-47A9-831B-A9EDFF1F280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DB8279-0A47-4404-8B1A-E45C99DBF4E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640917-4920-427C-B7FD-DDB13176583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BDB632-9F61-4979-BD4E-52E3824C657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A04D9F-BC48-4C5E-A817-2BE8788B28B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004E6A-7BEA-42ED-B351-E7E55A93E73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58A45C-392B-4B72-98BC-3BE5ABF2BC8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181370-4974-486F-A65A-BC7FEF74FBB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08C02D-F14A-4B7E-B4B3-FF379171580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29F687-675B-4B39-B820-AD082005FCA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D339A3-AB6A-4CF0-9853-163B25D15E99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EBB65D-2F0A-46A2-AB4B-F25A5FD4CAD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26AB36-FBB4-46C9-8015-2D88DAA5983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BA7950-04AC-47DB-8DCF-D7FD96ECEE9C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A6B8A8-C2C8-4B93-99F0-18A39C43EDE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991F8-EC67-4BBF-B488-2F945DA644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60342C-F135-4D07-866C-1C876E569F3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8299-4AB7-41D4-9B68-D3745A0FB4B7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A974A-5E6C-4789-A97E-B42680D838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34F4-70C8-40DA-90F8-CBB05D832D5B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5B1D6-0277-4BE4-BA95-1BEFE5D49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5FAA-F333-48FA-8CA7-D50A36A8CD29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B64F-D51A-4B82-98C9-4F0C304F4E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5411A-1061-4B12-BC57-8B7EA8545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B552-4BDB-44F0-9D81-5EC5FDB015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45EA-A2B1-4505-9CF4-A3A7C9B329DE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75FA-E26C-4F1A-802B-18A5C1B5D2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C061A-40B1-45E1-B064-BA630C5CA199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C553C-7796-4DA9-9319-65FBB64ED9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328F-7252-468F-A2C1-826F3DB01711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3C565-EED4-4104-9A1D-8BB6C3F70C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C308-89CE-47AB-9277-50640F48E496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A2D65-3910-4C1F-8C27-60F29DC39E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C4CC-7276-4BD0-AA65-E9813D81B640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A467-FAC6-418C-872D-63D03A13DE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B241-C3D2-4F87-B6C7-5517BE47A9FA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44A5C-C9CC-4A8C-8F3A-828E4A43AC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893E1-CFF1-4444-AB43-9BDB51362081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75B97-DDD3-4AB5-A861-37087D081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67E17-41B3-44C0-819B-8138E07C612A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BBA98-2B6D-438A-819F-4F49D2069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D3369D-EE34-460B-B7FD-FDAB8EB29165}" type="datetimeFigureOut">
              <a:rPr lang="en-US"/>
              <a:pPr>
                <a:defRPr/>
              </a:pPr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BEBE56-35B6-4D38-8B83-71E0BC9ED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15" r:id="rId1"/>
    <p:sldLayoutId id="2147488416" r:id="rId2"/>
    <p:sldLayoutId id="2147488417" r:id="rId3"/>
    <p:sldLayoutId id="2147488418" r:id="rId4"/>
    <p:sldLayoutId id="2147488419" r:id="rId5"/>
    <p:sldLayoutId id="2147488420" r:id="rId6"/>
    <p:sldLayoutId id="2147488421" r:id="rId7"/>
    <p:sldLayoutId id="2147488422" r:id="rId8"/>
    <p:sldLayoutId id="2147488423" r:id="rId9"/>
    <p:sldLayoutId id="2147488424" r:id="rId10"/>
    <p:sldLayoutId id="2147488425" r:id="rId11"/>
    <p:sldLayoutId id="2147488426" r:id="rId12"/>
    <p:sldLayoutId id="2147488427" r:id="rId13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0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.jpe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s://images-sp.summitpost.org/tr:e-sharpen,e-contrast-1,fit-max,q-60,h-800/330037.JPG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2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6.jpeg"/><Relationship Id="rId2" Type="http://schemas.openxmlformats.org/officeDocument/2006/relationships/audio" Target="file:///C:\Documents%20and%20Settings\John\Desktop\Neil%20Young%20-%20Sugar%20Mountain%20(1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0" y="137160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34925">
                  <a:solidFill>
                    <a:srgbClr val="FF0000">
                      <a:alpha val="41000"/>
                    </a:srgbClr>
                  </a:solidFill>
                </a:ln>
                <a:latin typeface="Aharoni" pitchFamily="2" charset="-79"/>
                <a:cs typeface="Aharoni" pitchFamily="2" charset="-79"/>
              </a:rPr>
              <a:t>It’s Not Just Malls !</a:t>
            </a:r>
          </a:p>
        </p:txBody>
      </p:sp>
      <p:pic>
        <p:nvPicPr>
          <p:cNvPr id="15365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6F02E-EF28-6CF1-4A6D-5476C5C55621}"/>
              </a:ext>
            </a:extLst>
          </p:cNvPr>
          <p:cNvSpPr txBox="1"/>
          <p:nvPr/>
        </p:nvSpPr>
        <p:spPr>
          <a:xfrm>
            <a:off x="3352800" y="5771871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Newfoundland Gap</a:t>
            </a: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7F97-9C58-CC3E-74ED-D32CF5117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2D7AC-7ED4-E6A8-340E-376DCFA4E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Jia\My Documents\My Pictures\2012-03 (Mar)\100_0723.JPG">
            <a:extLst>
              <a:ext uri="{FF2B5EF4-FFF2-40B4-BE49-F238E27FC236}">
                <a16:creationId xmlns:a16="http://schemas.microsoft.com/office/drawing/2014/main" id="{380A580A-5885-6FBE-CCF5-6329EA7D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73F931F-7A2A-3BA9-A9D5-ACEDCE3D3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81000"/>
            <a:ext cx="870428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309" pitchFamily="2" charset="0"/>
              </a:rPr>
              <a:t>Green Pond Mountain </a:t>
            </a:r>
          </a:p>
          <a:p>
            <a:pPr algn="ctr"/>
            <a:r>
              <a:rPr lang="en-US" sz="4800" b="1">
                <a:latin typeface="309" pitchFamily="2" charset="0"/>
              </a:rPr>
              <a:t>Macrosite</a:t>
            </a:r>
          </a:p>
        </p:txBody>
      </p:sp>
    </p:spTree>
    <p:extLst>
      <p:ext uri="{BB962C8B-B14F-4D97-AF65-F5344CB8AC3E}">
        <p14:creationId xmlns:p14="http://schemas.microsoft.com/office/powerpoint/2010/main" val="2822026140"/>
      </p:ext>
    </p:extLst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G-20120106-000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43"/>
          <p:cNvSpPr txBox="1">
            <a:spLocks noChangeArrowheads="1"/>
          </p:cNvSpPr>
          <p:nvPr/>
        </p:nvSpPr>
        <p:spPr bwMode="auto">
          <a:xfrm>
            <a:off x="3810000" y="533400"/>
            <a:ext cx="5029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800" b="1">
                <a:latin typeface="BeanTown" pitchFamily="2" charset="0"/>
              </a:rPr>
              <a:t>Green Pond </a:t>
            </a:r>
          </a:p>
          <a:p>
            <a:pPr algn="r"/>
            <a:r>
              <a:rPr lang="en-US" sz="4800" b="1">
                <a:latin typeface="BeanTown" pitchFamily="2" charset="0"/>
              </a:rPr>
              <a:t>Mountain</a:t>
            </a:r>
          </a:p>
        </p:txBody>
      </p:sp>
      <p:pic>
        <p:nvPicPr>
          <p:cNvPr id="16388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8124-4C67-7010-9A2D-DF6A4C18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BEBD1-FFE6-69DE-9576-3272E1237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equannoickm gap map red.jpg">
            <a:extLst>
              <a:ext uri="{FF2B5EF4-FFF2-40B4-BE49-F238E27FC236}">
                <a16:creationId xmlns:a16="http://schemas.microsoft.com/office/drawing/2014/main" id="{7A03AC08-B7A6-D629-D79E-4B77C6EBA6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1AF534-3241-BAD6-1093-0C768AC5580D}"/>
              </a:ext>
            </a:extLst>
          </p:cNvPr>
          <p:cNvCxnSpPr/>
          <p:nvPr/>
        </p:nvCxnSpPr>
        <p:spPr>
          <a:xfrm rot="16200000" flipV="1">
            <a:off x="6477000" y="4143965"/>
            <a:ext cx="838200" cy="152400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5E597C-A12A-95A7-82E8-9B15563D25DE}"/>
              </a:ext>
            </a:extLst>
          </p:cNvPr>
          <p:cNvSpPr txBox="1"/>
          <p:nvPr/>
        </p:nvSpPr>
        <p:spPr>
          <a:xfrm rot="20932878">
            <a:off x="6846486" y="4594256"/>
            <a:ext cx="431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fmoochikncheez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43722309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008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`</a:t>
            </a:r>
          </a:p>
        </p:txBody>
      </p:sp>
      <p:sp>
        <p:nvSpPr>
          <p:cNvPr id="17417" name="Content Placeholder 3"/>
          <p:cNvSpPr txBox="1">
            <a:spLocks/>
          </p:cNvSpPr>
          <p:nvPr/>
        </p:nvSpPr>
        <p:spPr bwMode="auto">
          <a:xfrm>
            <a:off x="0" y="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>
                <a:latin typeface="309" pitchFamily="2" charset="0"/>
              </a:rPr>
              <a:t>Continuous Ranges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>
                <a:latin typeface="309" pitchFamily="2" charset="0"/>
              </a:rPr>
              <a:t>and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>
                <a:latin typeface="309" pitchFamily="2" charset="0"/>
              </a:rPr>
              <a:t>Discontinuous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309" pitchFamily="2" charset="0"/>
              </a:rPr>
              <a:t>Valleys </a:t>
            </a:r>
          </a:p>
        </p:txBody>
      </p:sp>
      <p:pic>
        <p:nvPicPr>
          <p:cNvPr id="17418" name="Picture 15" descr="E:\day book 010112\ground hawg\Copy of A9A13084-6FA4-4765-B0922538E70DEA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572000"/>
            <a:ext cx="12192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Box 21"/>
          <p:cNvSpPr txBox="1">
            <a:spLocks noChangeArrowheads="1"/>
          </p:cNvSpPr>
          <p:nvPr/>
        </p:nvSpPr>
        <p:spPr bwMode="auto">
          <a:xfrm>
            <a:off x="0" y="4114800"/>
            <a:ext cx="2209800" cy="203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>
                <a:latin typeface="309" pitchFamily="2" charset="0"/>
              </a:rPr>
              <a:t>Western Highlands</a:t>
            </a:r>
          </a:p>
          <a:p>
            <a:pPr algn="ctr"/>
            <a:r>
              <a:rPr lang="en-US">
                <a:latin typeface="309" pitchFamily="2" charset="0"/>
              </a:rPr>
              <a:t>Kittatinities</a:t>
            </a:r>
          </a:p>
          <a:p>
            <a:pPr algn="ctr"/>
            <a:r>
              <a:rPr lang="en-US">
                <a:latin typeface="309" pitchFamily="2" charset="0"/>
              </a:rPr>
              <a:t>Waywayanda</a:t>
            </a:r>
          </a:p>
          <a:p>
            <a:pPr algn="ctr"/>
            <a:r>
              <a:rPr lang="en-US">
                <a:latin typeface="309" pitchFamily="2" charset="0"/>
              </a:rPr>
              <a:t>Hamburg</a:t>
            </a:r>
          </a:p>
          <a:p>
            <a:pPr algn="ctr"/>
            <a:r>
              <a:rPr lang="en-US">
                <a:latin typeface="309" pitchFamily="2" charset="0"/>
              </a:rPr>
              <a:t>Sparta</a:t>
            </a:r>
          </a:p>
          <a:p>
            <a:pPr algn="ctr"/>
            <a:r>
              <a:rPr lang="en-US">
                <a:latin typeface="309" pitchFamily="2" charset="0"/>
              </a:rPr>
              <a:t>Allamuchy</a:t>
            </a:r>
          </a:p>
          <a:p>
            <a:pPr algn="ctr"/>
            <a:r>
              <a:rPr lang="en-US">
                <a:latin typeface="309" pitchFamily="2" charset="0"/>
              </a:rPr>
              <a:t>Pohatcong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438400" y="2362200"/>
            <a:ext cx="1828800" cy="11430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43400" y="2133600"/>
            <a:ext cx="1219200" cy="9906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096000" y="1524000"/>
            <a:ext cx="1066800" cy="6858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4" name="TextBox 50"/>
          <p:cNvSpPr txBox="1">
            <a:spLocks noChangeArrowheads="1"/>
          </p:cNvSpPr>
          <p:nvPr/>
        </p:nvSpPr>
        <p:spPr bwMode="auto">
          <a:xfrm>
            <a:off x="3733800" y="4549775"/>
            <a:ext cx="2344738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309" pitchFamily="2" charset="0"/>
              </a:rPr>
              <a:t>Central  Highlands</a:t>
            </a:r>
          </a:p>
          <a:p>
            <a:pPr algn="ctr"/>
            <a:r>
              <a:rPr lang="en-US">
                <a:latin typeface="309" pitchFamily="2" charset="0"/>
              </a:rPr>
              <a:t>Bearfort</a:t>
            </a:r>
          </a:p>
          <a:p>
            <a:pPr algn="ctr"/>
            <a:r>
              <a:rPr lang="en-US">
                <a:latin typeface="309" pitchFamily="2" charset="0"/>
              </a:rPr>
              <a:t>Kanouse</a:t>
            </a:r>
          </a:p>
          <a:p>
            <a:pPr algn="ctr"/>
            <a:r>
              <a:rPr lang="en-US">
                <a:latin typeface="309" pitchFamily="2" charset="0"/>
              </a:rPr>
              <a:t>Copperas</a:t>
            </a:r>
          </a:p>
          <a:p>
            <a:pPr algn="ctr"/>
            <a:r>
              <a:rPr lang="en-US">
                <a:latin typeface="309" pitchFamily="2" charset="0"/>
              </a:rPr>
              <a:t>Green Pond</a:t>
            </a:r>
          </a:p>
          <a:p>
            <a:pPr algn="ctr"/>
            <a:r>
              <a:rPr lang="en-US">
                <a:latin typeface="309" pitchFamily="2" charset="0"/>
              </a:rPr>
              <a:t>Bowling Green</a:t>
            </a:r>
          </a:p>
          <a:p>
            <a:pPr algn="ctr"/>
            <a:r>
              <a:rPr lang="en-US">
                <a:latin typeface="309" pitchFamily="2" charset="0"/>
              </a:rPr>
              <a:t>Schooleys</a:t>
            </a:r>
          </a:p>
          <a:p>
            <a:pPr algn="ctr"/>
            <a:r>
              <a:rPr lang="en-US">
                <a:latin typeface="309" pitchFamily="2" charset="0"/>
              </a:rPr>
              <a:t>M’conetcong</a:t>
            </a:r>
          </a:p>
        </p:txBody>
      </p:sp>
      <p:sp>
        <p:nvSpPr>
          <p:cNvPr id="17425" name="TextBox 51"/>
          <p:cNvSpPr txBox="1">
            <a:spLocks noChangeArrowheads="1"/>
          </p:cNvSpPr>
          <p:nvPr/>
        </p:nvSpPr>
        <p:spPr bwMode="auto">
          <a:xfrm>
            <a:off x="6781800" y="2971800"/>
            <a:ext cx="1905000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>
                <a:latin typeface="309" pitchFamily="2" charset="0"/>
              </a:rPr>
              <a:t>Eastern Highlands</a:t>
            </a:r>
          </a:p>
          <a:p>
            <a:pPr algn="ctr"/>
            <a:r>
              <a:rPr lang="en-US">
                <a:latin typeface="309" pitchFamily="2" charset="0"/>
              </a:rPr>
              <a:t>(More or Less Isolated Hills)</a:t>
            </a:r>
          </a:p>
          <a:p>
            <a:pPr algn="ctr"/>
            <a:r>
              <a:rPr lang="en-US">
                <a:latin typeface="309" pitchFamily="2" charset="0"/>
              </a:rPr>
              <a:t>Ramapo's</a:t>
            </a:r>
          </a:p>
          <a:p>
            <a:pPr algn="ctr"/>
            <a:r>
              <a:rPr lang="en-US">
                <a:latin typeface="309" pitchFamily="2" charset="0"/>
              </a:rPr>
              <a:t>Passaic</a:t>
            </a:r>
          </a:p>
          <a:p>
            <a:pPr algn="ctr"/>
            <a:endParaRPr lang="en-US">
              <a:latin typeface="309" pitchFamily="2" charset="0"/>
            </a:endParaRPr>
          </a:p>
        </p:txBody>
      </p:sp>
      <p:pic>
        <p:nvPicPr>
          <p:cNvPr id="19" name="Picture 19" descr="nf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0"/>
            <a:ext cx="266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 descr="dove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274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1" descr="boot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3505200"/>
            <a:ext cx="2667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3" descr="nf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74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457200" y="59436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Dover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2286000" y="60198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Denville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3657600" y="62118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Parsippany Troy Hills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3352800" y="44958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Split-Rock </a:t>
            </a:r>
          </a:p>
          <a:p>
            <a:r>
              <a:rPr lang="en-US">
                <a:latin typeface="309" pitchFamily="2" charset="0"/>
              </a:rPr>
              <a:t>Reservoir</a:t>
            </a:r>
          </a:p>
        </p:txBody>
      </p:sp>
      <p:pic>
        <p:nvPicPr>
          <p:cNvPr id="27" name="Picture 32" descr="pp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76600"/>
            <a:ext cx="3733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3" descr="w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-44994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34"/>
          <p:cNvSpPr txBox="1">
            <a:spLocks noChangeArrowheads="1"/>
          </p:cNvSpPr>
          <p:nvPr/>
        </p:nvSpPr>
        <p:spPr bwMode="auto">
          <a:xfrm>
            <a:off x="7467600" y="15240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309" pitchFamily="2" charset="0"/>
              </a:rPr>
              <a:t>Wanaque </a:t>
            </a:r>
          </a:p>
          <a:p>
            <a:r>
              <a:rPr lang="en-US" dirty="0">
                <a:latin typeface="309" pitchFamily="2" charset="0"/>
              </a:rPr>
              <a:t>Reservoir</a:t>
            </a: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181600" y="3048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309" pitchFamily="2" charset="0"/>
              </a:rPr>
              <a:t>West</a:t>
            </a:r>
          </a:p>
          <a:p>
            <a:pPr algn="ctr"/>
            <a:r>
              <a:rPr lang="en-US">
                <a:latin typeface="309" pitchFamily="2" charset="0"/>
              </a:rPr>
              <a:t>Milford</a:t>
            </a:r>
          </a:p>
        </p:txBody>
      </p:sp>
      <p:sp>
        <p:nvSpPr>
          <p:cNvPr id="31" name="TextBox 37"/>
          <p:cNvSpPr txBox="1">
            <a:spLocks noChangeArrowheads="1"/>
          </p:cNvSpPr>
          <p:nvPr/>
        </p:nvSpPr>
        <p:spPr bwMode="auto">
          <a:xfrm>
            <a:off x="6629400" y="41910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Pequannock</a:t>
            </a:r>
          </a:p>
        </p:txBody>
      </p:sp>
      <p:sp>
        <p:nvSpPr>
          <p:cNvPr id="32" name="TextBox 38"/>
          <p:cNvSpPr txBox="1">
            <a:spLocks noChangeArrowheads="1"/>
          </p:cNvSpPr>
          <p:nvPr/>
        </p:nvSpPr>
        <p:spPr bwMode="auto">
          <a:xfrm>
            <a:off x="8382000" y="47244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Wayne</a:t>
            </a:r>
          </a:p>
        </p:txBody>
      </p:sp>
      <p:sp>
        <p:nvSpPr>
          <p:cNvPr id="33" name="TextBox 39"/>
          <p:cNvSpPr txBox="1">
            <a:spLocks noChangeArrowheads="1"/>
          </p:cNvSpPr>
          <p:nvPr/>
        </p:nvSpPr>
        <p:spPr bwMode="auto">
          <a:xfrm>
            <a:off x="304800" y="4572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Franklin</a:t>
            </a:r>
          </a:p>
        </p:txBody>
      </p:sp>
      <p:sp>
        <p:nvSpPr>
          <p:cNvPr id="34" name="TextBox 40"/>
          <p:cNvSpPr txBox="1">
            <a:spLocks noChangeArrowheads="1"/>
          </p:cNvSpPr>
          <p:nvPr/>
        </p:nvSpPr>
        <p:spPr bwMode="auto">
          <a:xfrm>
            <a:off x="6781800" y="5562600"/>
            <a:ext cx="175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309" pitchFamily="2" charset="0"/>
              </a:rPr>
              <a:t>Key</a:t>
            </a:r>
          </a:p>
          <a:p>
            <a:pPr algn="ctr"/>
            <a:endParaRPr lang="en-US">
              <a:latin typeface="309" pitchFamily="2" charset="0"/>
            </a:endParaRPr>
          </a:p>
          <a:p>
            <a:pPr algn="ctr"/>
            <a:r>
              <a:rPr lang="en-US">
                <a:latin typeface="309" pitchFamily="2" charset="0"/>
              </a:rPr>
              <a:t>  7 miles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781800" y="6096000"/>
            <a:ext cx="1676400" cy="4763"/>
          </a:xfrm>
          <a:prstGeom prst="line">
            <a:avLst/>
          </a:prstGeom>
          <a:ln w="50800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5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gp aerial all sl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6096000" y="15240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309" pitchFamily="2" charset="0"/>
              </a:rPr>
              <a:t>Hawks Cliff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457200" y="37338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309" pitchFamily="2" charset="0"/>
              </a:rPr>
              <a:t>Craigmeiur</a:t>
            </a:r>
          </a:p>
        </p:txBody>
      </p:sp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2D0C-1329-E0C3-48CD-25B1EFF9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A94A4-E550-A534-7F48-B0BAE9232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opy of gp talus ai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024628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resentation1_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8" descr="C:\Documents and Settings\jia\Desktop\gpi\b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867400" y="838200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309" pitchFamily="2" charset="0"/>
              </a:rPr>
              <a:t>Glaciered Valley</a:t>
            </a:r>
          </a:p>
        </p:txBody>
      </p:sp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 descr="E:\gpi\rei oct\dan nj\gpondn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943600" y="24384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309" pitchFamily="2" charset="0"/>
              </a:rPr>
              <a:t>Deerhaven</a:t>
            </a:r>
            <a:r>
              <a:rPr lang="en-US" sz="3200" dirty="0">
                <a:solidFill>
                  <a:schemeClr val="bg1"/>
                </a:solidFill>
                <a:latin typeface="309" pitchFamily="2" charset="0"/>
              </a:rPr>
              <a:t> Pond</a:t>
            </a:r>
          </a:p>
        </p:txBody>
      </p:sp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8" descr="100_069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371600" y="5410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Green Pond</a:t>
            </a:r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 descr="rnc 2 da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1066800" y="3733800"/>
            <a:ext cx="3352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309" pitchFamily="2" charset="0"/>
              </a:rPr>
              <a:t>Pequannock River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309" pitchFamily="2" charset="0"/>
              </a:rPr>
              <a:t>Dam Site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309" pitchFamily="2" charset="0"/>
              </a:rPr>
              <a:t>Pre-1958</a:t>
            </a:r>
          </a:p>
        </p:txBody>
      </p:sp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44000">
              <a:srgbClr val="FF0000">
                <a:alpha val="97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181600" y="762000"/>
            <a:ext cx="365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7200" b="1" dirty="0">
                <a:latin typeface="309" pitchFamily="2" charset="0"/>
                <a:ea typeface="+mj-ea"/>
                <a:cs typeface="+mj-cs"/>
              </a:rPr>
              <a:t>Land Use</a:t>
            </a:r>
          </a:p>
        </p:txBody>
      </p:sp>
      <p:pic>
        <p:nvPicPr>
          <p:cNvPr id="26627" name="Content Placeholder 3" descr="Kummel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26" y="3415938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Documents and Settings\John\Desktop\aec\100_2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1662"/>
            <a:ext cx="4724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350520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Industrial Age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457200"/>
            <a:ext cx="1447800" cy="609600"/>
          </a:xfrm>
          <a:prstGeom prst="rect">
            <a:avLst/>
          </a:prstGeom>
          <a:solidFill>
            <a:schemeClr val="bg2">
              <a:lumMod val="90000"/>
              <a:alpha val="29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Ice Age</a:t>
            </a:r>
          </a:p>
        </p:txBody>
      </p:sp>
      <p:pic>
        <p:nvPicPr>
          <p:cNvPr id="26631" name="Picture 14" descr="C:\Documents and Settings\Jia\Desktop\rnc program\291047_10150388708238223_769373222_9763670_1918930017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6576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4" descr="dam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C:\Documents and Settings\jia\Desktop\gpi\b2.jpg">
            <a:hlinkHover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63246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5562600" y="1066800"/>
            <a:ext cx="3276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309" pitchFamily="2" charset="0"/>
              </a:rPr>
              <a:t>Pequannock River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309" pitchFamily="2" charset="0"/>
              </a:rPr>
              <a:t>Dam Site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309" pitchFamily="2" charset="0"/>
              </a:rPr>
              <a:t>1959</a:t>
            </a:r>
          </a:p>
        </p:txBody>
      </p:sp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3" descr="E:\gpi\aec\th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0" y="304800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309" pitchFamily="2" charset="0"/>
              </a:rPr>
              <a:t>Charloetteburg</a:t>
            </a:r>
            <a:r>
              <a:rPr lang="en-US" sz="2800" dirty="0">
                <a:latin typeface="309" pitchFamily="2" charset="0"/>
              </a:rPr>
              <a:t> Reservoir</a:t>
            </a:r>
          </a:p>
        </p:txBody>
      </p:sp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7" descr="E:\gpi\9-18-2011\100_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4495799" cy="3276600"/>
          </a:xfrm>
          <a:prstGeom prst="rect">
            <a:avLst/>
          </a:prstGeom>
          <a:noFill/>
          <a:ln w="123825">
            <a:noFill/>
            <a:miter lim="800000"/>
            <a:headEnd/>
            <a:tailEnd/>
          </a:ln>
        </p:spPr>
      </p:pic>
      <p:pic>
        <p:nvPicPr>
          <p:cNvPr id="28677" name="Picture 8" descr="E:\gpi\10-2-2011\100_0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3810000"/>
            <a:ext cx="44957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Documents and Settings\Jia\Local Settings\Temp\wzd685\100_09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766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953000" y="1371600"/>
            <a:ext cx="373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309" pitchFamily="2" charset="0"/>
              </a:rPr>
              <a:t>Uniqueness</a:t>
            </a:r>
          </a:p>
        </p:txBody>
      </p:sp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gpi\9-18-2011\main cliff.JPG">
            <a:extLst>
              <a:ext uri="{FF2B5EF4-FFF2-40B4-BE49-F238E27FC236}">
                <a16:creationId xmlns:a16="http://schemas.microsoft.com/office/drawing/2014/main" id="{C14B3327-2776-EABE-AEFE-B35EF21F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4290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:\gpi\green pon applebee\IMG-20120106-00055.jpg">
            <a:extLst>
              <a:ext uri="{FF2B5EF4-FFF2-40B4-BE49-F238E27FC236}">
                <a16:creationId xmlns:a16="http://schemas.microsoft.com/office/drawing/2014/main" id="{8500C02B-C5F6-F183-64CC-71C6A4A4D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F:\dep bob 001.jpg">
            <a:extLst>
              <a:ext uri="{FF2B5EF4-FFF2-40B4-BE49-F238E27FC236}">
                <a16:creationId xmlns:a16="http://schemas.microsoft.com/office/drawing/2014/main" id="{F0BFA7DD-EE58-C854-0868-F3293848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5F1584-3DF8-80FC-F220-AFC2708BF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42030"/>
            <a:ext cx="2209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309" pitchFamily="2" charset="0"/>
              </a:rPr>
              <a:t>Erskine Slab</a:t>
            </a:r>
          </a:p>
          <a:p>
            <a:pPr algn="ctr"/>
            <a:r>
              <a:rPr lang="en-US" sz="3200">
                <a:latin typeface="309" pitchFamily="2" charset="0"/>
              </a:rPr>
              <a:t>5.9</a:t>
            </a:r>
          </a:p>
        </p:txBody>
      </p:sp>
    </p:spTree>
    <p:extLst>
      <p:ext uri="{BB962C8B-B14F-4D97-AF65-F5344CB8AC3E}">
        <p14:creationId xmlns:p14="http://schemas.microsoft.com/office/powerpoint/2010/main" val="1369153812"/>
      </p:ext>
    </p:extLst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5" name="Picture 3" descr="gp fern (NXPowerLit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434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 descr="C:\Documents and Settings\Jia\Desktop\gp11412\tr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File:Wilsonia citrina (Belize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0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http://3.bp.blogspot.com/_PGvSoaafXiI/TAzYGzs9xNI/AAAAAAAAIOs/Ahk7jAkXumk/s1600/oven-bi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76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0" y="228600"/>
            <a:ext cx="2743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309" pitchFamily="2" charset="0"/>
              </a:rPr>
              <a:t>Photo: FWS:  Hooded Warbler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4600" y="5486400"/>
            <a:ext cx="1752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309" pitchFamily="2" charset="0"/>
              </a:rPr>
              <a:t>Photo: FWS:  Oven Bird</a:t>
            </a:r>
          </a:p>
        </p:txBody>
      </p:sp>
      <p:pic>
        <p:nvPicPr>
          <p:cNvPr id="49161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AutoShape 13" descr="data:image/jpeg;base64,/9j/4AAQSkZJRgABAQAAAQABAAD/2wCEAAkGBhQSERUUExQVFRUUFhQUFxgYFBUVFRUVFxYVFBQVFBUXHCYeFxkjGRUUHy8gIycpLCwsFR4xNTAqNSYrLCkBCQoKDgwOGg8PGiwkHSUqLCwsLCwtLCwsLCwsLCwsLCwsLCwsLCwsLCwpLCwsLCwsLCwsLCwsLCwsLCwsLCwsLP/AABEIALsBDQMBIgACEQEDEQH/xAAcAAACAwEBAQEAAAAAAAAAAAADBAIFBgEHAAj/xAA9EAABAwMCBAMFBgQGAgMAAAABAAIRAwQhEjEFQVFhBiJxE4GRofAHIzJSscEUQtHhFUNicoKS0vFTVHP/xAAaAQACAwEBAAAAAAAAAAAAAAABAgADBAUG/8QALBEAAgICAgIBAwIGAwAAAAAAAAECEQMhEjEEQVETIvAycQUUYYGR4aGxwf/aAAwDAQACEQMRAD8A1YcRuvmV/Mi1bUuGErT4Y6ZlZKZd+5K7u5MJjhriDhBt+EkPkq2Y0DCCx7ti0NMf1QrlqgKRmVOpTLhhWgFX20hJtokFXNCmYgpK/qBvJLKPsgSiYCcpvkKhpX+Yypi+cHbGFFMhbXVLCkymNPdKO4w2Mollftfsm5K6Ayquz54hWFpbzEhWBsmnMZRfZpeCuwUANtp2XwqFMSoaQn66CL3UQq6reOAVtUpyFBtlIykcb2iUU9rxDUYhPV6RKOOGtaZAVRUmvxJjBPs7Onrf0NasCGNPcU5d7+6VY3W2Qm2mWOko77gOEAI/FKJQrDfZLVOhfYnakNf5sK1/iZHlQbyzDnTsiUbIgYUSlF6ClQ5aNkSVMtbMqNMECEo2kQ7dXhGnvBBSf8VBhdryMhL0rQuOo4hVybekBljRMBfV67QMqVNoA9EKrRa9WLoJBg1ZTVJ0IbKelEphKkGgdw+F2lUBGV2oySovtkaCVbXkDZHDpC+/iQMKR7JLQ5IMlQfRhEiF2JTCnzXmExSdhCFOEKrVgwo3xVisdpVEC5oB/Jda8NEldp1wcqcrIK0bBrTsmK1u0jZSwUVqJCtrcIa5VnH6NW3pCvbjX7JwfVpxJqUh+MMPJwGfd8dQRCg8dFKXZDljesq02VKbg5j2hzSObSJCIXrPhgs3+XFvUdJbyo1XH8Tfy03k5GzXEHZxi6pPlFtAJFJtqHX2VlpCEaAmUslYTpauUnEr6qUOldgYKlgPr68FOm57tmNLjG5jkO52HchK8GsHU2eaPaPJqVSOdR+Xe4YaOzAu3BFaq2mPw09NWp3dP3LP+wNQ/wD5s/MrBrdKYh2tTkINCmByXatxBRGIeyAqzJXKkgQEYhRBjdSiMG+Q1VtxfHUBCava+MLlnQ1DzBVuVvigWMUXSJXKrui4W6QovqtIVl+gn1BhO6Uua2gp5snZJX1VrTlK1oD6Gad1LVNtwQ1CtazdOEO6BcICj0tEW0EpuJzKIblDo1W0xDiJ6KJqF2W6QPipGyyMJNC5oy5OUqcLhpDcKQcglQzdkapyutOMIVfbKnbHCN7FGaYwo+xEr4OUX1g3dHQAvsRGUJ1sIwkxxZpMSmf4jGEvKLACps0nJTLqirLm6PRdoXxdhRNERbsqSFH2ZX1scZUvapyC11Ze0EESDIIOQRsQRzCXtQaBbSeSWEhtN5zB5Unnr+Vx/FsfMBqtGmFCqxr2ua4AtcIIOxCiRCbV0tVZbXLqbhTqEuBMU6h3dz9m8/8AyAc/5gJ3BCsDVUARrM5qsvOItpsc5zSY2A3cSYa1vcuIA7kK2BVbUt21qs/5dEkD/VWIgn0Y0kf7nu5sQasAnw+49kyJBe4l9QjYvdEx/pAAaP8AS1qsnXDolfM4a3cJprMQlV+w0Vbb0k5CsaFSQuOtmqPtQMKJUEbJCXrHmvqVwCmX0ZCdO+gFHcV26grajUEKovuEkmQl2vqNcAdlXuOwdFtxE+XCzdG9cHwVoaTpwUG/4a3BEBLKPJ2BrkL1+IljcKvNU1MlWX8MCMZ77KdHhsQe6nFstWFy70Dt6sDAn66pkUHHfA6DHxTdO3A5fXRFbRj6wrlEvjGMehdtDH0V3+Gb0+EfQTBYRshH6zCZliYhTudQwgCo/V2TdG10ovs1npvsy2DLNQyiUmQFA3EYRmOwmTQpySoVaGoZRwugpuyFW3hY5JulbEBMBE1IcUgIRfZyVOnZBplFurvQJUrer7Rso6JewL7kAwjUWID7TzSnGGAgrvYDrioOdC6c5UKgThIXBa9pa8SDuPmIIyCCAQRkEAhZzxZxCpTtKjC465pmnUG7w2oxxBiIqADMbjzD+YNvazsLAfadxp9P2dGSBUpl2P5iHYz2gERzKF7IvgsPD3iGpVNw5pk1K33QnU1ssAP/ABaGajt03IWmtmlrAxsw0RnJJ3LieZJkk8ySvE+CcSdTfIBMQMHTkCSWxtJ0n/gPRe6cFuRVt6dQEHUxpMR+KPMDHOZSyVsNaO2zKkZTtJpjKSvuPUbYTXq06Y/1OAJ9G7n3BZXiH2v2zSRSZUqnkSPZtJ7Tn5KXGPskccn0jXXdBx2KELcjJXnlb7Y6mYt6bc41POBHMYkpSt9sVUz5KIHSXn5+ir5xu0W/Ql7PRaWrVjZWrboRl37/AKLx+l9p1xUnSLfrlzhG3U+vx7ZRrfa9dBxAbbkdmvI+MiU2PtpAeJQ3JntbrkchKWqZyQP1XjrPtluh/l0P+r//ADVvwH7Uri4qQ6nbtaPxOLnCMYhpfLvcrJfauUuh4KEnS2z0cUkUUVhL37VhQfpqUGvb+anU+Wlzd/enrH7YLF8ava0/9zA4fFjifkpGpK0M2ouujZ06WAmWUVXcL8TWtcD2Vem6dhqDXf8AV0H5K3YfgnQG2R9kvtKICvoTCg3H3KEI2lQc1AKK2pUhfTIUiAVEU+aoZTZH2SK0KJqLocoiHW7o04UWtUyEyAIfxPnhOulRfag5RSYQQBepTDsFM0KIaICz/GfHVlayKlZpcP5GfeO9PLgH1IWM4j9tRcSy3pNZ0fWdI/6N/qm/qGtnqWkkql4x4jp0SWuqMBALiNQmBuY3XjviHxzcuxUuHO1Q7TT+7p7mILRke8rOjirqrtwD1OSfeZJVdyatdFqxK+Le/g9pd9qNu3EPfgGQABnkZOChD7WaX/16p9HsK8ja535z+iPSuHDGon1BP7qrlL0/z/BpWCHTR6s37VbefNQrtbzMMMDrGpZf7S+M07qtS9mSadNsB0locX+Z2lpEzAG/TluctrJnHyIGev8AZK3984lofEsnAPItaAT7p+Ktg5VbM2WMU6RYWdICXxMwI39IGy1Fp4tuKdtVp0qkEAtEiXscACdB5S3IOe2VluFVi4E4BAxnciUW8q4LiB94WiJ6RBMc8mCjb6ZGl2irq1ZcXO8xOS4kucevmO/xS9S4J2Mem/yTVxQE5GOonHqErWtSD/eZ+KpaVmmEnWwBYFXXe8YVk5pHL9il61pryD2VuN09i5Yco1ElwDiYoVdThILS0jB35wd9k5x7w2+gA9supnnGWznIStnYtY9rqv4RmBzj9pWruvFdJ7CwtL5Eco+az5sk45VLErXv4LcPjqWJxyun6+TAytJ4EvaNO5++Zq1t0NkiASQefMxHvVFXtyCYBjl1hF4VQc+tTa06SXtAJ5Gd1szJZMTV+jBj5Y8q17Nf444Q0xVoNLcQ4aSPfjCxPtSN16/cNIEOAeI5CD8F5z4osmNfqYRB3HQrl/wzy219KX9mdXz/AA1x+tH+5W214WmWuc09j+69t8NU2t4X/E0q1fW2mXOY17SQW/iDWwJAyd9u68IhbvwN4wq21tcUzS9rQcD5oH3VV7CGHOCDp27T2Pc+27kjipy6Ro+Cfbc9rtNemHN/MMOH9V6hwLxLQvGaqLwcAlpw9s7S399l+WqxzJ5n59wrvw5xWpbObVpVIfqIAGYGCS4bFp2g91W0ltF0Ztumfp0lQc9Z7wz4xZeUNUaajYbUZ+V3UdWncFOvvO6VyRconwCkF8x6mHZVejMLa8rtSrBlTqU0Gs7klaIOtucSvqlyAwue4NaBJc4gNA6knAWX8R+O6FkyHfeVOTBgTE+Z2w5bScrxvxL4zuL101XwwHysbhjfRvM9zJVkIuQHrs9c4j9qlAP9lbxUdmajiW0m+/d/yB6rCeO/Edeo0OFzUdTcdJa1hZS2/M2A73z6rIcCZruGAjy6gTiZHpzWv+0LiJ/h2Uw0Na5wO2fKCZJ2G+yy5cjh5EMcd2a8WJSwSyMwT66Z4Pw91xVDBzyT0A3KQC1HhPiNKg17nnzOxEE49y1+VkljxNwVv0Z/FxxyZEpPQp4vutVVtPSR7JoZPUYIjsqmwZ5xCv8Aj3EKNcgwQRjVtjpHNJUqdMDymf3WbBPjhUXFpm3JgvO5KSaDBOUKI3OEvSCMXJeJfKVhnuG4xHLvsqq9YdWvBE6Yg99/ronnOnHXC5dtikYOwH9f/FXY6RizK+hPh5cKgaREnIIxB3Mc8SrviFmSGz+EugctLd9sZ9eyz/8AiREGCSIJ5BOv4xUqRqZDAROSeY5809StOiluNNWSqVSCWu3HwI5ILnAYjHTp3H9E3c0dYg/Q5R7/AJFIQ4GCqmlLaNMXJaZB3xCVuawblpz9fJNkwkL+lOQjFJumGbai3EUqVi4z9D+yveCcD9qwvc7S0TlZ4LWVS82Qa1sEiTH8w54HPsp5UnGKjHVur+AeFFTlKUt0rr5ErWxY6ro9o053HP8AoV3jdyyk8MphpLYl2dQcOhBVHSa7V5ZntutLT8Puqs1VGuY/rG/QkKrIo4pKU5a+DTinLPjcMcal+f8AJccJ8ROqU/O09NQ29T/UKt4rwOvcPmm3WOogenqtp4Y4JSbRDSdvSHE9+3ZVfEOLssaxDHTO7Z2Pu2zK5GLNWV/Qjv1+ejo5oqWLhldfJgX8GqMfoqNLDncdOnVaSz4TWtQH6ddJ0Fw3BwQDg7gE+koXHvGb7oBppMkHceYnOI6HbZfUfFNdlMU/KREQTJjlkHB+a6uReTkik0lfas48Hgxt1d/Ih4ip09YdTjS7pG+MaeXwUmUwQIkENa0MjzFxgQBHmkkmOiDTdFTUSwkSYGQZ6SOX7K44HwupWq0RQIdUYfakmAWaHt/GTvkiN91rhHhFRfozSfKTa9noXgLgr7ag81Waa1R51SZOkfhEDAzqx3WiD3Hb5AlHo28nzYHRWDCGiAICVuzVGNKgQbCXuqpGyZcJRKbG80tWjCVjuJtpNL6jg1oEknksPW+0RlxdMoMa/wBk9wYXNI1ukxidhtz5FUf2l+LTWqOpUjFJh0yI85E6ndYnA7BYexvHU6jXtPmYQ4YmCNsc1fixruXQknWkbX7XOGUqFekKQgGmZMlznEO/ESSZHIbDBXnxdK1HjfiVa8eLqppDHfdMaCNTWsEguby1S505zI5BZeFfafQjTT2bHwXbhjTUP4jgYz7ld+KeHNq27nVCQ5gLmxs2OUc52WW8LVna+wGOg6gdyn/EN7UfTls6BueZ7+k/1XnM2Kf82mnu+/8Aw9JicJeJ1qiho8DqadRbjpz96Zs+HmodAIaOZOI7eqhwTiNRhOZZu6cj4qvu7xz3lx5mV1HHLObi2v3/ANGBTwYsakk7fr/Y3xnhTqTgNxyjb4quFQjbktRRZUuLQgNlwHvI2ET1KzdSxe12ktIPSE/jZeUXGbVrRT5eJRkpY7p7LOxqlwkpueaToM0gA7o1OSfr3JG7bovSaST7DU28/d7zg/uvq1TyEbSQPr5KRwB9coQa23rt6gghFbYk+mddZtmTVd3zHpACbZQbpdpqOOoQQXSD0weaTtaoby95zunHuDsxBHPb3HqndmdJAqT5aD298SVF7JHf9FOm7MdMfouNH7qmWjXHpFfcUiPRKVHQri42zkfX9lS1DBLT7j/VPD7hMn2MtfD9nRdUDjOpv8s4PU/2Wwv6jDTDiOkZHUDf1K81AfTcCCQQZBTV7xqq8CT2O3zERvn3rJn8OeXIpctF2Hy4Y4/pp/09mipCk2qHNgVJgxt/7XpHDLRjqInzTJMmSJOY/wBI6LwywpOc8RiTE8vevVuD3tWhTGuS0A+bciI3xkT9RlYfPwcK3Zpw+Q8sW6rZVeMeIi1Oik8guEwIjPNYa3pe0fLyT2GXPPQdPU7d094iv/b3NR7thgNGJ5COkkzHqi8M4eab2VGnW6AWtaCSHOkBpxE9l0/EwrDipfqaMHkZZZp76R8/gLwz2g0sG2nVNQdQecrX+FvDDbmjqAZSbPs3SzU95A8zxkBpyBuZgytrwfhDKLB5fO5rfaOOXOMSQ4nlJOBjAVkxg2AgdNh8Fo7X3diKCTPP2fZ5Wa5zWPouaA4sJZ5i4iIdjA65Kh4O4Lc2/EodScxpa8OMSwNI1CH7HzBuy9MpMhFCbl2FY1aa9ApUtSDVqZhR1pC4MwOAhV3iy5qUbKs+nqL9MDSJI1EN1QOgJPuV2GrkJ0qMtI/N9WmDMElp06tLZI+fVL21u1tbS4yAehz0xyXo/wBoHhGlaUjcW7nsc6rDmlwLfvNR8uMQR3wVgL+30tE6STDgRv3BPwT96+SlqnfwXrLD+LqztSpgNHQkbx80jQ4VQNzpqODKbZnIBdBVSLqpGltR2TMNBGey+vrBzBNRr2uJ3JBBO5xv78rHDxpRdc6XSr/s0y8hNfps2t5xG2eKdOjpazAmIxzx1O23dX9xZUhRgQQRHKCvJ6VtLZ1tHRpkT1gxHzTNnxZ9IkEkj8pO/wDRZM38NbX2S2vk1YvOVpSVI21j4WFRjhphh+fvKoOI+FmB7dIczPmaTMZ6r0Hw5xZlag17fQjoRyWI8bXTvau9mMZl3KQY/WVk8aeb6vC6ZqyzxyTlKNpdF1wnQxvliBgd+SqPE3FhpmMnYYkD15LIU72o0EBxAIg+nREeC78UnE+87rdD+H8cnOUrM0vP5RfGOwlu4uMk90/bOnbaF2hwzTT825ifXp7v1QqRzHL9e61ucZNqPorjCUUnL2MP5+iWujDQehB+UEfXRGccqFVkszsQUYvYk1aYsLwHDR64gBO2d3GXA6ewBjHRU5qkfzAdhunLW5AGXER2MFXNaMcZbGKNXU98dQPfumuR9VW8PrTJ38zj+n7AKyLcfBUZNM24NxAPOMcuXIj6lTtKLHZgfDIKmKYzP1KYoW0bZ/T1+u6yZZqtG7FDexPiVgANTW459BCVsLRlSQDJ6TDgAOQ59FoeKWsNnywGzEzIJ3HpnELO0uBVHPmnOoHUCMRn8U+qmDLcKk6K8+K3ygv3NRw3hzNo0uABPcCeY5bfWV3ividwmjSYXPERGf8Ai4Az3BVRTu6oLW1neyf+Y4a4bHSRgO5wYG/oitotDn6qhNR4DcOBJzA0QJ7YSR8flLlLZnnl1S0UF3ZvBBeAC4kkdCDBDhyXq/2elpo1tO4q525MZpn082e6ztjwF1R1X2bWvDYBmo0Q4NBaRgjVuFq/BnBHW1J2sAOqPLiAZAHIT8V0lb7M8ey/hHpCFGV812Upf2hlpUi5CY7KM1spuwEGUeak2ERpgJU1UUEeJUWBfOqIFW5gJjORurVlRpbUa17TEtc0OBI2wei8M4lw4m/qUGUyQ2rUbTZOA2SWjs2IM9F7NUvFV1wzWagY3WRBdpGsgbAu3hFOiShyMpZeBdFQPr1AWtALW05ZmP5juI7H3jZL8c8Lte9pp1CxgjU12p+0+ZpJ3M7e9aK7ulS3FwlbGWNUV/E7VtOm4yHtDYgsDSGncgiRPPYfJZFvDjp1gtePy7mM7xsey2FeoSq28c1jWmBFNwLYERLgHDHLM+5LFUnxBOC7EPDfETTqlrXEMfvJA0wMn/cMhbipb0a1MMEcwMgzGD645rzmlZyXGHFvIgE899vVXFvYmm8OoF0sPmDzBjbpG8/JZPJ8eM5ck6f52PhzSiqrRZX/AIfbOABIn00mfTnBJVTdsAqBjRL9yR64aAOc/qrmi+q55luXtBkFpgRAABzuRiNyo0PDxZXwXO0gvMczPlE9cH4LMpvFqb3RrjU2AvrYNa2I6H/cN55BVtWl5tlphbNDmtxAaSeQkmMjvLviVW3dvL55GT7oMjpOFViyUXyfLsqdGRKJTZt6n5pq7tYEgZEfJD04Mdf2W2GS0Z3HZmLq0IqlnQ4PYbfJMXto6m0AmXGMclc8R4frIcBmP7fskmWUug8l0k7RyXFpsDw+jpaB1z+yvG05G3RVdQwYWgsaUtB5CPr4rD5UuOzoeKvtO0+HYn62/sm7e2bpE7HpgCevTp7+S7SugCG9QBtmeSedbOIAAJ84BEDYwR8JHwK485v2b9keH2uv7sQXMgSRu3BGB8Pco8NpC2c8VI0Okt22g6mbDln49FO2sqlCq1zjOolpImAOW+cER/yVVxS/qXNy+jSZNNph7toP85mdpJx3UhByb+O2VznToQ4pfVLtxZQpaqbTGtwADhsCQYhXfDuDUy5oaxoqCdMRpMCCDPIgH0U6ENY2MCkPKwblv+Y0fmP83qE42wqe3ptbTqANe0lxaQwMGZ1bT27lbMac6jBVH87Mstd9mg4bwwUi4z+LTtgAAYHfc59FYSoMaiaF0kqVIRHzco7WoIajUmIDhKaP7RAJ6LoYUSBAC4wET/DnIbamkhOOvhhOkjPmnKHRWVKqTrVd0eocJOoE1BsVdUlLVCjOQ6jESNlXctVdXoK2uG5Sz6aFE5FXUpJO4tQ8FpGD9fFXFWklnUUUI2UNraPp4LgQDjBx37HA2TLbOrUjS8EmQ6BPMGASMHOesp6tTS1o91KqXDLXRIkyCMYGxnG/RV5YSa+zsWNLsLX8OVA4VKdZxqsEw6NJHJg6bHdWfAfEFN1RzHeWq4CQdpgCAdsD9SvqXG2vOkyHvJAwBIgACeu+yDxngbajJDQ2s0a2vA0klsQ10byuRlT5cc3+fz0bISXH7Alei99w7QJHlad9o1HI23STKZLgCIJLsCehMTCuuHV20maqjo1T+JxPmOA0E84gd4Ub2s1tQEkAAGSSIGQN9lm2jQp+jOPpPkgtIkYkYx06+qGGY9Y+P1K1ty9lVpDS10BuxmOxVPY2zf8AMMTIbJiS3p81dDI12HkmKWNKSPgk30IqOPIlXNO2NN8Hn33nKi6180xiV2MU+UEzn5IpTZlbin5ytNwSkPZZ5GfQYO/xVRcW/wB6QAd8Y7wPRafhNNwpvLtEEYaBgYHmLj16D4rH5svRdg0i14bZMaHHSJEOmBODnPojVGAVuQkbehkfqfgqSpaur4NYspO5MBa84mNbjtOcBNUOEU6dLya/PBLy7U/OMHsDj0XLcEld7NFu9jd3xGjUqPoh7faQHROe8HrscKosrAUmGJk1HVSOZn8TdzPkEj0XT4Ut4EmoajiZqaiHjVzOnG+O8pqlb+yAE6gwASTpnT6bmB8ldUdKL7EtpDPC6bv4ouDToFPctgEu0lukneW5wtFSpl3op0rMnJwN4TRpQN4C7UIKMaRlbIBgC4QpAr4NTNhSONYjKDBKM7olWxydNoXXIJqJK/4qGjGSnehW67JX96GNyVTO4oVS316575JUG3Cw5MrctGXLLkza1UqUZ7kIhdEtEqjclcci16eUFwRI9itZqVcxP1MhJuRFFntQX003US9UIEoRqUJKGaadQXUpKgrKu6tCSCCWlpkEbgq2ocRlul2pz47EwABk+pUH00ldu0vp99TT3yzCo8jGpwdjY5U0ddwB1XUK9QimwgUmtOcmA4+5Mt4W1v3b3OqtdP4/UQBHvzKas3tDQBy0HBLhGo85yecdkpXqVnVmkaWsBMuBOoiZgDkffhc+OLLkS9I084xYy3gNHOmkGkNZ+Fzm8jvBypWjwHnWyWy4HAcIMwCDzkqLmk6vM6XR/MfLG0f3lJssLg1Gl2ggOa4kE/yxuwiMwn/lJt/c7J9al0XlW2a4S0QJHu2iOXuHRD09VGjbOBqEuJ1Algb5Q0xgHOZIGe5KZpUMCcnE+vNbcON41TKZS5OzN8TcGOe7npmM9N4TFnxUNpsNRw+9Bc0iCIAALTI396uWcOb7b2owdGg4kFsgie4j5pp3DqbmhrmMcBkAtED0EYSzwwm22GLlHoR4Feiq0uZhrYAdG7uYA6bfFMXLKvsC1ul75djABaeQP5o9yeZTGw27YAVhb2fbCX6GNeh+TKjhPD6r6RNRul5BIbggEEFsuHfPNJcSa4ufDYc0QQC06CQHHMbkE9lsgzEDCq+K+GxWOprzTeYBcBIcOQc2cx1Svx4PpURTaHOHXbn0aZ2ljCeX8o5I4aSVKja6WtaDgAD4CE02lC00Dkl0BayFB3y5ph7EGraF40zAO5/ZK0TlStgaV6NJ5BC/xEk4Bjqn6vDAGwEahbta2CEKZllkl6F6RBGUjecPBBPqrc2eMJK/aQ0iEadbFv5MVXsy1xwpU7GeS0lnbB+4VpR4O0BUfS5bQLE6gS8pl6CQtpoQGo2UM0uqbAwPrqo1BhEVsrKrR+qTqsyrCuMfBIVt0GwgCEItlEfuhHn6qBF3sQTVhMVDlBeFAMmxwKU4jYFzQWQXscHNBMdnCe4JXwOSnKOyD2CqAcMtDTZB5nVAPlbMCG9sJo0l1hRGbqDI+pNTDUNwRGoBJNwiNcoNR6YQsajrAj0qBOAvqIV9bUgGiAl7C9CtvZhu+T8gnmOCnpC60JqFs+EHZE9nhdaF0FQhAMUoRHqAGFGFAaj+Z2UG3c7BDu9h6qFFImWcFLssWPkL6s3Vgcly1Ki4wU/oyTjxlQ3bnSEG4GqZXaLsIjxkJ/RUV1G1yU9Qt3xuuuEItOoY3QUUS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3" name="AutoShape 15" descr="data:image/jpeg;base64,/9j/4AAQSkZJRgABAQAAAQABAAD/2wCEAAkGBhQSERUUExQVFRUUFhQUFxgYFBUVFRUVFxYVFBQVFBUXHCYeFxkjGRUUHy8gIycpLCwsFR4xNTAqNSYrLCkBCQoKDgwOGg8PGiwkHSUqLCwsLCwtLCwsLCwsLCwsLCwsLCwsLCwsLCwpLCwsLCwsLCwsLCwsLCwsLCwsLCwsLP/AABEIALsBDQMBIgACEQEDEQH/xAAcAAACAwEBAQEAAAAAAAAAAAADBAIFBgEHAAj/xAA9EAABAwMCBAMFBgQGAgMAAAABAAIRAwQhEjEFQVFhBiJxE4GRofAHIzJSscEUQtHhFUNicoKS0vFTVHP/xAAaAQACAwEBAAAAAAAAAAAAAAABAgADBAUG/8QALBEAAgICAgIBAwIGAwAAAAAAAAECEQMhEjEEQVETIvAycQUUYYGR4aGxwf/aAAwDAQACEQMRAD8A1YcRuvmV/Mi1bUuGErT4Y6ZlZKZd+5K7u5MJjhriDhBt+EkPkq2Y0DCCx7ti0NMf1QrlqgKRmVOpTLhhWgFX20hJtokFXNCmYgpK/qBvJLKPsgSiYCcpvkKhpX+Yypi+cHbGFFMhbXVLCkymNPdKO4w2Mollftfsm5K6Ayquz54hWFpbzEhWBsmnMZRfZpeCuwUANtp2XwqFMSoaQn66CL3UQq6reOAVtUpyFBtlIykcb2iUU9rxDUYhPV6RKOOGtaZAVRUmvxJjBPs7Onrf0NasCGNPcU5d7+6VY3W2Qm2mWOko77gOEAI/FKJQrDfZLVOhfYnakNf5sK1/iZHlQbyzDnTsiUbIgYUSlF6ClQ5aNkSVMtbMqNMECEo2kQ7dXhGnvBBSf8VBhdryMhL0rQuOo4hVybekBljRMBfV67QMqVNoA9EKrRa9WLoJBg1ZTVJ0IbKelEphKkGgdw+F2lUBGV2oySovtkaCVbXkDZHDpC+/iQMKR7JLQ5IMlQfRhEiF2JTCnzXmExSdhCFOEKrVgwo3xVisdpVEC5oB/Jda8NEldp1wcqcrIK0bBrTsmK1u0jZSwUVqJCtrcIa5VnH6NW3pCvbjX7JwfVpxJqUh+MMPJwGfd8dQRCg8dFKXZDljesq02VKbg5j2hzSObSJCIXrPhgs3+XFvUdJbyo1XH8Tfy03k5GzXEHZxi6pPlFtAJFJtqHX2VlpCEaAmUslYTpauUnEr6qUOldgYKlgPr68FOm57tmNLjG5jkO52HchK8GsHU2eaPaPJqVSOdR+Xe4YaOzAu3BFaq2mPw09NWp3dP3LP+wNQ/wD5s/MrBrdKYh2tTkINCmByXatxBRGIeyAqzJXKkgQEYhRBjdSiMG+Q1VtxfHUBCava+MLlnQ1DzBVuVvigWMUXSJXKrui4W6QovqtIVl+gn1BhO6Uua2gp5snZJX1VrTlK1oD6Gad1LVNtwQ1CtazdOEO6BcICj0tEW0EpuJzKIblDo1W0xDiJ6KJqF2W6QPipGyyMJNC5oy5OUqcLhpDcKQcglQzdkapyutOMIVfbKnbHCN7FGaYwo+xEr4OUX1g3dHQAvsRGUJ1sIwkxxZpMSmf4jGEvKLACps0nJTLqirLm6PRdoXxdhRNERbsqSFH2ZX1scZUvapyC11Ze0EESDIIOQRsQRzCXtQaBbSeSWEhtN5zB5Unnr+Vx/FsfMBqtGmFCqxr2ua4AtcIIOxCiRCbV0tVZbXLqbhTqEuBMU6h3dz9m8/8AyAc/5gJ3BCsDVUARrM5qsvOItpsc5zSY2A3cSYa1vcuIA7kK2BVbUt21qs/5dEkD/VWIgn0Y0kf7nu5sQasAnw+49kyJBe4l9QjYvdEx/pAAaP8AS1qsnXDolfM4a3cJprMQlV+w0Vbb0k5CsaFSQuOtmqPtQMKJUEbJCXrHmvqVwCmX0ZCdO+gFHcV26grajUEKovuEkmQl2vqNcAdlXuOwdFtxE+XCzdG9cHwVoaTpwUG/4a3BEBLKPJ2BrkL1+IljcKvNU1MlWX8MCMZ77KdHhsQe6nFstWFy70Dt6sDAn66pkUHHfA6DHxTdO3A5fXRFbRj6wrlEvjGMehdtDH0V3+Gb0+EfQTBYRshH6zCZliYhTudQwgCo/V2TdG10ovs1npvsy2DLNQyiUmQFA3EYRmOwmTQpySoVaGoZRwugpuyFW3hY5JulbEBMBE1IcUgIRfZyVOnZBplFurvQJUrer7Rso6JewL7kAwjUWID7TzSnGGAgrvYDrioOdC6c5UKgThIXBa9pa8SDuPmIIyCCAQRkEAhZzxZxCpTtKjC465pmnUG7w2oxxBiIqADMbjzD+YNvazsLAfadxp9P2dGSBUpl2P5iHYz2gERzKF7IvgsPD3iGpVNw5pk1K33QnU1ssAP/ABaGajt03IWmtmlrAxsw0RnJJ3LieZJkk8ySvE+CcSdTfIBMQMHTkCSWxtJ0n/gPRe6cFuRVt6dQEHUxpMR+KPMDHOZSyVsNaO2zKkZTtJpjKSvuPUbYTXq06Y/1OAJ9G7n3BZXiH2v2zSRSZUqnkSPZtJ7Tn5KXGPskccn0jXXdBx2KELcjJXnlb7Y6mYt6bc41POBHMYkpSt9sVUz5KIHSXn5+ir5xu0W/Ql7PRaWrVjZWrboRl37/AKLx+l9p1xUnSLfrlzhG3U+vx7ZRrfa9dBxAbbkdmvI+MiU2PtpAeJQ3JntbrkchKWqZyQP1XjrPtluh/l0P+r//ADVvwH7Uri4qQ6nbtaPxOLnCMYhpfLvcrJfauUuh4KEnS2z0cUkUUVhL37VhQfpqUGvb+anU+Wlzd/enrH7YLF8ava0/9zA4fFjifkpGpK0M2ouujZ06WAmWUVXcL8TWtcD2Vem6dhqDXf8AV0H5K3YfgnQG2R9kvtKICvoTCg3H3KEI2lQc1AKK2pUhfTIUiAVEU+aoZTZH2SK0KJqLocoiHW7o04UWtUyEyAIfxPnhOulRfag5RSYQQBepTDsFM0KIaICz/GfHVlayKlZpcP5GfeO9PLgH1IWM4j9tRcSy3pNZ0fWdI/6N/qm/qGtnqWkkql4x4jp0SWuqMBALiNQmBuY3XjviHxzcuxUuHO1Q7TT+7p7mILRke8rOjirqrtwD1OSfeZJVdyatdFqxK+Le/g9pd9qNu3EPfgGQABnkZOChD7WaX/16p9HsK8ja535z+iPSuHDGon1BP7qrlL0/z/BpWCHTR6s37VbefNQrtbzMMMDrGpZf7S+M07qtS9mSadNsB0locX+Z2lpEzAG/TluctrJnHyIGev8AZK3984lofEsnAPItaAT7p+Ktg5VbM2WMU6RYWdICXxMwI39IGy1Fp4tuKdtVp0qkEAtEiXscACdB5S3IOe2VluFVi4E4BAxnciUW8q4LiB94WiJ6RBMc8mCjb6ZGl2irq1ZcXO8xOS4kucevmO/xS9S4J2Mem/yTVxQE5GOonHqErWtSD/eZ+KpaVmmEnWwBYFXXe8YVk5pHL9il61pryD2VuN09i5Yco1ElwDiYoVdThILS0jB35wd9k5x7w2+gA9supnnGWznIStnYtY9rqv4RmBzj9pWruvFdJ7CwtL5Eco+az5sk45VLErXv4LcPjqWJxyun6+TAytJ4EvaNO5++Zq1t0NkiASQefMxHvVFXtyCYBjl1hF4VQc+tTa06SXtAJ5Gd1szJZMTV+jBj5Y8q17Nf444Q0xVoNLcQ4aSPfjCxPtSN16/cNIEOAeI5CD8F5z4osmNfqYRB3HQrl/wzy219KX9mdXz/AA1x+tH+5W214WmWuc09j+69t8NU2t4X/E0q1fW2mXOY17SQW/iDWwJAyd9u68IhbvwN4wq21tcUzS9rQcD5oH3VV7CGHOCDp27T2Pc+27kjipy6Ro+Cfbc9rtNemHN/MMOH9V6hwLxLQvGaqLwcAlpw9s7S399l+WqxzJ5n59wrvw5xWpbObVpVIfqIAGYGCS4bFp2g91W0ltF0Ztumfp0lQc9Z7wz4xZeUNUaajYbUZ+V3UdWncFOvvO6VyRconwCkF8x6mHZVejMLa8rtSrBlTqU0Gs7klaIOtucSvqlyAwue4NaBJc4gNA6knAWX8R+O6FkyHfeVOTBgTE+Z2w5bScrxvxL4zuL101XwwHysbhjfRvM9zJVkIuQHrs9c4j9qlAP9lbxUdmajiW0m+/d/yB6rCeO/Edeo0OFzUdTcdJa1hZS2/M2A73z6rIcCZruGAjy6gTiZHpzWv+0LiJ/h2Uw0Na5wO2fKCZJ2G+yy5cjh5EMcd2a8WJSwSyMwT66Z4Pw91xVDBzyT0A3KQC1HhPiNKg17nnzOxEE49y1+VkljxNwVv0Z/FxxyZEpPQp4vutVVtPSR7JoZPUYIjsqmwZ5xCv8Aj3EKNcgwQRjVtjpHNJUqdMDymf3WbBPjhUXFpm3JgvO5KSaDBOUKI3OEvSCMXJeJfKVhnuG4xHLvsqq9YdWvBE6Yg99/ronnOnHXC5dtikYOwH9f/FXY6RizK+hPh5cKgaREnIIxB3Mc8SrviFmSGz+EugctLd9sZ9eyz/8AiREGCSIJ5BOv4xUqRqZDAROSeY5809StOiluNNWSqVSCWu3HwI5ILnAYjHTp3H9E3c0dYg/Q5R7/AJFIQ4GCqmlLaNMXJaZB3xCVuawblpz9fJNkwkL+lOQjFJumGbai3EUqVi4z9D+yveCcD9qwvc7S0TlZ4LWVS82Qa1sEiTH8w54HPsp5UnGKjHVur+AeFFTlKUt0rr5ErWxY6ro9o053HP8AoV3jdyyk8MphpLYl2dQcOhBVHSa7V5ZntutLT8Puqs1VGuY/rG/QkKrIo4pKU5a+DTinLPjcMcal+f8AJccJ8ROqU/O09NQ29T/UKt4rwOvcPmm3WOogenqtp4Y4JSbRDSdvSHE9+3ZVfEOLssaxDHTO7Z2Pu2zK5GLNWV/Qjv1+ejo5oqWLhldfJgX8GqMfoqNLDncdOnVaSz4TWtQH6ddJ0Fw3BwQDg7gE+koXHvGb7oBppMkHceYnOI6HbZfUfFNdlMU/KREQTJjlkHB+a6uReTkik0lfas48Hgxt1d/Ih4ip09YdTjS7pG+MaeXwUmUwQIkENa0MjzFxgQBHmkkmOiDTdFTUSwkSYGQZ6SOX7K44HwupWq0RQIdUYfakmAWaHt/GTvkiN91rhHhFRfozSfKTa9noXgLgr7ag81Waa1R51SZOkfhEDAzqx3WiD3Hb5AlHo28nzYHRWDCGiAICVuzVGNKgQbCXuqpGyZcJRKbG80tWjCVjuJtpNL6jg1oEknksPW+0RlxdMoMa/wBk9wYXNI1ukxidhtz5FUf2l+LTWqOpUjFJh0yI85E6ndYnA7BYexvHU6jXtPmYQ4YmCNsc1fixruXQknWkbX7XOGUqFekKQgGmZMlznEO/ESSZHIbDBXnxdK1HjfiVa8eLqppDHfdMaCNTWsEguby1S505zI5BZeFfafQjTT2bHwXbhjTUP4jgYz7ld+KeHNq27nVCQ5gLmxs2OUc52WW8LVna+wGOg6gdyn/EN7UfTls6BueZ7+k/1XnM2Kf82mnu+/8Aw9JicJeJ1qiho8DqadRbjpz96Zs+HmodAIaOZOI7eqhwTiNRhOZZu6cj4qvu7xz3lx5mV1HHLObi2v3/ANGBTwYsakk7fr/Y3xnhTqTgNxyjb4quFQjbktRRZUuLQgNlwHvI2ET1KzdSxe12ktIPSE/jZeUXGbVrRT5eJRkpY7p7LOxqlwkpueaToM0gA7o1OSfr3JG7bovSaST7DU28/d7zg/uvq1TyEbSQPr5KRwB9coQa23rt6gghFbYk+mddZtmTVd3zHpACbZQbpdpqOOoQQXSD0weaTtaoby95zunHuDsxBHPb3HqndmdJAqT5aD298SVF7JHf9FOm7MdMfouNH7qmWjXHpFfcUiPRKVHQri42zkfX9lS1DBLT7j/VPD7hMn2MtfD9nRdUDjOpv8s4PU/2Wwv6jDTDiOkZHUDf1K81AfTcCCQQZBTV7xqq8CT2O3zERvn3rJn8OeXIpctF2Hy4Y4/pp/09mipCk2qHNgVJgxt/7XpHDLRjqInzTJMmSJOY/wBI6LwywpOc8RiTE8vevVuD3tWhTGuS0A+bciI3xkT9RlYfPwcK3Zpw+Q8sW6rZVeMeIi1Oik8guEwIjPNYa3pe0fLyT2GXPPQdPU7d094iv/b3NR7thgNGJ5COkkzHqi8M4eab2VGnW6AWtaCSHOkBpxE9l0/EwrDipfqaMHkZZZp76R8/gLwz2g0sG2nVNQdQecrX+FvDDbmjqAZSbPs3SzU95A8zxkBpyBuZgytrwfhDKLB5fO5rfaOOXOMSQ4nlJOBjAVkxg2AgdNh8Fo7X3diKCTPP2fZ5Wa5zWPouaA4sJZ5i4iIdjA65Kh4O4Lc2/EodScxpa8OMSwNI1CH7HzBuy9MpMhFCbl2FY1aa9ApUtSDVqZhR1pC4MwOAhV3iy5qUbKs+nqL9MDSJI1EN1QOgJPuV2GrkJ0qMtI/N9WmDMElp06tLZI+fVL21u1tbS4yAehz0xyXo/wBoHhGlaUjcW7nsc6rDmlwLfvNR8uMQR3wVgL+30tE6STDgRv3BPwT96+SlqnfwXrLD+LqztSpgNHQkbx80jQ4VQNzpqODKbZnIBdBVSLqpGltR2TMNBGey+vrBzBNRr2uJ3JBBO5xv78rHDxpRdc6XSr/s0y8hNfps2t5xG2eKdOjpazAmIxzx1O23dX9xZUhRgQQRHKCvJ6VtLZ1tHRpkT1gxHzTNnxZ9IkEkj8pO/wDRZM38NbX2S2vk1YvOVpSVI21j4WFRjhphh+fvKoOI+FmB7dIczPmaTMZ6r0Hw5xZlag17fQjoRyWI8bXTvau9mMZl3KQY/WVk8aeb6vC6ZqyzxyTlKNpdF1wnQxvliBgd+SqPE3FhpmMnYYkD15LIU72o0EBxAIg+nREeC78UnE+87rdD+H8cnOUrM0vP5RfGOwlu4uMk90/bOnbaF2hwzTT825ifXp7v1QqRzHL9e61ucZNqPorjCUUnL2MP5+iWujDQehB+UEfXRGccqFVkszsQUYvYk1aYsLwHDR64gBO2d3GXA6ewBjHRU5qkfzAdhunLW5AGXER2MFXNaMcZbGKNXU98dQPfumuR9VW8PrTJ38zj+n7AKyLcfBUZNM24NxAPOMcuXIj6lTtKLHZgfDIKmKYzP1KYoW0bZ/T1+u6yZZqtG7FDexPiVgANTW459BCVsLRlSQDJ6TDgAOQ59FoeKWsNnywGzEzIJ3HpnELO0uBVHPmnOoHUCMRn8U+qmDLcKk6K8+K3ygv3NRw3hzNo0uABPcCeY5bfWV3ividwmjSYXPERGf8Ai4Az3BVRTu6oLW1neyf+Y4a4bHSRgO5wYG/oitotDn6qhNR4DcOBJzA0QJ7YSR8flLlLZnnl1S0UF3ZvBBeAC4kkdCDBDhyXq/2elpo1tO4q525MZpn082e6ztjwF1R1X2bWvDYBmo0Q4NBaRgjVuFq/BnBHW1J2sAOqPLiAZAHIT8V0lb7M8ey/hHpCFGV812Upf2hlpUi5CY7KM1spuwEGUeak2ERpgJU1UUEeJUWBfOqIFW5gJjORurVlRpbUa17TEtc0OBI2wei8M4lw4m/qUGUyQ2rUbTZOA2SWjs2IM9F7NUvFV1wzWagY3WRBdpGsgbAu3hFOiShyMpZeBdFQPr1AWtALW05ZmP5juI7H3jZL8c8Lte9pp1CxgjU12p+0+ZpJ3M7e9aK7ulS3FwlbGWNUV/E7VtOm4yHtDYgsDSGncgiRPPYfJZFvDjp1gtePy7mM7xsey2FeoSq28c1jWmBFNwLYERLgHDHLM+5LFUnxBOC7EPDfETTqlrXEMfvJA0wMn/cMhbipb0a1MMEcwMgzGD645rzmlZyXGHFvIgE899vVXFvYmm8OoF0sPmDzBjbpG8/JZPJ8eM5ck6f52PhzSiqrRZX/AIfbOABIn00mfTnBJVTdsAqBjRL9yR64aAOc/qrmi+q55luXtBkFpgRAABzuRiNyo0PDxZXwXO0gvMczPlE9cH4LMpvFqb3RrjU2AvrYNa2I6H/cN55BVtWl5tlphbNDmtxAaSeQkmMjvLviVW3dvL55GT7oMjpOFViyUXyfLsqdGRKJTZt6n5pq7tYEgZEfJD04Mdf2W2GS0Z3HZmLq0IqlnQ4PYbfJMXto6m0AmXGMclc8R4frIcBmP7fskmWUug8l0k7RyXFpsDw+jpaB1z+yvG05G3RVdQwYWgsaUtB5CPr4rD5UuOzoeKvtO0+HYn62/sm7e2bpE7HpgCevTp7+S7SugCG9QBtmeSedbOIAAJ84BEDYwR8JHwK485v2b9keH2uv7sQXMgSRu3BGB8Pco8NpC2c8VI0Okt22g6mbDln49FO2sqlCq1zjOolpImAOW+cER/yVVxS/qXNy+jSZNNph7toP85mdpJx3UhByb+O2VznToQ4pfVLtxZQpaqbTGtwADhsCQYhXfDuDUy5oaxoqCdMRpMCCDPIgH0U6ENY2MCkPKwblv+Y0fmP83qE42wqe3ptbTqANe0lxaQwMGZ1bT27lbMac6jBVH87Mstd9mg4bwwUi4z+LTtgAAYHfc59FYSoMaiaF0kqVIRHzco7WoIajUmIDhKaP7RAJ6LoYUSBAC4wET/DnIbamkhOOvhhOkjPmnKHRWVKqTrVd0eocJOoE1BsVdUlLVCjOQ6jESNlXctVdXoK2uG5Sz6aFE5FXUpJO4tQ8FpGD9fFXFWklnUUUI2UNraPp4LgQDjBx37HA2TLbOrUjS8EmQ6BPMGASMHOesp6tTS1o91KqXDLXRIkyCMYGxnG/RV5YSa+zsWNLsLX8OVA4VKdZxqsEw6NJHJg6bHdWfAfEFN1RzHeWq4CQdpgCAdsD9SvqXG2vOkyHvJAwBIgACeu+yDxngbajJDQ2s0a2vA0klsQ10byuRlT5cc3+fz0bISXH7Alei99w7QJHlad9o1HI23STKZLgCIJLsCehMTCuuHV20maqjo1T+JxPmOA0E84gd4Ub2s1tQEkAAGSSIGQN9lm2jQp+jOPpPkgtIkYkYx06+qGGY9Y+P1K1ty9lVpDS10BuxmOxVPY2zf8AMMTIbJiS3p81dDI12HkmKWNKSPgk30IqOPIlXNO2NN8Hn33nKi6180xiV2MU+UEzn5IpTZlbin5ytNwSkPZZ5GfQYO/xVRcW/wB6QAd8Y7wPRafhNNwpvLtEEYaBgYHmLj16D4rH5svRdg0i14bZMaHHSJEOmBODnPojVGAVuQkbehkfqfgqSpaur4NYspO5MBa84mNbjtOcBNUOEU6dLya/PBLy7U/OMHsDj0XLcEld7NFu9jd3xGjUqPoh7faQHROe8HrscKosrAUmGJk1HVSOZn8TdzPkEj0XT4Ut4EmoajiZqaiHjVzOnG+O8pqlb+yAE6gwASTpnT6bmB8ldUdKL7EtpDPC6bv4ouDToFPctgEu0lukneW5wtFSpl3op0rMnJwN4TRpQN4C7UIKMaRlbIBgC4QpAr4NTNhSONYjKDBKM7olWxydNoXXIJqJK/4qGjGSnehW67JX96GNyVTO4oVS316575JUG3Cw5MrctGXLLkza1UqUZ7kIhdEtEqjclcci16eUFwRI9itZqVcxP1MhJuRFFntQX003US9UIEoRqUJKGaadQXUpKgrKu6tCSCCWlpkEbgq2ocRlul2pz47EwABk+pUH00ldu0vp99TT3yzCo8jGpwdjY5U0ddwB1XUK9QimwgUmtOcmA4+5Mt4W1v3b3OqtdP4/UQBHvzKas3tDQBy0HBLhGo85yecdkpXqVnVmkaWsBMuBOoiZgDkffhc+OLLkS9I084xYy3gNHOmkGkNZ+Fzm8jvBypWjwHnWyWy4HAcIMwCDzkqLmk6vM6XR/MfLG0f3lJssLg1Gl2ggOa4kE/yxuwiMwn/lJt/c7J9al0XlW2a4S0QJHu2iOXuHRD09VGjbOBqEuJ1Algb5Q0xgHOZIGe5KZpUMCcnE+vNbcON41TKZS5OzN8TcGOe7npmM9N4TFnxUNpsNRw+9Bc0iCIAALTI396uWcOb7b2owdGg4kFsgie4j5pp3DqbmhrmMcBkAtED0EYSzwwm22GLlHoR4Feiq0uZhrYAdG7uYA6bfFMXLKvsC1ul75djABaeQP5o9yeZTGw27YAVhb2fbCX6GNeh+TKjhPD6r6RNRul5BIbggEEFsuHfPNJcSa4ufDYc0QQC06CQHHMbkE9lsgzEDCq+K+GxWOprzTeYBcBIcOQc2cx1Svx4PpURTaHOHXbn0aZ2ljCeX8o5I4aSVKja6WtaDgAD4CE02lC00Dkl0BayFB3y5ph7EGraF40zAO5/ZK0TlStgaV6NJ5BC/xEk4Bjqn6vDAGwEahbta2CEKZllkl6F6RBGUjecPBBPqrc2eMJK/aQ0iEadbFv5MVXsy1xwpU7GeS0lnbB+4VpR4O0BUfS5bQLE6gS8pl6CQtpoQGo2UM0uqbAwPrqo1BhEVsrKrR+qTqsyrCuMfBIVt0GwgCEItlEfuhHn6qBF3sQTVhMVDlBeFAMmxwKU4jYFzQWQXscHNBMdnCe4JXwOSnKOyD2CqAcMtDTZB5nVAPlbMCG9sJo0l1hRGbqDI+pNTDUNwRGoBJNwiNcoNR6YQsajrAj0qBOAvqIV9bUgGiAl7C9CtvZhu+T8gnmOCnpC60JqFs+EHZE9nhdaF0FQhAMUoRHqAGFGFAaj+Z2UG3c7BDu9h6qFFImWcFLssWPkL6s3Vgcly1Ki4wU/oyTjxlQ3bnSEG4GqZXaLsIjxkJ/RUV1G1yU9Qt3xuuuEItOoY3QUUS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9164" name="Picture 17" descr="http://www.buglifecycle.com/wp-content/uploads/2009/06/compton-tortoiseshell-hatched-7-4-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0"/>
            <a:ext cx="434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228600"/>
            <a:ext cx="213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309" pitchFamily="2" charset="0"/>
              </a:rPr>
              <a:t>                           Compton  Tortoiseshell</a:t>
            </a:r>
          </a:p>
        </p:txBody>
      </p:sp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5" descr="plus.google.com 2012-9-27 15-45-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pixture_reloaded_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324600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324600"/>
            <a:ext cx="220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5867400" y="6027738"/>
            <a:ext cx="327660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  </a:t>
            </a:r>
            <a:r>
              <a:rPr lang="en-US" sz="1000" b="1"/>
              <a:t>Fluke on Breakneck Ridge</a:t>
            </a:r>
          </a:p>
          <a:p>
            <a:pPr algn="ctr"/>
            <a:r>
              <a:rPr lang="en-US" sz="1000" b="1"/>
              <a:t>“The Cat Walk”</a:t>
            </a:r>
          </a:p>
          <a:p>
            <a:pPr algn="ctr"/>
            <a:r>
              <a:rPr lang="en-US" sz="1000" b="1"/>
              <a:t>Hudson Highlands</a:t>
            </a:r>
          </a:p>
          <a:p>
            <a:pPr algn="ctr"/>
            <a:r>
              <a:rPr lang="en-US" sz="1000" b="1"/>
              <a:t>1931</a:t>
            </a:r>
          </a:p>
        </p:txBody>
      </p:sp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5943600" y="0"/>
            <a:ext cx="3200400" cy="1138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  </a:t>
            </a:r>
            <a:r>
              <a:rPr lang="en-US" sz="1000" b="1" u="sng"/>
              <a:t>New England Rock</a:t>
            </a:r>
            <a:endParaRPr lang="en-US" sz="1000" b="1"/>
          </a:p>
          <a:p>
            <a:pPr algn="ctr"/>
            <a:r>
              <a:rPr lang="en-US" sz="1000" b="1"/>
              <a:t> Used w/ permission </a:t>
            </a:r>
          </a:p>
          <a:p>
            <a:pPr algn="ctr"/>
            <a:r>
              <a:rPr lang="en-US" sz="1000" b="1"/>
              <a:t>Laura Watermen</a:t>
            </a:r>
          </a:p>
          <a:p>
            <a:pPr algn="ctr"/>
            <a:endParaRPr lang="en-US" sz="1000" b="1"/>
          </a:p>
          <a:p>
            <a:pPr algn="ctr"/>
            <a:r>
              <a:rPr lang="en-US" sz="1000" b="1"/>
              <a:t>Appalachia, June 1938</a:t>
            </a:r>
          </a:p>
          <a:p>
            <a:pPr algn="ctr"/>
            <a:endParaRPr lang="en-US" sz="1000" b="1"/>
          </a:p>
        </p:txBody>
      </p:sp>
      <p:pic>
        <p:nvPicPr>
          <p:cNvPr id="3072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1" descr="n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0" y="0"/>
            <a:ext cx="31242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F. Weisner  &amp;  L. Coveney</a:t>
            </a:r>
          </a:p>
          <a:p>
            <a:pPr algn="ctr"/>
            <a:r>
              <a:rPr lang="en-US" sz="1000" b="1"/>
              <a:t>“Prize Route”</a:t>
            </a:r>
          </a:p>
          <a:p>
            <a:pPr algn="ctr"/>
            <a:r>
              <a:rPr lang="en-US" sz="1000" b="1"/>
              <a:t>Storm King</a:t>
            </a:r>
          </a:p>
          <a:p>
            <a:pPr algn="ctr"/>
            <a:r>
              <a:rPr lang="en-US" sz="1000" b="1"/>
              <a:t>1936</a:t>
            </a:r>
          </a:p>
        </p:txBody>
      </p:sp>
      <p:pic>
        <p:nvPicPr>
          <p:cNvPr id="30727" name="Picture 13" descr="k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5371" y="10668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scan0004.jpg">
            <a:extLst>
              <a:ext uri="{FF2B5EF4-FFF2-40B4-BE49-F238E27FC236}">
                <a16:creationId xmlns:a16="http://schemas.microsoft.com/office/drawing/2014/main" id="{A1F06A8F-A18F-2127-1B0A-5F4527452E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0613" y="569118"/>
            <a:ext cx="2614160" cy="567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F36D-08FB-BCEE-6B83-27247F05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3B2D-7361-681E-95ED-7521EE5FE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4" descr="books.google.com 2011-9-10 9-43-2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771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04900" dir="14880000">
              <a:srgbClr val="FF0000">
                <a:alpha val="50000"/>
              </a:srgbClr>
            </a:innerShdw>
          </a:effectLst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324600" y="5867400"/>
            <a:ext cx="2286000" cy="708025"/>
          </a:xfrm>
          <a:prstGeom prst="rect">
            <a:avLst/>
          </a:prstGeom>
          <a:solidFill>
            <a:schemeClr val="tx1">
              <a:lumMod val="50000"/>
              <a:lumOff val="50000"/>
              <a:alpha val="11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  Fritz </a:t>
            </a:r>
            <a:r>
              <a:rPr lang="en-US" sz="1000" b="1" dirty="0" err="1">
                <a:solidFill>
                  <a:schemeClr val="bg1"/>
                </a:solidFill>
              </a:rPr>
              <a:t>Weisner</a:t>
            </a:r>
            <a:endParaRPr lang="en-US" sz="10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“Tower Crack,” 5.8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Ragged Mountain 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1933</a:t>
            </a:r>
          </a:p>
        </p:txBody>
      </p:sp>
      <p:pic>
        <p:nvPicPr>
          <p:cNvPr id="15" name="Picture 10" descr="CRI02607.jpg"/>
          <p:cNvPicPr>
            <a:picLocks noChangeAspect="1"/>
          </p:cNvPicPr>
          <p:nvPr/>
        </p:nvPicPr>
        <p:blipFill>
          <a:blip r:embed="rId3" cstate="print">
            <a:lum bright="-2000" contrast="12000"/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42895295"/>
      </p:ext>
    </p:extLst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E:\gpi\article\www.rtlibrary.org 2012-2-5 13-6-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6324600"/>
            <a:ext cx="25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C:\Documents and Settings\Jia\My Documents\My Pictures\Picture\100_0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4191000" y="1600200"/>
            <a:ext cx="4953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42" pitchFamily="2" charset="0"/>
              </a:rPr>
              <a:t>Heritage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42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42" pitchFamily="2" charset="0"/>
              </a:rPr>
              <a:t>Conservation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42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42" pitchFamily="2" charset="0"/>
              </a:rPr>
              <a:t>Access</a:t>
            </a:r>
          </a:p>
        </p:txBody>
      </p:sp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pi\1229gp\brain trust.JPG">
            <a:extLst>
              <a:ext uri="{FF2B5EF4-FFF2-40B4-BE49-F238E27FC236}">
                <a16:creationId xmlns:a16="http://schemas.microsoft.com/office/drawing/2014/main" id="{150E35F6-DB84-C58C-B871-338EC3AB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AF9B5E81-0B24-6720-DA06-3D386C42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27831"/>
            <a:ext cx="2286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  <a:t>A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  <a:t>X</a:t>
            </a:r>
            <a:b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</a:br>
            <a: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  <a:t>C</a:t>
            </a:r>
            <a:b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</a:br>
            <a:r>
              <a:rPr lang="en-US" sz="9600" b="1" dirty="0">
                <a:solidFill>
                  <a:schemeClr val="bg1"/>
                </a:solidFill>
                <a:latin typeface="Snap ITC" pitchFamily="82" charset="0"/>
                <a:cs typeface="Aharoni" pitchFamily="2" charset="-79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38018206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reservoi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533401" y="5582960"/>
            <a:ext cx="78908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309" pitchFamily="2" charset="0"/>
              </a:rPr>
              <a:t>He pressed forward to Smith’s Clove, whence there were mountain passes </a:t>
            </a:r>
          </a:p>
          <a:p>
            <a:pPr algn="ctr"/>
            <a:r>
              <a:rPr lang="en-US" b="1" dirty="0">
                <a:latin typeface="309" pitchFamily="2" charset="0"/>
              </a:rPr>
              <a:t>to the forts in the Highlands, and there he encamped…</a:t>
            </a:r>
            <a:r>
              <a:rPr lang="en-US" b="1" dirty="0"/>
              <a:t>		                                                              </a:t>
            </a:r>
          </a:p>
          <a:p>
            <a:pPr algn="ctr"/>
            <a:r>
              <a:rPr lang="en-US" b="1" dirty="0"/>
              <a:t> </a:t>
            </a:r>
            <a:r>
              <a:rPr lang="en-US" sz="1200" b="1" dirty="0"/>
              <a:t>June 1</a:t>
            </a:r>
            <a:r>
              <a:rPr lang="en-US" sz="1200" b="1" baseline="30000" dirty="0"/>
              <a:t>st</a:t>
            </a:r>
            <a:r>
              <a:rPr lang="en-US" sz="1200" b="1" dirty="0"/>
              <a:t>, 1779</a:t>
            </a:r>
            <a:endParaRPr lang="en-US" sz="1200" dirty="0"/>
          </a:p>
        </p:txBody>
      </p:sp>
      <p:pic>
        <p:nvPicPr>
          <p:cNvPr id="23557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63246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 dirty="0">
                <a:latin typeface="309" pitchFamily="2" charset="0"/>
              </a:rPr>
              <a:t>Robert Erskine</a:t>
            </a:r>
          </a:p>
        </p:txBody>
      </p:sp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7C471-FD1A-EFA7-FE69-6ABA2C9EE92E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3CE04-6D17-CF41-4BBC-8F325356761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5EB9-852A-E4D6-AC8E-902D8A5D9AA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C3E4DD-CFC5-F625-A100-2E516F5971F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64029-6DC3-48D3-01B9-2B15A902239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joker.jpg">
            <a:extLst>
              <a:ext uri="{FF2B5EF4-FFF2-40B4-BE49-F238E27FC236}">
                <a16:creationId xmlns:a16="http://schemas.microsoft.com/office/drawing/2014/main" id="{3CE3953F-841B-2279-059D-CC0AF47DB5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2" y="-1"/>
            <a:ext cx="9115698" cy="689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57460"/>
      </p:ext>
    </p:extLst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25C3-B7A0-245D-9698-E10CA934EA59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DFB78-3434-BAEC-70EB-FB7381D7FF9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6A1B0-4B6E-F606-D101-3775480ACD9D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84DA11-AEA1-937E-1F79-AC30D02D6091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9FCB0-3604-A888-480F-89F661B36B1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3" descr="s1">
            <a:extLst>
              <a:ext uri="{FF2B5EF4-FFF2-40B4-BE49-F238E27FC236}">
                <a16:creationId xmlns:a16="http://schemas.microsoft.com/office/drawing/2014/main" id="{C13227CD-C47F-8C05-EE37-759C2517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324371-09AA-1DCD-3D44-D01FFB8D6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5400" b="1" dirty="0">
                <a:solidFill>
                  <a:srgbClr val="120D06"/>
                </a:solidFill>
                <a:latin typeface="309" pitchFamily="2" charset="0"/>
              </a:rPr>
              <a:t>AXCS is a PRIVILEGE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5B156B-1603-E316-2C1F-C4443E452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914400"/>
            <a:ext cx="3962400" cy="3581400"/>
          </a:xfrm>
          <a:prstGeom prst="ellipse">
            <a:avLst/>
          </a:prstGeom>
          <a:solidFill>
            <a:srgbClr val="FF0000">
              <a:alpha val="47842"/>
            </a:srgbClr>
          </a:soli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A1214C-89D6-244D-C970-2C775ECA6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914400"/>
            <a:ext cx="4114800" cy="3733800"/>
          </a:xfrm>
          <a:prstGeom prst="ellipse">
            <a:avLst/>
          </a:prstGeom>
          <a:solidFill>
            <a:schemeClr val="tx1">
              <a:alpha val="63921"/>
            </a:schemeClr>
          </a:soli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AC09FD-8E54-20EC-FA1E-1793FC2E6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19400"/>
            <a:ext cx="3886200" cy="3505200"/>
          </a:xfrm>
          <a:prstGeom prst="ellipse">
            <a:avLst/>
          </a:prstGeom>
          <a:solidFill>
            <a:srgbClr val="1306BA">
              <a:alpha val="45882"/>
            </a:srgbClr>
          </a:soli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D4B9C0F-8E5D-79C0-0AA2-B004CCA52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309" pitchFamily="2" charset="0"/>
              </a:rPr>
              <a:t>User  Groups   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FF9811AC-B774-2CF2-D1D0-D8E33903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7200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309" pitchFamily="2" charset="0"/>
                <a:cs typeface="Arial" pitchFamily="34" charset="0"/>
              </a:rPr>
              <a:t>Access Issues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C53052C4-0BEC-0AC4-A09A-9DFA0974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0"/>
            <a:ext cx="350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309" pitchFamily="2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074004309"/>
      </p:ext>
    </p:extLst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304800" y="1295400"/>
            <a:ext cx="3962400" cy="3785652"/>
          </a:xfrm>
          <a:prstGeom prst="rect">
            <a:avLst/>
          </a:prstGeom>
          <a:noFill/>
          <a:ln w="136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Skooz' me" pitchFamily="34" charset="0"/>
              </a:rPr>
              <a:t>State 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Skooz' me" pitchFamily="34" charset="0"/>
              </a:rPr>
              <a:t>Park 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Skooz' me" pitchFamily="34" charset="0"/>
              </a:rPr>
              <a:t>Wavier</a:t>
            </a:r>
          </a:p>
        </p:txBody>
      </p:sp>
      <p:pic>
        <p:nvPicPr>
          <p:cNvPr id="31747" name="Picture 11" descr="I00003YFJYd9NLi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00" y="0"/>
            <a:ext cx="462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9" descr="af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381000"/>
            <a:ext cx="7461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0960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5257800" y="58674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Photo Credit:  Matt Calardo</a:t>
            </a:r>
          </a:p>
          <a:p>
            <a:pPr algn="ctr"/>
            <a:r>
              <a:rPr lang="en-US" b="1"/>
              <a:t>All Rights Reserved</a:t>
            </a:r>
          </a:p>
        </p:txBody>
      </p:sp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Content Placeholder 3" descr="Climbing_Injury_Poster_ema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1000"/>
            <a:ext cx="9144000" cy="4130766"/>
          </a:xfrm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4572000" y="3962400"/>
            <a:ext cx="107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309" pitchFamily="2" charset="0"/>
              </a:rPr>
              <a:t>Windbeam</a:t>
            </a:r>
          </a:p>
        </p:txBody>
      </p:sp>
      <p:pic>
        <p:nvPicPr>
          <p:cNvPr id="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79316" y="3078072"/>
            <a:ext cx="4953000" cy="3183891"/>
          </a:xfrm>
          <a:prstGeom prst="rect">
            <a:avLst/>
          </a:prstGeom>
          <a:noFill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3400" y="38862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14400" y="4419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" name="Picture 10" descr="slid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8599" y="3058406"/>
            <a:ext cx="3673719" cy="3183890"/>
          </a:xfrm>
          <a:prstGeom prst="rect">
            <a:avLst/>
          </a:prstGeom>
          <a:noFill/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914400" y="94525"/>
            <a:ext cx="6934200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309" pitchFamily="2" charset="0"/>
              </a:rPr>
              <a:t>HARMLESS, WHEN NO-ONES THERE !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36758" y="6141218"/>
            <a:ext cx="20574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w/ permission dr. r. </a:t>
            </a:r>
            <a:r>
              <a:rPr lang="en-US" sz="1200" dirty="0" err="1"/>
              <a:t>norris</a:t>
            </a:r>
            <a:endParaRPr lang="en-US" sz="1200" dirty="0"/>
          </a:p>
        </p:txBody>
      </p:sp>
      <p:pic>
        <p:nvPicPr>
          <p:cNvPr id="1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jec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6353175"/>
            <a:ext cx="2555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172200" y="533400"/>
            <a:ext cx="2667000" cy="46196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309" pitchFamily="2" charset="0"/>
              </a:rPr>
              <a:t>GENERAL ROCK-CLIMBING</a:t>
            </a:r>
          </a:p>
          <a:p>
            <a:pPr algn="ctr"/>
            <a:r>
              <a:rPr lang="en-US" sz="1200">
                <a:latin typeface="309" pitchFamily="2" charset="0"/>
              </a:rPr>
              <a:t>INFORMATION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6172200" y="5334000"/>
            <a:ext cx="2667000" cy="64611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309" pitchFamily="2" charset="0"/>
              </a:rPr>
              <a:t>FOR</a:t>
            </a:r>
          </a:p>
          <a:p>
            <a:pPr algn="ctr"/>
            <a:r>
              <a:rPr lang="en-US" sz="1200">
                <a:latin typeface="309" pitchFamily="2" charset="0"/>
              </a:rPr>
              <a:t>NEW JERSEY’S NORTHERN</a:t>
            </a:r>
          </a:p>
          <a:p>
            <a:pPr algn="ctr"/>
            <a:r>
              <a:rPr lang="en-US" sz="1200">
                <a:latin typeface="309" pitchFamily="2" charset="0"/>
              </a:rPr>
              <a:t>HIGHLANDS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259556"/>
            <a:ext cx="1905000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n-US" sz="1200" b="1" dirty="0">
              <a:latin typeface="309" pitchFamily="2" charset="0"/>
            </a:endParaRPr>
          </a:p>
          <a:p>
            <a:pPr algn="ctr">
              <a:defRPr/>
            </a:pPr>
            <a:r>
              <a:rPr lang="en-US" sz="3600" dirty="0">
                <a:latin typeface="309" pitchFamily="2" charset="0"/>
              </a:rPr>
              <a:t>RESPECT</a:t>
            </a:r>
          </a:p>
          <a:p>
            <a:pPr algn="ctr">
              <a:defRPr/>
            </a:pPr>
            <a:endParaRPr lang="en-US" sz="1200" b="1" dirty="0">
              <a:latin typeface="309" pitchFamily="2" charset="0"/>
            </a:endParaRPr>
          </a:p>
        </p:txBody>
      </p: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3352800" y="609600"/>
            <a:ext cx="2438400" cy="24606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Climbing Sites Endangered Critters</a:t>
            </a:r>
          </a:p>
        </p:txBody>
      </p:sp>
      <p:pic>
        <p:nvPicPr>
          <p:cNvPr id="36872" name="Picture 11" descr="I00003YFJYd9NLi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143000"/>
            <a:ext cx="2667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Box 5"/>
          <p:cNvSpPr txBox="1">
            <a:spLocks noChangeArrowheads="1"/>
          </p:cNvSpPr>
          <p:nvPr/>
        </p:nvSpPr>
        <p:spPr bwMode="auto">
          <a:xfrm>
            <a:off x="304800" y="381000"/>
            <a:ext cx="2667000" cy="1169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/>
              <a:t>Wildlife</a:t>
            </a:r>
            <a:endParaRPr lang="en-US" sz="1000" b="1"/>
          </a:p>
          <a:p>
            <a:pPr algn="ctr"/>
            <a:endParaRPr lang="en-US" sz="1000" b="1"/>
          </a:p>
          <a:p>
            <a:pPr algn="ctr"/>
            <a:r>
              <a:rPr lang="en-US" sz="1000" b="1"/>
              <a:t>NJ’s climbing sites are in craggy, remote areas of NJ.  Endangered and threatened species, timber rattlesnakes, copperheads, bobcats , raptors, owls and others inhabit such areas</a:t>
            </a:r>
          </a:p>
        </p:txBody>
      </p:sp>
      <p:sp>
        <p:nvSpPr>
          <p:cNvPr id="36874" name="TextBox 5"/>
          <p:cNvSpPr txBox="1">
            <a:spLocks noChangeArrowheads="1"/>
          </p:cNvSpPr>
          <p:nvPr/>
        </p:nvSpPr>
        <p:spPr bwMode="auto">
          <a:xfrm>
            <a:off x="304800" y="1600200"/>
            <a:ext cx="2667000" cy="2168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u="sng"/>
              <a:t>Restrictions on climbs in NJ</a:t>
            </a:r>
            <a:r>
              <a:rPr lang="en-US" sz="1000" b="1"/>
              <a:t>  Stay alert for nesting raptors.  If you come across  a raptor nest on a climb, BACK OFF IMMEDIATELY.  Federal, State , local laws and SMART Climbing protects these animals</a:t>
            </a:r>
          </a:p>
          <a:p>
            <a:pPr algn="ctr"/>
            <a:endParaRPr lang="en-US" sz="1000" b="1"/>
          </a:p>
          <a:p>
            <a:pPr algn="ctr"/>
            <a:r>
              <a:rPr lang="en-US" sz="1000" b="1"/>
              <a:t>Contact the NJ DEP Endangered and Non-Game Species Program  on any sightings of rare, threatened or endangered wildlife.</a:t>
            </a:r>
          </a:p>
          <a:p>
            <a:pPr algn="ctr"/>
            <a:endParaRPr lang="en-US" sz="1000" b="1"/>
          </a:p>
          <a:p>
            <a:pPr algn="ctr"/>
            <a:r>
              <a:rPr lang="en-US" sz="1000" b="1"/>
              <a:t>The phone number to call:  609.292.9400</a:t>
            </a:r>
          </a:p>
        </p:txBody>
      </p:sp>
      <p:pic>
        <p:nvPicPr>
          <p:cNvPr id="36875" name="Picture 13" descr="accessnjicon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105400"/>
            <a:ext cx="60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39" descr="af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4419600"/>
            <a:ext cx="7461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TextBox 5"/>
          <p:cNvSpPr txBox="1">
            <a:spLocks noChangeArrowheads="1"/>
          </p:cNvSpPr>
          <p:nvPr/>
        </p:nvSpPr>
        <p:spPr bwMode="auto">
          <a:xfrm>
            <a:off x="6172200" y="4419600"/>
            <a:ext cx="2667000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Photo:  Matt Calordo, April, 2006</a:t>
            </a:r>
          </a:p>
        </p:txBody>
      </p:sp>
      <p:sp>
        <p:nvSpPr>
          <p:cNvPr id="36878" name="TextBox 5"/>
          <p:cNvSpPr txBox="1">
            <a:spLocks noChangeArrowheads="1"/>
          </p:cNvSpPr>
          <p:nvPr/>
        </p:nvSpPr>
        <p:spPr bwMode="auto">
          <a:xfrm>
            <a:off x="381000" y="4343400"/>
            <a:ext cx="1600200" cy="784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b="1"/>
              <a:t>The Access Fund is a national non-profit protecting climbing access</a:t>
            </a:r>
          </a:p>
          <a:p>
            <a:pPr algn="ctr"/>
            <a:r>
              <a:rPr lang="en-US" sz="900" b="1"/>
              <a:t>303-545-6772</a:t>
            </a:r>
          </a:p>
        </p:txBody>
      </p:sp>
      <p:sp>
        <p:nvSpPr>
          <p:cNvPr id="36879" name="TextBox 5"/>
          <p:cNvSpPr txBox="1">
            <a:spLocks noChangeArrowheads="1"/>
          </p:cNvSpPr>
          <p:nvPr/>
        </p:nvSpPr>
        <p:spPr bwMode="auto">
          <a:xfrm>
            <a:off x="3429000" y="2057400"/>
            <a:ext cx="2362200" cy="24606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Timber Rattlesnakes</a:t>
            </a:r>
          </a:p>
        </p:txBody>
      </p:sp>
      <p:sp>
        <p:nvSpPr>
          <p:cNvPr id="36880" name="TextBox 5"/>
          <p:cNvSpPr txBox="1">
            <a:spLocks noChangeArrowheads="1"/>
          </p:cNvSpPr>
          <p:nvPr/>
        </p:nvSpPr>
        <p:spPr bwMode="auto">
          <a:xfrm>
            <a:off x="3505200" y="3962400"/>
            <a:ext cx="2286000" cy="24606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Prickly Pear Cactus</a:t>
            </a:r>
          </a:p>
        </p:txBody>
      </p:sp>
      <p:sp>
        <p:nvSpPr>
          <p:cNvPr id="36881" name="TextBox 5"/>
          <p:cNvSpPr txBox="1">
            <a:spLocks noChangeArrowheads="1"/>
          </p:cNvSpPr>
          <p:nvPr/>
        </p:nvSpPr>
        <p:spPr bwMode="auto">
          <a:xfrm>
            <a:off x="3505200" y="5791200"/>
            <a:ext cx="2209800" cy="246063"/>
          </a:xfrm>
          <a:prstGeom prst="rect">
            <a:avLst/>
          </a:prstGeom>
          <a:solidFill>
            <a:srgbClr val="26B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/>
              <a:t>Great Horn Owl.</a:t>
            </a:r>
          </a:p>
        </p:txBody>
      </p:sp>
      <p:pic>
        <p:nvPicPr>
          <p:cNvPr id="36882" name="Picture 8" descr="Wild Cactu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22860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7848600" y="381000"/>
            <a:ext cx="1295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C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T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O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N</a:t>
            </a:r>
          </a:p>
        </p:txBody>
      </p:sp>
      <p:pic>
        <p:nvPicPr>
          <p:cNvPr id="37893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7775" y="6477000"/>
            <a:ext cx="276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00_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7C8B2-113A-DE5E-5AE8-15C416F9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>
            <a:extLst>
              <a:ext uri="{FF2B5EF4-FFF2-40B4-BE49-F238E27FC236}">
                <a16:creationId xmlns:a16="http://schemas.microsoft.com/office/drawing/2014/main" id="{5F335FBB-4FBF-BBEC-4231-5B4177538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81000"/>
            <a:ext cx="1295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C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T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O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N</a:t>
            </a:r>
          </a:p>
        </p:txBody>
      </p:sp>
      <p:pic>
        <p:nvPicPr>
          <p:cNvPr id="37893" name="Picture 8" descr="C:\Documents and Settings\jia\Desktop\gpi\b2.jpg">
            <a:extLst>
              <a:ext uri="{FF2B5EF4-FFF2-40B4-BE49-F238E27FC236}">
                <a16:creationId xmlns:a16="http://schemas.microsoft.com/office/drawing/2014/main" id="{C7D0A8D2-DDFC-E8CC-EFD0-83C91EF38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943600"/>
            <a:ext cx="276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00_0031.JPG">
            <a:extLst>
              <a:ext uri="{FF2B5EF4-FFF2-40B4-BE49-F238E27FC236}">
                <a16:creationId xmlns:a16="http://schemas.microsoft.com/office/drawing/2014/main" id="{FC8B35FF-696F-E511-68C8-66A82542E5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  <p:pic>
        <p:nvPicPr>
          <p:cNvPr id="7" name="Picture 24" descr="E:\gpi\Copy of 6-12-2011\100_0295.JPG">
            <a:extLst>
              <a:ext uri="{FF2B5EF4-FFF2-40B4-BE49-F238E27FC236}">
                <a16:creationId xmlns:a16="http://schemas.microsoft.com/office/drawing/2014/main" id="{3E3FCA10-3143-994A-EC48-C3DE71F2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07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5C3D16B-EA4B-B3C2-1B8D-5B1E26C5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28600"/>
            <a:ext cx="1104900" cy="649408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309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C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P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T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O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309" pitchFamily="2" charset="0"/>
              </a:rPr>
              <a:t>N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30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34546"/>
      </p:ext>
    </p:extLst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49E6C"/>
            </a:gs>
            <a:gs pos="30000">
              <a:srgbClr val="D49E6C"/>
            </a:gs>
            <a:gs pos="53000">
              <a:srgbClr val="D6B19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3352800" cy="1143000"/>
          </a:xfrm>
        </p:spPr>
        <p:txBody>
          <a:bodyPr/>
          <a:lstStyle/>
          <a:p>
            <a:r>
              <a:rPr lang="en-US" b="1" dirty="0">
                <a:latin typeface="309" pitchFamily="2" charset="0"/>
              </a:rPr>
              <a:t>Talus Slope Woodland</a:t>
            </a:r>
          </a:p>
        </p:txBody>
      </p:sp>
      <p:pic>
        <p:nvPicPr>
          <p:cNvPr id="39939" name="Picture 4" descr="C:\Documents and Settings\Jia\Local Settings\Temp\wz6dca\100_0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3733800"/>
            <a:ext cx="4025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C:\Documents and Settings\Jia\My Documents\My Pictures\2011-05 (May)\100_0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9863"/>
            <a:ext cx="449580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http://sciencecastle.com/sc/app/webroot/img/animals/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33800"/>
            <a:ext cx="44958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4876800" y="61722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309" pitchFamily="2" charset="0"/>
              </a:rPr>
              <a:t>Photo: FWS</a:t>
            </a:r>
          </a:p>
        </p:txBody>
      </p:sp>
      <p:pic>
        <p:nvPicPr>
          <p:cNvPr id="39943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49E6C"/>
            </a:gs>
            <a:gs pos="30000">
              <a:srgbClr val="D49E6C"/>
            </a:gs>
            <a:gs pos="53000">
              <a:srgbClr val="D6B19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4648200" y="1066800"/>
            <a:ext cx="449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309" pitchFamily="2" charset="0"/>
              </a:rPr>
              <a:t>Characteristics</a:t>
            </a:r>
          </a:p>
        </p:txBody>
      </p:sp>
      <p:pic>
        <p:nvPicPr>
          <p:cNvPr id="40963" name="Picture 4" descr="100_04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5" descr="E:\gpi\morris county\west of jenga tal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6288"/>
            <a:ext cx="4724400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0" descr="http://www.acris.nynhp.org/images/elements/Acris-2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E:\gpi\Copy of 6-12-2011\100_0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2225"/>
            <a:ext cx="4419600" cy="32940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2213" y="6400800"/>
            <a:ext cx="33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733800" cy="1143000"/>
          </a:xfrm>
        </p:spPr>
        <p:txBody>
          <a:bodyPr/>
          <a:lstStyle/>
          <a:p>
            <a:r>
              <a:rPr lang="en-US" b="1" u="sng" dirty="0">
                <a:latin typeface="309" pitchFamily="2" charset="0"/>
              </a:rPr>
              <a:t>Cliff Ecology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3733800" cy="4495800"/>
          </a:xfrm>
        </p:spPr>
        <p:txBody>
          <a:bodyPr/>
          <a:lstStyle/>
          <a:p>
            <a:r>
              <a:rPr lang="en-US" sz="2800" b="1" dirty="0">
                <a:latin typeface="309" pitchFamily="2" charset="0"/>
              </a:rPr>
              <a:t>Physical Environment</a:t>
            </a:r>
          </a:p>
          <a:p>
            <a:pPr>
              <a:buFont typeface="Arial" charset="0"/>
              <a:buNone/>
            </a:pPr>
            <a:endParaRPr lang="en-US" sz="2800" b="1" dirty="0">
              <a:latin typeface="309" pitchFamily="2" charset="0"/>
            </a:endParaRPr>
          </a:p>
          <a:p>
            <a:r>
              <a:rPr lang="en-US" sz="2800" b="1" dirty="0">
                <a:latin typeface="309" pitchFamily="2" charset="0"/>
              </a:rPr>
              <a:t>Biotic Environment</a:t>
            </a:r>
          </a:p>
          <a:p>
            <a:endParaRPr lang="en-US" sz="2800" b="1" dirty="0">
              <a:latin typeface="309" pitchFamily="2" charset="0"/>
            </a:endParaRPr>
          </a:p>
          <a:p>
            <a:r>
              <a:rPr lang="en-US" sz="2800" b="1" dirty="0">
                <a:latin typeface="309" pitchFamily="2" charset="0"/>
              </a:rPr>
              <a:t>Human dimension of Ecosystem </a:t>
            </a:r>
          </a:p>
          <a:p>
            <a:endParaRPr lang="en-US" sz="2800" b="1" dirty="0">
              <a:latin typeface="309" pitchFamily="2" charset="0"/>
            </a:endParaRP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8916" name="Picture 7" descr="E:\gpi\gp talus\far 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8534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304800" y="228600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309" pitchFamily="2" charset="0"/>
              </a:rPr>
              <a:t>Paterson-Deckertown Stage Line                                                                                                               </a:t>
            </a:r>
            <a:r>
              <a:rPr lang="en-US" sz="1200">
                <a:latin typeface="309" pitchFamily="2" charset="0"/>
              </a:rPr>
              <a:t>May, 1860</a:t>
            </a:r>
          </a:p>
        </p:txBody>
      </p:sp>
      <p:pic>
        <p:nvPicPr>
          <p:cNvPr id="24580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63246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DF349-5435-0896-868D-7458A682D1C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71D60-FF52-7323-A118-283BF9477EE4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Documents and Settings\jia\Desktop\gpi\9-18-2011\100_0377.JPG">
            <a:extLst>
              <a:ext uri="{FF2B5EF4-FFF2-40B4-BE49-F238E27FC236}">
                <a16:creationId xmlns:a16="http://schemas.microsoft.com/office/drawing/2014/main" id="{8191DD2C-0D50-440E-44FA-0E8EA9A2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0C1E0E-FB8E-6956-9AAA-D5BBBF717BD3}"/>
              </a:ext>
            </a:extLst>
          </p:cNvPr>
          <p:cNvSpPr txBox="1">
            <a:spLocks/>
          </p:cNvSpPr>
          <p:nvPr/>
        </p:nvSpPr>
        <p:spPr bwMode="auto">
          <a:xfrm>
            <a:off x="228600" y="1181100"/>
            <a:ext cx="373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>
              <a:latin typeface="309" pitchFamily="2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309" pitchFamily="2" charset="0"/>
              </a:rPr>
              <a:t>Talus Slope Woodlands</a:t>
            </a:r>
          </a:p>
          <a:p>
            <a:pPr marL="0" indent="0" algn="ctr">
              <a:buNone/>
            </a:pPr>
            <a:endParaRPr lang="en-US" sz="2800" b="1" dirty="0">
              <a:latin typeface="309" pitchFamily="2" charset="0"/>
            </a:endParaRPr>
          </a:p>
          <a:p>
            <a:pPr marL="0" indent="0" algn="ctr">
              <a:buNone/>
            </a:pPr>
            <a:endParaRPr lang="en-US" sz="2800" b="1" dirty="0">
              <a:latin typeface="309" pitchFamily="2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309" pitchFamily="2" charset="0"/>
              </a:rPr>
              <a:t>Geology, Hydrology, Microclimates, and Geomorphology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1623872"/>
      </p:ext>
    </p:extLst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4876800" y="152400"/>
            <a:ext cx="403860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  <a:latin typeface="309" pitchFamily="2" charset="0"/>
              </a:rPr>
              <a:t>Biotic Environment</a:t>
            </a:r>
          </a:p>
          <a:p>
            <a:pPr algn="r"/>
            <a:endParaRPr lang="en-US" sz="2000" dirty="0"/>
          </a:p>
          <a:p>
            <a:pPr algn="r"/>
            <a:r>
              <a:rPr lang="en-US" sz="2000" b="1" dirty="0">
                <a:latin typeface="39 Smooth" pitchFamily="2" charset="0"/>
              </a:rPr>
              <a:t> Contiguous forest habitat; </a:t>
            </a:r>
          </a:p>
          <a:p>
            <a:pPr algn="r"/>
            <a:endParaRPr lang="en-US" sz="2000" b="1" dirty="0">
              <a:latin typeface="39 Smooth" pitchFamily="2" charset="0"/>
            </a:endParaRPr>
          </a:p>
          <a:p>
            <a:pPr algn="r"/>
            <a:r>
              <a:rPr lang="en-US" sz="2000" b="1" dirty="0">
                <a:latin typeface="39 Smooth" pitchFamily="2" charset="0"/>
              </a:rPr>
              <a:t>Raptors and Owls;</a:t>
            </a:r>
          </a:p>
          <a:p>
            <a:pPr algn="r"/>
            <a:endParaRPr lang="en-US" sz="2000" b="1" dirty="0">
              <a:latin typeface="39 Smooth" pitchFamily="2" charset="0"/>
            </a:endParaRPr>
          </a:p>
          <a:p>
            <a:pPr algn="r"/>
            <a:r>
              <a:rPr lang="en-US" sz="2000" b="1" dirty="0">
                <a:latin typeface="39 Smooth" pitchFamily="2" charset="0"/>
              </a:rPr>
              <a:t>Forest interior-nesting raptors;</a:t>
            </a:r>
            <a:r>
              <a:rPr lang="en-US" sz="2000" dirty="0">
                <a:latin typeface="39 Smooth" pitchFamily="2" charset="0"/>
              </a:rPr>
              <a:t> </a:t>
            </a:r>
          </a:p>
          <a:p>
            <a:pPr algn="r"/>
            <a:endParaRPr lang="en-US" sz="2000" dirty="0">
              <a:latin typeface="39 Smooth" pitchFamily="2" charset="0"/>
            </a:endParaRPr>
          </a:p>
          <a:p>
            <a:pPr algn="r"/>
            <a:r>
              <a:rPr lang="en-US" sz="1600" dirty="0">
                <a:latin typeface="39 Smooth" pitchFamily="2" charset="0"/>
              </a:rPr>
              <a:t>Northern Goshawk</a:t>
            </a:r>
          </a:p>
          <a:p>
            <a:pPr algn="r"/>
            <a:r>
              <a:rPr lang="en-US" sz="1600" dirty="0">
                <a:latin typeface="39 Smooth" pitchFamily="2" charset="0"/>
              </a:rPr>
              <a:t>Red-Shouldered Hawk</a:t>
            </a:r>
          </a:p>
          <a:p>
            <a:pPr algn="r"/>
            <a:r>
              <a:rPr lang="en-US" sz="1600" dirty="0">
                <a:latin typeface="39 Smooth" pitchFamily="2" charset="0"/>
              </a:rPr>
              <a:t>Barred Owl </a:t>
            </a:r>
          </a:p>
          <a:p>
            <a:pPr algn="r"/>
            <a:endParaRPr lang="en-US" sz="2000" dirty="0">
              <a:latin typeface="39 Smooth" pitchFamily="2" charset="0"/>
            </a:endParaRPr>
          </a:p>
          <a:p>
            <a:pPr algn="r"/>
            <a:r>
              <a:rPr lang="en-US" sz="2000" b="1" dirty="0" err="1">
                <a:latin typeface="39 Smooth" pitchFamily="2" charset="0"/>
              </a:rPr>
              <a:t>Saxicolous</a:t>
            </a:r>
            <a:r>
              <a:rPr lang="en-US" sz="2000" b="1" dirty="0">
                <a:latin typeface="39 Smooth" pitchFamily="2" charset="0"/>
              </a:rPr>
              <a:t> Plant Communities; </a:t>
            </a:r>
          </a:p>
          <a:p>
            <a:pPr algn="r"/>
            <a:endParaRPr lang="en-US" sz="2000" dirty="0">
              <a:latin typeface="39 Smooth" pitchFamily="2" charset="0"/>
            </a:endParaRPr>
          </a:p>
          <a:p>
            <a:pPr algn="r"/>
            <a:r>
              <a:rPr lang="en-US" sz="1600" dirty="0">
                <a:latin typeface="39 Smooth" pitchFamily="2" charset="0"/>
              </a:rPr>
              <a:t>Bradley's spleenwort </a:t>
            </a:r>
          </a:p>
          <a:p>
            <a:pPr algn="r"/>
            <a:r>
              <a:rPr lang="en-US" sz="1600" dirty="0">
                <a:latin typeface="39 Smooth" pitchFamily="2" charset="0"/>
              </a:rPr>
              <a:t>(</a:t>
            </a:r>
            <a:r>
              <a:rPr lang="en-US" sz="1600" i="1" dirty="0" err="1">
                <a:latin typeface="39 Smooth" pitchFamily="2" charset="0"/>
              </a:rPr>
              <a:t>Asplenium</a:t>
            </a:r>
            <a:r>
              <a:rPr lang="en-US" sz="1600" i="1" dirty="0">
                <a:latin typeface="39 Smooth" pitchFamily="2" charset="0"/>
              </a:rPr>
              <a:t> </a:t>
            </a:r>
            <a:r>
              <a:rPr lang="en-US" sz="1600" i="1" dirty="0" err="1">
                <a:latin typeface="39 Smooth" pitchFamily="2" charset="0"/>
              </a:rPr>
              <a:t>bradleyi</a:t>
            </a:r>
            <a:r>
              <a:rPr lang="en-US" sz="1600" dirty="0">
                <a:latin typeface="39 Smooth" pitchFamily="2" charset="0"/>
              </a:rPr>
              <a:t>)</a:t>
            </a:r>
          </a:p>
          <a:p>
            <a:pPr algn="r"/>
            <a:r>
              <a:rPr lang="en-US" sz="1600" dirty="0">
                <a:latin typeface="39 Smooth" pitchFamily="2" charset="0"/>
              </a:rPr>
              <a:t> </a:t>
            </a:r>
            <a:br>
              <a:rPr lang="en-US" sz="1600" dirty="0">
                <a:latin typeface="39 Smooth" pitchFamily="2" charset="0"/>
              </a:rPr>
            </a:br>
            <a:r>
              <a:rPr lang="en-US" sz="1600" dirty="0">
                <a:latin typeface="39 Smooth" pitchFamily="2" charset="0"/>
              </a:rPr>
              <a:t>Narrow-leaved bur-reed </a:t>
            </a:r>
          </a:p>
          <a:p>
            <a:pPr algn="r"/>
            <a:r>
              <a:rPr lang="en-US" sz="1600" dirty="0">
                <a:latin typeface="39 Smooth" pitchFamily="2" charset="0"/>
              </a:rPr>
              <a:t>(</a:t>
            </a:r>
            <a:r>
              <a:rPr lang="en-US" sz="1600" i="1" dirty="0" err="1">
                <a:latin typeface="39 Smooth" pitchFamily="2" charset="0"/>
              </a:rPr>
              <a:t>Spargonium</a:t>
            </a:r>
            <a:r>
              <a:rPr lang="en-US" sz="1600" i="1" dirty="0">
                <a:latin typeface="39 Smooth" pitchFamily="2" charset="0"/>
              </a:rPr>
              <a:t> </a:t>
            </a:r>
            <a:r>
              <a:rPr lang="en-US" sz="1600" i="1" dirty="0" err="1">
                <a:latin typeface="39 Smooth" pitchFamily="2" charset="0"/>
              </a:rPr>
              <a:t>angustifolium</a:t>
            </a:r>
            <a:r>
              <a:rPr lang="en-US" sz="1600" b="1" dirty="0">
                <a:latin typeface="39 Smooth" pitchFamily="2" charset="0"/>
              </a:rPr>
              <a:t>)</a:t>
            </a:r>
          </a:p>
          <a:p>
            <a:pPr algn="r"/>
            <a:endParaRPr lang="en-US" sz="1600" b="1" dirty="0">
              <a:latin typeface="39 Smooth" pitchFamily="2" charset="0"/>
            </a:endParaRPr>
          </a:p>
        </p:txBody>
      </p:sp>
      <p:pic>
        <p:nvPicPr>
          <p:cNvPr id="41987" name="Picture 2" descr="http://www.gti.net/mirosen/Abradleyi.jpg"/>
          <p:cNvPicPr>
            <a:picLocks noChangeAspect="1" noChangeArrowheads="1"/>
          </p:cNvPicPr>
          <p:nvPr/>
        </p:nvPicPr>
        <p:blipFill>
          <a:blip r:embed="rId3" cstate="print">
            <a:lum bright="-18000" contrast="34000"/>
          </a:blip>
          <a:srcRect/>
          <a:stretch>
            <a:fillRect/>
          </a:stretch>
        </p:blipFill>
        <p:spPr bwMode="auto">
          <a:xfrm>
            <a:off x="304800" y="304800"/>
            <a:ext cx="4495800" cy="6248400"/>
          </a:xfrm>
          <a:prstGeom prst="rect">
            <a:avLst/>
          </a:prstGeom>
          <a:noFill/>
          <a:ln w="1047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5715000"/>
            <a:ext cx="2895600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/>
              <a:t>Asplenium</a:t>
            </a:r>
            <a:r>
              <a:rPr lang="en-US" b="1" dirty="0"/>
              <a:t> </a:t>
            </a:r>
            <a:r>
              <a:rPr lang="en-US" b="1" dirty="0" err="1"/>
              <a:t>bradlevi</a:t>
            </a:r>
            <a:endParaRPr lang="en-US" b="1" dirty="0"/>
          </a:p>
        </p:txBody>
      </p:sp>
      <p:pic>
        <p:nvPicPr>
          <p:cNvPr id="41989" name="Picture 8" descr="C:\Documents and Settings\jia\Desktop\gpi\b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F273-B1A6-60C3-00E7-C1FF523E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6CE9-3426-FD89-DA39-E5499FB7DE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2B98B-8822-FC4F-99EF-B160F29923DE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09550D-084E-3D22-AE92-A1527DC5A0A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ep bo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4" y="87442"/>
            <a:ext cx="8153400" cy="6683115"/>
          </a:xfrm>
          <a:prstGeom prst="rect">
            <a:avLst/>
          </a:prstGeom>
          <a:noFill/>
          <a:ln w="825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0396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8"/>
          <p:cNvSpPr txBox="1">
            <a:spLocks noChangeArrowheads="1"/>
          </p:cNvSpPr>
          <p:nvPr/>
        </p:nvSpPr>
        <p:spPr bwMode="auto">
          <a:xfrm>
            <a:off x="5791200" y="3048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Green Pond, Hawks Cliff</a:t>
            </a:r>
          </a:p>
        </p:txBody>
      </p:sp>
      <p:pic>
        <p:nvPicPr>
          <p:cNvPr id="4403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0960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Content Placeholder 3" descr="100_033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3505200"/>
            <a:ext cx="46577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4648200" cy="3970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4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6600" dirty="0">
                <a:solidFill>
                  <a:schemeClr val="bg1"/>
                </a:solidFill>
                <a:latin typeface="309" pitchFamily="2" charset="0"/>
              </a:rPr>
              <a:t>Human Dimension</a:t>
            </a: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6" descr="100_035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Rectangle 5"/>
          <p:cNvSpPr>
            <a:spLocks noChangeArrowheads="1"/>
          </p:cNvSpPr>
          <p:nvPr/>
        </p:nvSpPr>
        <p:spPr bwMode="auto">
          <a:xfrm>
            <a:off x="7696200" y="0"/>
            <a:ext cx="14478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latin typeface="309" pitchFamily="2" charset="0"/>
              </a:rPr>
              <a:t>Sgt.Torger</a:t>
            </a:r>
            <a:r>
              <a:rPr lang="en-US" sz="1600" dirty="0">
                <a:latin typeface="309" pitchFamily="2" charset="0"/>
              </a:rPr>
              <a:t> </a:t>
            </a:r>
            <a:r>
              <a:rPr lang="en-US" sz="1600" dirty="0" err="1">
                <a:latin typeface="309" pitchFamily="2" charset="0"/>
              </a:rPr>
              <a:t>Tokle</a:t>
            </a:r>
            <a:endParaRPr lang="en-US" sz="1600" dirty="0">
              <a:latin typeface="309" pitchFamily="2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3581400"/>
            <a:ext cx="464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b="1" dirty="0"/>
              <a:t>1940’s US Army </a:t>
            </a:r>
            <a:r>
              <a:rPr lang="en-US" sz="1100" b="1" dirty="0" err="1"/>
              <a:t>Carabiner</a:t>
            </a:r>
            <a:endParaRPr lang="en-US" sz="1100" b="1" dirty="0"/>
          </a:p>
          <a:p>
            <a:pPr algn="ctr"/>
            <a:endParaRPr lang="en-US" sz="1100" b="1" dirty="0"/>
          </a:p>
          <a:p>
            <a:pPr algn="ctr"/>
            <a:r>
              <a:rPr lang="en-US" sz="1100" b="1" dirty="0"/>
              <a:t>Green Pond Hawks Cliffs</a:t>
            </a:r>
          </a:p>
          <a:p>
            <a:pPr algn="ctr"/>
            <a:endParaRPr lang="en-US" sz="1100" b="1" dirty="0"/>
          </a:p>
        </p:txBody>
      </p:sp>
      <p:pic>
        <p:nvPicPr>
          <p:cNvPr id="44045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2213" y="6400800"/>
            <a:ext cx="33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Content Placeholder 3" descr="jenga rid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Freeform 3"/>
          <p:cNvSpPr/>
          <p:nvPr/>
        </p:nvSpPr>
        <p:spPr>
          <a:xfrm>
            <a:off x="6130925" y="5160963"/>
            <a:ext cx="2922588" cy="1360487"/>
          </a:xfrm>
          <a:custGeom>
            <a:avLst/>
            <a:gdLst>
              <a:gd name="connsiteX0" fmla="*/ 2923082 w 2923082"/>
              <a:gd name="connsiteY0" fmla="*/ 1359108 h 1359108"/>
              <a:gd name="connsiteX1" fmla="*/ 2488367 w 2923082"/>
              <a:gd name="connsiteY1" fmla="*/ 1299148 h 1359108"/>
              <a:gd name="connsiteX2" fmla="*/ 2383436 w 2923082"/>
              <a:gd name="connsiteY2" fmla="*/ 1299148 h 1359108"/>
              <a:gd name="connsiteX3" fmla="*/ 2098623 w 2923082"/>
              <a:gd name="connsiteY3" fmla="*/ 1239187 h 1359108"/>
              <a:gd name="connsiteX4" fmla="*/ 2278505 w 2923082"/>
              <a:gd name="connsiteY4" fmla="*/ 849443 h 1359108"/>
              <a:gd name="connsiteX5" fmla="*/ 2323475 w 2923082"/>
              <a:gd name="connsiteY5" fmla="*/ 309797 h 1359108"/>
              <a:gd name="connsiteX6" fmla="*/ 2248525 w 2923082"/>
              <a:gd name="connsiteY6" fmla="*/ 174885 h 1359108"/>
              <a:gd name="connsiteX7" fmla="*/ 2098623 w 2923082"/>
              <a:gd name="connsiteY7" fmla="*/ 24984 h 1359108"/>
              <a:gd name="connsiteX8" fmla="*/ 1783830 w 2923082"/>
              <a:gd name="connsiteY8" fmla="*/ 69954 h 1359108"/>
              <a:gd name="connsiteX9" fmla="*/ 1394085 w 2923082"/>
              <a:gd name="connsiteY9" fmla="*/ 444708 h 1359108"/>
              <a:gd name="connsiteX10" fmla="*/ 884420 w 2923082"/>
              <a:gd name="connsiteY10" fmla="*/ 984354 h 1359108"/>
              <a:gd name="connsiteX11" fmla="*/ 554636 w 2923082"/>
              <a:gd name="connsiteY11" fmla="*/ 1194217 h 1359108"/>
              <a:gd name="connsiteX12" fmla="*/ 59961 w 2923082"/>
              <a:gd name="connsiteY12" fmla="*/ 1059305 h 1359108"/>
              <a:gd name="connsiteX13" fmla="*/ 194872 w 2923082"/>
              <a:gd name="connsiteY13" fmla="*/ 414728 h 135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23082" h="1359108">
                <a:moveTo>
                  <a:pt x="2923082" y="1359108"/>
                </a:moveTo>
                <a:lnTo>
                  <a:pt x="2488367" y="1299148"/>
                </a:lnTo>
                <a:cubicBezTo>
                  <a:pt x="2398426" y="1289155"/>
                  <a:pt x="2448393" y="1309142"/>
                  <a:pt x="2383436" y="1299148"/>
                </a:cubicBezTo>
                <a:cubicBezTo>
                  <a:pt x="2318479" y="1289155"/>
                  <a:pt x="2116111" y="1314138"/>
                  <a:pt x="2098623" y="1239187"/>
                </a:cubicBezTo>
                <a:cubicBezTo>
                  <a:pt x="2081135" y="1164236"/>
                  <a:pt x="2241030" y="1004341"/>
                  <a:pt x="2278505" y="849443"/>
                </a:cubicBezTo>
                <a:cubicBezTo>
                  <a:pt x="2315980" y="694545"/>
                  <a:pt x="2328472" y="422223"/>
                  <a:pt x="2323475" y="309797"/>
                </a:cubicBezTo>
                <a:cubicBezTo>
                  <a:pt x="2318478" y="197371"/>
                  <a:pt x="2286000" y="222354"/>
                  <a:pt x="2248525" y="174885"/>
                </a:cubicBezTo>
                <a:cubicBezTo>
                  <a:pt x="2211050" y="127416"/>
                  <a:pt x="2176072" y="42472"/>
                  <a:pt x="2098623" y="24984"/>
                </a:cubicBezTo>
                <a:cubicBezTo>
                  <a:pt x="2021174" y="7496"/>
                  <a:pt x="1901253" y="0"/>
                  <a:pt x="1783830" y="69954"/>
                </a:cubicBezTo>
                <a:cubicBezTo>
                  <a:pt x="1666407" y="139908"/>
                  <a:pt x="1543987" y="292308"/>
                  <a:pt x="1394085" y="444708"/>
                </a:cubicBezTo>
                <a:cubicBezTo>
                  <a:pt x="1244183" y="597108"/>
                  <a:pt x="1024328" y="859436"/>
                  <a:pt x="884420" y="984354"/>
                </a:cubicBezTo>
                <a:cubicBezTo>
                  <a:pt x="744512" y="1109272"/>
                  <a:pt x="692046" y="1181725"/>
                  <a:pt x="554636" y="1194217"/>
                </a:cubicBezTo>
                <a:cubicBezTo>
                  <a:pt x="417226" y="1206709"/>
                  <a:pt x="119922" y="1189220"/>
                  <a:pt x="59961" y="1059305"/>
                </a:cubicBezTo>
                <a:cubicBezTo>
                  <a:pt x="0" y="929390"/>
                  <a:pt x="97436" y="672059"/>
                  <a:pt x="194872" y="414728"/>
                </a:cubicBezTo>
              </a:path>
            </a:pathLst>
          </a:custGeom>
          <a:ln w="136525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-2905865">
            <a:off x="1270794" y="1701007"/>
            <a:ext cx="762000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 Bumper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3756765">
            <a:off x="2109788" y="1544637"/>
            <a:ext cx="1055688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    </a:t>
            </a:r>
            <a:r>
              <a:rPr lang="en-US" sz="1000" dirty="0"/>
              <a:t>Slot Machine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-3756765">
            <a:off x="2881312" y="1225551"/>
            <a:ext cx="102076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  Good Times</a:t>
            </a:r>
          </a:p>
        </p:txBody>
      </p:sp>
      <p:sp>
        <p:nvSpPr>
          <p:cNvPr id="8" name="Text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 rot="-3756765">
            <a:off x="4992687" y="812801"/>
            <a:ext cx="80486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 Tall Order</a:t>
            </a:r>
          </a:p>
        </p:txBody>
      </p:sp>
      <p:sp>
        <p:nvSpPr>
          <p:cNvPr id="9" name="Text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 rot="-3756765">
            <a:off x="4184650" y="869951"/>
            <a:ext cx="1042987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Hanging Block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34263" y="309563"/>
            <a:ext cx="10985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Cinca de Maya</a:t>
            </a:r>
          </a:p>
        </p:txBody>
      </p:sp>
      <p:sp>
        <p:nvSpPr>
          <p:cNvPr id="11" name="Freeform 10"/>
          <p:cNvSpPr/>
          <p:nvPr/>
        </p:nvSpPr>
        <p:spPr>
          <a:xfrm>
            <a:off x="914400" y="2286000"/>
            <a:ext cx="1093788" cy="3162300"/>
          </a:xfrm>
          <a:custGeom>
            <a:avLst/>
            <a:gdLst>
              <a:gd name="connsiteX0" fmla="*/ 1094281 w 1094281"/>
              <a:gd name="connsiteY0" fmla="*/ 3162925 h 3162925"/>
              <a:gd name="connsiteX1" fmla="*/ 899409 w 1094281"/>
              <a:gd name="connsiteY1" fmla="*/ 2638269 h 3162925"/>
              <a:gd name="connsiteX2" fmla="*/ 644577 w 1094281"/>
              <a:gd name="connsiteY2" fmla="*/ 1888761 h 3162925"/>
              <a:gd name="connsiteX3" fmla="*/ 479685 w 1094281"/>
              <a:gd name="connsiteY3" fmla="*/ 1364105 h 3162925"/>
              <a:gd name="connsiteX4" fmla="*/ 314793 w 1094281"/>
              <a:gd name="connsiteY4" fmla="*/ 959370 h 3162925"/>
              <a:gd name="connsiteX5" fmla="*/ 0 w 1094281"/>
              <a:gd name="connsiteY5" fmla="*/ 0 h 31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4281" h="3162925">
                <a:moveTo>
                  <a:pt x="1094281" y="3162925"/>
                </a:moveTo>
                <a:cubicBezTo>
                  <a:pt x="1034320" y="3006777"/>
                  <a:pt x="974360" y="2850630"/>
                  <a:pt x="899409" y="2638269"/>
                </a:cubicBezTo>
                <a:cubicBezTo>
                  <a:pt x="824458" y="2425908"/>
                  <a:pt x="714531" y="2101122"/>
                  <a:pt x="644577" y="1888761"/>
                </a:cubicBezTo>
                <a:cubicBezTo>
                  <a:pt x="574623" y="1676400"/>
                  <a:pt x="534649" y="1519004"/>
                  <a:pt x="479685" y="1364105"/>
                </a:cubicBezTo>
                <a:cubicBezTo>
                  <a:pt x="424721" y="1209207"/>
                  <a:pt x="394740" y="1186721"/>
                  <a:pt x="314793" y="959370"/>
                </a:cubicBezTo>
                <a:cubicBezTo>
                  <a:pt x="234846" y="732019"/>
                  <a:pt x="117423" y="366009"/>
                  <a:pt x="0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466850" y="2373313"/>
            <a:ext cx="676275" cy="2633662"/>
          </a:xfrm>
          <a:custGeom>
            <a:avLst/>
            <a:gdLst>
              <a:gd name="connsiteX0" fmla="*/ 677055 w 677055"/>
              <a:gd name="connsiteY0" fmla="*/ 2633273 h 2633273"/>
              <a:gd name="connsiteX1" fmla="*/ 602105 w 677055"/>
              <a:gd name="connsiteY1" fmla="*/ 2138597 h 2633273"/>
              <a:gd name="connsiteX2" fmla="*/ 617095 w 677055"/>
              <a:gd name="connsiteY2" fmla="*/ 1988696 h 2633273"/>
              <a:gd name="connsiteX3" fmla="*/ 617095 w 677055"/>
              <a:gd name="connsiteY3" fmla="*/ 1853784 h 2633273"/>
              <a:gd name="connsiteX4" fmla="*/ 377252 w 677055"/>
              <a:gd name="connsiteY4" fmla="*/ 1748853 h 2633273"/>
              <a:gd name="connsiteX5" fmla="*/ 107429 w 677055"/>
              <a:gd name="connsiteY5" fmla="*/ 1134256 h 2633273"/>
              <a:gd name="connsiteX6" fmla="*/ 62459 w 677055"/>
              <a:gd name="connsiteY6" fmla="*/ 984355 h 2633273"/>
              <a:gd name="connsiteX7" fmla="*/ 242341 w 677055"/>
              <a:gd name="connsiteY7" fmla="*/ 729522 h 2633273"/>
              <a:gd name="connsiteX8" fmla="*/ 242341 w 677055"/>
              <a:gd name="connsiteY8" fmla="*/ 519660 h 2633273"/>
              <a:gd name="connsiteX9" fmla="*/ 17488 w 677055"/>
              <a:gd name="connsiteY9" fmla="*/ 279817 h 2633273"/>
              <a:gd name="connsiteX10" fmla="*/ 137410 w 677055"/>
              <a:gd name="connsiteY10" fmla="*/ 39974 h 2633273"/>
              <a:gd name="connsiteX11" fmla="*/ 257331 w 677055"/>
              <a:gd name="connsiteY11" fmla="*/ 39974 h 2633273"/>
              <a:gd name="connsiteX12" fmla="*/ 257331 w 677055"/>
              <a:gd name="connsiteY12" fmla="*/ 39974 h 2633273"/>
              <a:gd name="connsiteX13" fmla="*/ 257331 w 677055"/>
              <a:gd name="connsiteY13" fmla="*/ 39974 h 263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7055" h="2633273">
                <a:moveTo>
                  <a:pt x="677055" y="2633273"/>
                </a:moveTo>
                <a:cubicBezTo>
                  <a:pt x="644576" y="2439650"/>
                  <a:pt x="612098" y="2246027"/>
                  <a:pt x="602105" y="2138597"/>
                </a:cubicBezTo>
                <a:cubicBezTo>
                  <a:pt x="592112" y="2031168"/>
                  <a:pt x="614597" y="2036165"/>
                  <a:pt x="617095" y="1988696"/>
                </a:cubicBezTo>
                <a:cubicBezTo>
                  <a:pt x="619593" y="1941227"/>
                  <a:pt x="657069" y="1893758"/>
                  <a:pt x="617095" y="1853784"/>
                </a:cubicBezTo>
                <a:cubicBezTo>
                  <a:pt x="577121" y="1813810"/>
                  <a:pt x="462196" y="1868774"/>
                  <a:pt x="377252" y="1748853"/>
                </a:cubicBezTo>
                <a:cubicBezTo>
                  <a:pt x="292308" y="1628932"/>
                  <a:pt x="159894" y="1261672"/>
                  <a:pt x="107429" y="1134256"/>
                </a:cubicBezTo>
                <a:cubicBezTo>
                  <a:pt x="54964" y="1006840"/>
                  <a:pt x="39974" y="1051811"/>
                  <a:pt x="62459" y="984355"/>
                </a:cubicBezTo>
                <a:cubicBezTo>
                  <a:pt x="84944" y="916899"/>
                  <a:pt x="212361" y="806971"/>
                  <a:pt x="242341" y="729522"/>
                </a:cubicBezTo>
                <a:cubicBezTo>
                  <a:pt x="272321" y="652073"/>
                  <a:pt x="279816" y="594611"/>
                  <a:pt x="242341" y="519660"/>
                </a:cubicBezTo>
                <a:cubicBezTo>
                  <a:pt x="204866" y="444709"/>
                  <a:pt x="34976" y="359765"/>
                  <a:pt x="17488" y="279817"/>
                </a:cubicBezTo>
                <a:cubicBezTo>
                  <a:pt x="0" y="199869"/>
                  <a:pt x="97436" y="79948"/>
                  <a:pt x="137410" y="39974"/>
                </a:cubicBezTo>
                <a:cubicBezTo>
                  <a:pt x="177384" y="0"/>
                  <a:pt x="257331" y="39974"/>
                  <a:pt x="257331" y="39974"/>
                </a:cubicBezTo>
                <a:lnTo>
                  <a:pt x="257331" y="39974"/>
                </a:lnTo>
                <a:lnTo>
                  <a:pt x="257331" y="39974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38388" y="2233613"/>
            <a:ext cx="214312" cy="2068512"/>
          </a:xfrm>
          <a:custGeom>
            <a:avLst/>
            <a:gdLst>
              <a:gd name="connsiteX0" fmla="*/ 179882 w 214859"/>
              <a:gd name="connsiteY0" fmla="*/ 2068643 h 2068643"/>
              <a:gd name="connsiteX1" fmla="*/ 89941 w 214859"/>
              <a:gd name="connsiteY1" fmla="*/ 1064302 h 2068643"/>
              <a:gd name="connsiteX2" fmla="*/ 149901 w 214859"/>
              <a:gd name="connsiteY2" fmla="*/ 899410 h 2068643"/>
              <a:gd name="connsiteX3" fmla="*/ 194872 w 214859"/>
              <a:gd name="connsiteY3" fmla="*/ 644577 h 2068643"/>
              <a:gd name="connsiteX4" fmla="*/ 29980 w 214859"/>
              <a:gd name="connsiteY4" fmla="*/ 494676 h 2068643"/>
              <a:gd name="connsiteX5" fmla="*/ 29980 w 214859"/>
              <a:gd name="connsiteY5" fmla="*/ 374755 h 2068643"/>
              <a:gd name="connsiteX6" fmla="*/ 0 w 214859"/>
              <a:gd name="connsiteY6" fmla="*/ 0 h 20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859" h="2068643">
                <a:moveTo>
                  <a:pt x="179882" y="2068643"/>
                </a:moveTo>
                <a:cubicBezTo>
                  <a:pt x="137410" y="1663908"/>
                  <a:pt x="94938" y="1259174"/>
                  <a:pt x="89941" y="1064302"/>
                </a:cubicBezTo>
                <a:cubicBezTo>
                  <a:pt x="84944" y="869430"/>
                  <a:pt x="132413" y="969364"/>
                  <a:pt x="149901" y="899410"/>
                </a:cubicBezTo>
                <a:cubicBezTo>
                  <a:pt x="167389" y="829456"/>
                  <a:pt x="214859" y="712033"/>
                  <a:pt x="194872" y="644577"/>
                </a:cubicBezTo>
                <a:cubicBezTo>
                  <a:pt x="174885" y="577121"/>
                  <a:pt x="57462" y="539646"/>
                  <a:pt x="29980" y="494676"/>
                </a:cubicBezTo>
                <a:cubicBezTo>
                  <a:pt x="2498" y="449706"/>
                  <a:pt x="34977" y="457201"/>
                  <a:pt x="29980" y="374755"/>
                </a:cubicBezTo>
                <a:cubicBezTo>
                  <a:pt x="24983" y="292309"/>
                  <a:pt x="12491" y="146154"/>
                  <a:pt x="0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208338" y="1978025"/>
            <a:ext cx="614362" cy="2354263"/>
          </a:xfrm>
          <a:custGeom>
            <a:avLst/>
            <a:gdLst>
              <a:gd name="connsiteX0" fmla="*/ 614597 w 614597"/>
              <a:gd name="connsiteY0" fmla="*/ 2353455 h 2353455"/>
              <a:gd name="connsiteX1" fmla="*/ 164892 w 614597"/>
              <a:gd name="connsiteY1" fmla="*/ 689547 h 2353455"/>
              <a:gd name="connsiteX2" fmla="*/ 164892 w 614597"/>
              <a:gd name="connsiteY2" fmla="*/ 689547 h 2353455"/>
              <a:gd name="connsiteX3" fmla="*/ 179882 w 614597"/>
              <a:gd name="connsiteY3" fmla="*/ 299803 h 2353455"/>
              <a:gd name="connsiteX4" fmla="*/ 0 w 614597"/>
              <a:gd name="connsiteY4" fmla="*/ 0 h 235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597" h="2353455">
                <a:moveTo>
                  <a:pt x="614597" y="2353455"/>
                </a:moveTo>
                <a:lnTo>
                  <a:pt x="164892" y="689547"/>
                </a:lnTo>
                <a:lnTo>
                  <a:pt x="164892" y="689547"/>
                </a:lnTo>
                <a:cubicBezTo>
                  <a:pt x="167390" y="624590"/>
                  <a:pt x="207364" y="414727"/>
                  <a:pt x="179882" y="299803"/>
                </a:cubicBezTo>
                <a:cubicBezTo>
                  <a:pt x="152400" y="184879"/>
                  <a:pt x="76200" y="92439"/>
                  <a:pt x="0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3756765">
            <a:off x="3702050" y="892176"/>
            <a:ext cx="1087437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Union Brothers</a:t>
            </a:r>
          </a:p>
        </p:txBody>
      </p:sp>
      <p:sp>
        <p:nvSpPr>
          <p:cNvPr id="16" name="Freeform 15"/>
          <p:cNvSpPr/>
          <p:nvPr/>
        </p:nvSpPr>
        <p:spPr>
          <a:xfrm>
            <a:off x="3887788" y="1633538"/>
            <a:ext cx="654050" cy="2159000"/>
          </a:xfrm>
          <a:custGeom>
            <a:avLst/>
            <a:gdLst>
              <a:gd name="connsiteX0" fmla="*/ 654571 w 654571"/>
              <a:gd name="connsiteY0" fmla="*/ 2158583 h 2158583"/>
              <a:gd name="connsiteX1" fmla="*/ 594610 w 654571"/>
              <a:gd name="connsiteY1" fmla="*/ 1708879 h 2158583"/>
              <a:gd name="connsiteX2" fmla="*/ 459699 w 654571"/>
              <a:gd name="connsiteY2" fmla="*/ 1648918 h 2158583"/>
              <a:gd name="connsiteX3" fmla="*/ 324787 w 654571"/>
              <a:gd name="connsiteY3" fmla="*/ 1124262 h 2158583"/>
              <a:gd name="connsiteX4" fmla="*/ 279817 w 654571"/>
              <a:gd name="connsiteY4" fmla="*/ 809469 h 2158583"/>
              <a:gd name="connsiteX5" fmla="*/ 39974 w 654571"/>
              <a:gd name="connsiteY5" fmla="*/ 614597 h 2158583"/>
              <a:gd name="connsiteX6" fmla="*/ 39974 w 654571"/>
              <a:gd name="connsiteY6" fmla="*/ 554636 h 2158583"/>
              <a:gd name="connsiteX7" fmla="*/ 24984 w 654571"/>
              <a:gd name="connsiteY7" fmla="*/ 89941 h 2158583"/>
              <a:gd name="connsiteX8" fmla="*/ 84944 w 654571"/>
              <a:gd name="connsiteY8" fmla="*/ 14990 h 215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571" h="2158583">
                <a:moveTo>
                  <a:pt x="654571" y="2158583"/>
                </a:moveTo>
                <a:cubicBezTo>
                  <a:pt x="640830" y="1976203"/>
                  <a:pt x="627089" y="1793823"/>
                  <a:pt x="594610" y="1708879"/>
                </a:cubicBezTo>
                <a:cubicBezTo>
                  <a:pt x="562131" y="1623935"/>
                  <a:pt x="504669" y="1746354"/>
                  <a:pt x="459699" y="1648918"/>
                </a:cubicBezTo>
                <a:cubicBezTo>
                  <a:pt x="414729" y="1551482"/>
                  <a:pt x="354767" y="1264170"/>
                  <a:pt x="324787" y="1124262"/>
                </a:cubicBezTo>
                <a:cubicBezTo>
                  <a:pt x="294807" y="984354"/>
                  <a:pt x="327286" y="894413"/>
                  <a:pt x="279817" y="809469"/>
                </a:cubicBezTo>
                <a:cubicBezTo>
                  <a:pt x="232348" y="724525"/>
                  <a:pt x="79948" y="657069"/>
                  <a:pt x="39974" y="614597"/>
                </a:cubicBezTo>
                <a:cubicBezTo>
                  <a:pt x="0" y="572125"/>
                  <a:pt x="42472" y="642079"/>
                  <a:pt x="39974" y="554636"/>
                </a:cubicBezTo>
                <a:cubicBezTo>
                  <a:pt x="37476" y="467193"/>
                  <a:pt x="17489" y="179882"/>
                  <a:pt x="24984" y="89941"/>
                </a:cubicBezTo>
                <a:cubicBezTo>
                  <a:pt x="32479" y="0"/>
                  <a:pt x="58711" y="7495"/>
                  <a:pt x="84944" y="1499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557713" y="1544638"/>
            <a:ext cx="523875" cy="2173287"/>
          </a:xfrm>
          <a:custGeom>
            <a:avLst/>
            <a:gdLst>
              <a:gd name="connsiteX0" fmla="*/ 524656 w 524656"/>
              <a:gd name="connsiteY0" fmla="*/ 2173574 h 2173574"/>
              <a:gd name="connsiteX1" fmla="*/ 374754 w 524656"/>
              <a:gd name="connsiteY1" fmla="*/ 1484026 h 2173574"/>
              <a:gd name="connsiteX2" fmla="*/ 359764 w 524656"/>
              <a:gd name="connsiteY2" fmla="*/ 1424065 h 2173574"/>
              <a:gd name="connsiteX3" fmla="*/ 299803 w 524656"/>
              <a:gd name="connsiteY3" fmla="*/ 1304144 h 2173574"/>
              <a:gd name="connsiteX4" fmla="*/ 284813 w 524656"/>
              <a:gd name="connsiteY4" fmla="*/ 1094282 h 2173574"/>
              <a:gd name="connsiteX5" fmla="*/ 389744 w 524656"/>
              <a:gd name="connsiteY5" fmla="*/ 914400 h 2173574"/>
              <a:gd name="connsiteX6" fmla="*/ 389744 w 524656"/>
              <a:gd name="connsiteY6" fmla="*/ 764498 h 2173574"/>
              <a:gd name="connsiteX7" fmla="*/ 239842 w 524656"/>
              <a:gd name="connsiteY7" fmla="*/ 344774 h 2173574"/>
              <a:gd name="connsiteX8" fmla="*/ 0 w 524656"/>
              <a:gd name="connsiteY8" fmla="*/ 0 h 217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656" h="2173574">
                <a:moveTo>
                  <a:pt x="524656" y="2173574"/>
                </a:moveTo>
                <a:cubicBezTo>
                  <a:pt x="474689" y="1943725"/>
                  <a:pt x="402236" y="1608944"/>
                  <a:pt x="374754" y="1484026"/>
                </a:cubicBezTo>
                <a:cubicBezTo>
                  <a:pt x="347272" y="1359108"/>
                  <a:pt x="372256" y="1454045"/>
                  <a:pt x="359764" y="1424065"/>
                </a:cubicBezTo>
                <a:cubicBezTo>
                  <a:pt x="347272" y="1394085"/>
                  <a:pt x="312295" y="1359108"/>
                  <a:pt x="299803" y="1304144"/>
                </a:cubicBezTo>
                <a:cubicBezTo>
                  <a:pt x="287311" y="1249180"/>
                  <a:pt x="269823" y="1159239"/>
                  <a:pt x="284813" y="1094282"/>
                </a:cubicBezTo>
                <a:cubicBezTo>
                  <a:pt x="299803" y="1029325"/>
                  <a:pt x="372256" y="969364"/>
                  <a:pt x="389744" y="914400"/>
                </a:cubicBezTo>
                <a:cubicBezTo>
                  <a:pt x="407232" y="859436"/>
                  <a:pt x="414728" y="859436"/>
                  <a:pt x="389744" y="764498"/>
                </a:cubicBezTo>
                <a:cubicBezTo>
                  <a:pt x="364760" y="669560"/>
                  <a:pt x="304799" y="472190"/>
                  <a:pt x="239842" y="344774"/>
                </a:cubicBezTo>
                <a:cubicBezTo>
                  <a:pt x="174885" y="217358"/>
                  <a:pt x="87442" y="108679"/>
                  <a:pt x="0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400675" y="1409700"/>
            <a:ext cx="193675" cy="2322513"/>
          </a:xfrm>
          <a:custGeom>
            <a:avLst/>
            <a:gdLst>
              <a:gd name="connsiteX0" fmla="*/ 189876 w 192374"/>
              <a:gd name="connsiteY0" fmla="*/ 2323476 h 2323476"/>
              <a:gd name="connsiteX1" fmla="*/ 159896 w 192374"/>
              <a:gd name="connsiteY1" fmla="*/ 1469036 h 2323476"/>
              <a:gd name="connsiteX2" fmla="*/ 24984 w 192374"/>
              <a:gd name="connsiteY2" fmla="*/ 1349115 h 2323476"/>
              <a:gd name="connsiteX3" fmla="*/ 9994 w 192374"/>
              <a:gd name="connsiteY3" fmla="*/ 1124263 h 2323476"/>
              <a:gd name="connsiteX4" fmla="*/ 39975 w 192374"/>
              <a:gd name="connsiteY4" fmla="*/ 734518 h 2323476"/>
              <a:gd name="connsiteX5" fmla="*/ 174886 w 192374"/>
              <a:gd name="connsiteY5" fmla="*/ 659568 h 2323476"/>
              <a:gd name="connsiteX6" fmla="*/ 144906 w 192374"/>
              <a:gd name="connsiteY6" fmla="*/ 0 h 23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74" h="2323476">
                <a:moveTo>
                  <a:pt x="189876" y="2323476"/>
                </a:moveTo>
                <a:cubicBezTo>
                  <a:pt x="188627" y="1977452"/>
                  <a:pt x="187378" y="1631429"/>
                  <a:pt x="159896" y="1469036"/>
                </a:cubicBezTo>
                <a:cubicBezTo>
                  <a:pt x="132414" y="1306643"/>
                  <a:pt x="49968" y="1406577"/>
                  <a:pt x="24984" y="1349115"/>
                </a:cubicBezTo>
                <a:cubicBezTo>
                  <a:pt x="0" y="1291653"/>
                  <a:pt x="7496" y="1226696"/>
                  <a:pt x="9994" y="1124263"/>
                </a:cubicBezTo>
                <a:cubicBezTo>
                  <a:pt x="12493" y="1021830"/>
                  <a:pt x="12493" y="811967"/>
                  <a:pt x="39975" y="734518"/>
                </a:cubicBezTo>
                <a:cubicBezTo>
                  <a:pt x="67457" y="657069"/>
                  <a:pt x="157398" y="781988"/>
                  <a:pt x="174886" y="659568"/>
                </a:cubicBezTo>
                <a:cubicBezTo>
                  <a:pt x="192374" y="537148"/>
                  <a:pt x="168640" y="268574"/>
                  <a:pt x="144906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280150" y="1258888"/>
            <a:ext cx="33338" cy="2459037"/>
          </a:xfrm>
          <a:custGeom>
            <a:avLst/>
            <a:gdLst>
              <a:gd name="connsiteX0" fmla="*/ 0 w 32478"/>
              <a:gd name="connsiteY0" fmla="*/ 2458387 h 2458387"/>
              <a:gd name="connsiteX1" fmla="*/ 14990 w 32478"/>
              <a:gd name="connsiteY1" fmla="*/ 1783829 h 2458387"/>
              <a:gd name="connsiteX2" fmla="*/ 14990 w 32478"/>
              <a:gd name="connsiteY2" fmla="*/ 1439056 h 2458387"/>
              <a:gd name="connsiteX3" fmla="*/ 14990 w 32478"/>
              <a:gd name="connsiteY3" fmla="*/ 824459 h 2458387"/>
              <a:gd name="connsiteX4" fmla="*/ 29980 w 32478"/>
              <a:gd name="connsiteY4" fmla="*/ 269823 h 2458387"/>
              <a:gd name="connsiteX5" fmla="*/ 29980 w 32478"/>
              <a:gd name="connsiteY5" fmla="*/ 149901 h 2458387"/>
              <a:gd name="connsiteX6" fmla="*/ 29980 w 32478"/>
              <a:gd name="connsiteY6" fmla="*/ 0 h 245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78" h="2458387">
                <a:moveTo>
                  <a:pt x="0" y="2458387"/>
                </a:moveTo>
                <a:cubicBezTo>
                  <a:pt x="6246" y="2206052"/>
                  <a:pt x="12492" y="1953717"/>
                  <a:pt x="14990" y="1783829"/>
                </a:cubicBezTo>
                <a:cubicBezTo>
                  <a:pt x="17488" y="1613941"/>
                  <a:pt x="14990" y="1439056"/>
                  <a:pt x="14990" y="1439056"/>
                </a:cubicBezTo>
                <a:cubicBezTo>
                  <a:pt x="14990" y="1279161"/>
                  <a:pt x="12492" y="1019331"/>
                  <a:pt x="14990" y="824459"/>
                </a:cubicBezTo>
                <a:cubicBezTo>
                  <a:pt x="17488" y="629587"/>
                  <a:pt x="27482" y="382249"/>
                  <a:pt x="29980" y="269823"/>
                </a:cubicBezTo>
                <a:cubicBezTo>
                  <a:pt x="32478" y="157397"/>
                  <a:pt x="29980" y="149901"/>
                  <a:pt x="29980" y="149901"/>
                </a:cubicBezTo>
                <a:lnTo>
                  <a:pt x="29980" y="0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45250" y="1258888"/>
            <a:ext cx="315913" cy="2219325"/>
          </a:xfrm>
          <a:custGeom>
            <a:avLst/>
            <a:gdLst>
              <a:gd name="connsiteX0" fmla="*/ 314793 w 314793"/>
              <a:gd name="connsiteY0" fmla="*/ 2218544 h 2218544"/>
              <a:gd name="connsiteX1" fmla="*/ 194872 w 314793"/>
              <a:gd name="connsiteY1" fmla="*/ 1588957 h 2218544"/>
              <a:gd name="connsiteX2" fmla="*/ 29980 w 314793"/>
              <a:gd name="connsiteY2" fmla="*/ 1528996 h 2218544"/>
              <a:gd name="connsiteX3" fmla="*/ 14990 w 314793"/>
              <a:gd name="connsiteY3" fmla="*/ 1274164 h 2218544"/>
              <a:gd name="connsiteX4" fmla="*/ 14990 w 314793"/>
              <a:gd name="connsiteY4" fmla="*/ 1109272 h 2218544"/>
              <a:gd name="connsiteX5" fmla="*/ 14990 w 314793"/>
              <a:gd name="connsiteY5" fmla="*/ 809469 h 2218544"/>
              <a:gd name="connsiteX6" fmla="*/ 14990 w 314793"/>
              <a:gd name="connsiteY6" fmla="*/ 0 h 221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793" h="2218544">
                <a:moveTo>
                  <a:pt x="314793" y="2218544"/>
                </a:moveTo>
                <a:cubicBezTo>
                  <a:pt x="278567" y="1961213"/>
                  <a:pt x="242341" y="1703882"/>
                  <a:pt x="194872" y="1588957"/>
                </a:cubicBezTo>
                <a:cubicBezTo>
                  <a:pt x="147403" y="1474032"/>
                  <a:pt x="59960" y="1581461"/>
                  <a:pt x="29980" y="1528996"/>
                </a:cubicBezTo>
                <a:cubicBezTo>
                  <a:pt x="0" y="1476531"/>
                  <a:pt x="17488" y="1344118"/>
                  <a:pt x="14990" y="1274164"/>
                </a:cubicBezTo>
                <a:cubicBezTo>
                  <a:pt x="12492" y="1204210"/>
                  <a:pt x="14990" y="1109272"/>
                  <a:pt x="14990" y="1109272"/>
                </a:cubicBezTo>
                <a:lnTo>
                  <a:pt x="14990" y="809469"/>
                </a:lnTo>
                <a:lnTo>
                  <a:pt x="14990" y="0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585075" y="749300"/>
            <a:ext cx="434975" cy="2098675"/>
          </a:xfrm>
          <a:custGeom>
            <a:avLst/>
            <a:gdLst>
              <a:gd name="connsiteX0" fmla="*/ 0 w 434715"/>
              <a:gd name="connsiteY0" fmla="*/ 2098623 h 2098623"/>
              <a:gd name="connsiteX1" fmla="*/ 209862 w 434715"/>
              <a:gd name="connsiteY1" fmla="*/ 1753849 h 2098623"/>
              <a:gd name="connsiteX2" fmla="*/ 209862 w 434715"/>
              <a:gd name="connsiteY2" fmla="*/ 1678899 h 2098623"/>
              <a:gd name="connsiteX3" fmla="*/ 134911 w 434715"/>
              <a:gd name="connsiteY3" fmla="*/ 1558977 h 2098623"/>
              <a:gd name="connsiteX4" fmla="*/ 194872 w 434715"/>
              <a:gd name="connsiteY4" fmla="*/ 1229194 h 2098623"/>
              <a:gd name="connsiteX5" fmla="*/ 269823 w 434715"/>
              <a:gd name="connsiteY5" fmla="*/ 1034322 h 2098623"/>
              <a:gd name="connsiteX6" fmla="*/ 434715 w 434715"/>
              <a:gd name="connsiteY6" fmla="*/ 0 h 209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15" h="2098623">
                <a:moveTo>
                  <a:pt x="0" y="2098623"/>
                </a:moveTo>
                <a:cubicBezTo>
                  <a:pt x="87442" y="1961213"/>
                  <a:pt x="174885" y="1823803"/>
                  <a:pt x="209862" y="1753849"/>
                </a:cubicBezTo>
                <a:cubicBezTo>
                  <a:pt x="244839" y="1683895"/>
                  <a:pt x="222354" y="1711378"/>
                  <a:pt x="209862" y="1678899"/>
                </a:cubicBezTo>
                <a:cubicBezTo>
                  <a:pt x="197370" y="1646420"/>
                  <a:pt x="137409" y="1633928"/>
                  <a:pt x="134911" y="1558977"/>
                </a:cubicBezTo>
                <a:cubicBezTo>
                  <a:pt x="132413" y="1484026"/>
                  <a:pt x="172387" y="1316637"/>
                  <a:pt x="194872" y="1229194"/>
                </a:cubicBezTo>
                <a:cubicBezTo>
                  <a:pt x="217357" y="1141752"/>
                  <a:pt x="229849" y="1239188"/>
                  <a:pt x="269823" y="1034322"/>
                </a:cubicBezTo>
                <a:cubicBezTo>
                  <a:pt x="309797" y="829456"/>
                  <a:pt x="372256" y="414728"/>
                  <a:pt x="434715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30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0960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-2905865">
            <a:off x="1270794" y="1701007"/>
            <a:ext cx="762000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 Bumper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3756765">
            <a:off x="2109788" y="1544637"/>
            <a:ext cx="1055688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  Slot Machine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-3756765">
            <a:off x="2881312" y="1225551"/>
            <a:ext cx="102076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Good Times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-3756765">
            <a:off x="4992687" y="812801"/>
            <a:ext cx="80486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Tall Order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-3756765">
            <a:off x="4184650" y="869951"/>
            <a:ext cx="1042987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Hanging Block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34263" y="309563"/>
            <a:ext cx="1098550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Cinca de Maya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3756765">
            <a:off x="3702050" y="892176"/>
            <a:ext cx="1087437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Union Brothers</a:t>
            </a:r>
          </a:p>
        </p:txBody>
      </p:sp>
      <p:sp>
        <p:nvSpPr>
          <p:cNvPr id="22" name="Freeform 21"/>
          <p:cNvSpPr/>
          <p:nvPr/>
        </p:nvSpPr>
        <p:spPr>
          <a:xfrm>
            <a:off x="7585075" y="749300"/>
            <a:ext cx="434975" cy="2098675"/>
          </a:xfrm>
          <a:custGeom>
            <a:avLst/>
            <a:gdLst>
              <a:gd name="connsiteX0" fmla="*/ 0 w 434715"/>
              <a:gd name="connsiteY0" fmla="*/ 2098623 h 2098623"/>
              <a:gd name="connsiteX1" fmla="*/ 209862 w 434715"/>
              <a:gd name="connsiteY1" fmla="*/ 1753849 h 2098623"/>
              <a:gd name="connsiteX2" fmla="*/ 209862 w 434715"/>
              <a:gd name="connsiteY2" fmla="*/ 1678899 h 2098623"/>
              <a:gd name="connsiteX3" fmla="*/ 134911 w 434715"/>
              <a:gd name="connsiteY3" fmla="*/ 1558977 h 2098623"/>
              <a:gd name="connsiteX4" fmla="*/ 194872 w 434715"/>
              <a:gd name="connsiteY4" fmla="*/ 1229194 h 2098623"/>
              <a:gd name="connsiteX5" fmla="*/ 269823 w 434715"/>
              <a:gd name="connsiteY5" fmla="*/ 1034322 h 2098623"/>
              <a:gd name="connsiteX6" fmla="*/ 434715 w 434715"/>
              <a:gd name="connsiteY6" fmla="*/ 0 h 209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15" h="2098623">
                <a:moveTo>
                  <a:pt x="0" y="2098623"/>
                </a:moveTo>
                <a:cubicBezTo>
                  <a:pt x="87442" y="1961213"/>
                  <a:pt x="174885" y="1823803"/>
                  <a:pt x="209862" y="1753849"/>
                </a:cubicBezTo>
                <a:cubicBezTo>
                  <a:pt x="244839" y="1683895"/>
                  <a:pt x="222354" y="1711378"/>
                  <a:pt x="209862" y="1678899"/>
                </a:cubicBezTo>
                <a:cubicBezTo>
                  <a:pt x="197370" y="1646420"/>
                  <a:pt x="137409" y="1633928"/>
                  <a:pt x="134911" y="1558977"/>
                </a:cubicBezTo>
                <a:cubicBezTo>
                  <a:pt x="132413" y="1484026"/>
                  <a:pt x="172387" y="1316637"/>
                  <a:pt x="194872" y="1229194"/>
                </a:cubicBezTo>
                <a:cubicBezTo>
                  <a:pt x="217357" y="1141752"/>
                  <a:pt x="229849" y="1239188"/>
                  <a:pt x="269823" y="1034322"/>
                </a:cubicBezTo>
                <a:cubicBezTo>
                  <a:pt x="309797" y="829456"/>
                  <a:pt x="372256" y="414728"/>
                  <a:pt x="434715" y="0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30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F:\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C:\Documents and Settings\jia\Desktop\gpi\b2.jpg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2213" y="6400800"/>
            <a:ext cx="33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plus.google.com 2012-9-27 15-42-3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304800"/>
            <a:ext cx="4953000" cy="3635229"/>
          </a:xfrm>
          <a:prstGeom prst="rect">
            <a:avLst/>
          </a:prstGeom>
          <a:noFill/>
          <a:ln w="984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8" descr="C:\Documents and Settings\jia\Desktop\gpi\b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1" y="5562600"/>
            <a:ext cx="478612" cy="65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7" descr="IMG-20120418-0029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2796" y="323088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6477000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Owl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EBB32-688F-262C-71F1-21022CBBA82C}"/>
              </a:ext>
            </a:extLst>
          </p:cNvPr>
          <p:cNvSpPr txBox="1"/>
          <p:nvPr/>
        </p:nvSpPr>
        <p:spPr>
          <a:xfrm>
            <a:off x="5562600" y="1192143"/>
            <a:ext cx="312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PROTECT</a:t>
            </a:r>
          </a:p>
        </p:txBody>
      </p:sp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p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65125"/>
            <a:ext cx="8169275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65125"/>
            <a:ext cx="8169275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Jia\My Documents\ha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04800"/>
            <a:ext cx="8458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1722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.JPG"/>
          <p:cNvPicPr>
            <a:picLocks noChangeAspect="1"/>
          </p:cNvPicPr>
          <p:nvPr/>
        </p:nvPicPr>
        <p:blipFill>
          <a:blip r:embed="rId2" cstate="print">
            <a:lum bright="-22000" contrast="20000"/>
          </a:blip>
          <a:srcRect/>
          <a:stretch>
            <a:fillRect/>
          </a:stretch>
        </p:blipFill>
        <p:spPr bwMode="auto">
          <a:xfrm>
            <a:off x="381000" y="152400"/>
            <a:ext cx="8382000" cy="6172200"/>
          </a:xfrm>
          <a:prstGeom prst="rect">
            <a:avLst/>
          </a:prstGeom>
          <a:noFill/>
          <a:ln w="1047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414372"/>
      </p:ext>
    </p:extLst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Documents and Settings\Jia\Desktop\rei oct\top of jen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02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0" y="64008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0B455-E8C9-8EE9-F813-C8BD4211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108B3-20E0-C9E0-2012-A40F162E9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rpersMagazine-1860-04-0038806_0001.jpg">
            <a:extLst>
              <a:ext uri="{FF2B5EF4-FFF2-40B4-BE49-F238E27FC236}">
                <a16:creationId xmlns:a16="http://schemas.microsoft.com/office/drawing/2014/main" id="{C9246AF7-3035-9A1D-B563-F30B25C21B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" y="0"/>
            <a:ext cx="91396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279113"/>
      </p:ext>
    </p:extLst>
  </p:cSld>
  <p:clrMapOvr>
    <a:masterClrMapping/>
  </p:clrMapOvr>
  <p:transition spd="med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E:\gpi\green pond 5 11\Copy of 100_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371223"/>
      </p:ext>
    </p:extLst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7107" name="Content Placeholder 3" descr="arete deta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7108" name="TextBox 16"/>
          <p:cNvSpPr txBox="1">
            <a:spLocks noChangeArrowheads="1"/>
          </p:cNvSpPr>
          <p:nvPr/>
        </p:nvSpPr>
        <p:spPr bwMode="auto">
          <a:xfrm>
            <a:off x="533400" y="5486400"/>
            <a:ext cx="4343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latin typeface="309" pitchFamily="2" charset="0"/>
              </a:rPr>
              <a:t>Jenga Wall</a:t>
            </a:r>
          </a:p>
        </p:txBody>
      </p:sp>
      <p:pic>
        <p:nvPicPr>
          <p:cNvPr id="47109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1722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737100" y="1549400"/>
            <a:ext cx="928688" cy="4297363"/>
          </a:xfrm>
          <a:custGeom>
            <a:avLst/>
            <a:gdLst>
              <a:gd name="connsiteX0" fmla="*/ 0 w 929390"/>
              <a:gd name="connsiteY0" fmla="*/ 4297180 h 4297180"/>
              <a:gd name="connsiteX1" fmla="*/ 119921 w 929390"/>
              <a:gd name="connsiteY1" fmla="*/ 3937416 h 4297180"/>
              <a:gd name="connsiteX2" fmla="*/ 374754 w 929390"/>
              <a:gd name="connsiteY2" fmla="*/ 3727554 h 4297180"/>
              <a:gd name="connsiteX3" fmla="*/ 374754 w 929390"/>
              <a:gd name="connsiteY3" fmla="*/ 3592642 h 4297180"/>
              <a:gd name="connsiteX4" fmla="*/ 479685 w 929390"/>
              <a:gd name="connsiteY4" fmla="*/ 3412760 h 4297180"/>
              <a:gd name="connsiteX5" fmla="*/ 209862 w 929390"/>
              <a:gd name="connsiteY5" fmla="*/ 3023016 h 4297180"/>
              <a:gd name="connsiteX6" fmla="*/ 239842 w 929390"/>
              <a:gd name="connsiteY6" fmla="*/ 2678242 h 4297180"/>
              <a:gd name="connsiteX7" fmla="*/ 344774 w 929390"/>
              <a:gd name="connsiteY7" fmla="*/ 2003685 h 4297180"/>
              <a:gd name="connsiteX8" fmla="*/ 344774 w 929390"/>
              <a:gd name="connsiteY8" fmla="*/ 1329127 h 4297180"/>
              <a:gd name="connsiteX9" fmla="*/ 344774 w 929390"/>
              <a:gd name="connsiteY9" fmla="*/ 1329127 h 4297180"/>
              <a:gd name="connsiteX10" fmla="*/ 914400 w 929390"/>
              <a:gd name="connsiteY10" fmla="*/ 204865 h 4297180"/>
              <a:gd name="connsiteX11" fmla="*/ 434715 w 929390"/>
              <a:gd name="connsiteY11" fmla="*/ 99934 h 4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9390" h="4297180">
                <a:moveTo>
                  <a:pt x="0" y="4297180"/>
                </a:moveTo>
                <a:cubicBezTo>
                  <a:pt x="28731" y="4164767"/>
                  <a:pt x="57462" y="4032354"/>
                  <a:pt x="119921" y="3937416"/>
                </a:cubicBezTo>
                <a:cubicBezTo>
                  <a:pt x="182380" y="3842478"/>
                  <a:pt x="332282" y="3785016"/>
                  <a:pt x="374754" y="3727554"/>
                </a:cubicBezTo>
                <a:cubicBezTo>
                  <a:pt x="417226" y="3670092"/>
                  <a:pt x="357266" y="3645108"/>
                  <a:pt x="374754" y="3592642"/>
                </a:cubicBezTo>
                <a:cubicBezTo>
                  <a:pt x="392243" y="3540176"/>
                  <a:pt x="507167" y="3507698"/>
                  <a:pt x="479685" y="3412760"/>
                </a:cubicBezTo>
                <a:cubicBezTo>
                  <a:pt x="452203" y="3317822"/>
                  <a:pt x="249836" y="3145436"/>
                  <a:pt x="209862" y="3023016"/>
                </a:cubicBezTo>
                <a:cubicBezTo>
                  <a:pt x="169888" y="2900596"/>
                  <a:pt x="217357" y="2848131"/>
                  <a:pt x="239842" y="2678242"/>
                </a:cubicBezTo>
                <a:cubicBezTo>
                  <a:pt x="262327" y="2508354"/>
                  <a:pt x="327285" y="2228537"/>
                  <a:pt x="344774" y="2003685"/>
                </a:cubicBezTo>
                <a:cubicBezTo>
                  <a:pt x="362263" y="1778833"/>
                  <a:pt x="344774" y="1329127"/>
                  <a:pt x="344774" y="1329127"/>
                </a:cubicBezTo>
                <a:lnTo>
                  <a:pt x="344774" y="1329127"/>
                </a:lnTo>
                <a:cubicBezTo>
                  <a:pt x="439712" y="1141750"/>
                  <a:pt x="899410" y="409730"/>
                  <a:pt x="914400" y="204865"/>
                </a:cubicBezTo>
                <a:cubicBezTo>
                  <a:pt x="929390" y="0"/>
                  <a:pt x="682052" y="49967"/>
                  <a:pt x="434715" y="99934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7025" y="869950"/>
            <a:ext cx="804863" cy="4241800"/>
          </a:xfrm>
          <a:custGeom>
            <a:avLst/>
            <a:gdLst>
              <a:gd name="connsiteX0" fmla="*/ 107429 w 804471"/>
              <a:gd name="connsiteY0" fmla="*/ 4242216 h 4242216"/>
              <a:gd name="connsiteX1" fmla="*/ 107429 w 804471"/>
              <a:gd name="connsiteY1" fmla="*/ 2923081 h 4242216"/>
              <a:gd name="connsiteX2" fmla="*/ 107429 w 804471"/>
              <a:gd name="connsiteY2" fmla="*/ 2653259 h 4242216"/>
              <a:gd name="connsiteX3" fmla="*/ 2498 w 804471"/>
              <a:gd name="connsiteY3" fmla="*/ 2548327 h 4242216"/>
              <a:gd name="connsiteX4" fmla="*/ 122419 w 804471"/>
              <a:gd name="connsiteY4" fmla="*/ 2548327 h 4242216"/>
              <a:gd name="connsiteX5" fmla="*/ 332281 w 804471"/>
              <a:gd name="connsiteY5" fmla="*/ 2413416 h 4242216"/>
              <a:gd name="connsiteX6" fmla="*/ 407232 w 804471"/>
              <a:gd name="connsiteY6" fmla="*/ 2188563 h 4242216"/>
              <a:gd name="connsiteX7" fmla="*/ 227350 w 804471"/>
              <a:gd name="connsiteY7" fmla="*/ 2053652 h 4242216"/>
              <a:gd name="connsiteX8" fmla="*/ 182380 w 804471"/>
              <a:gd name="connsiteY8" fmla="*/ 1693888 h 4242216"/>
              <a:gd name="connsiteX9" fmla="*/ 107429 w 804471"/>
              <a:gd name="connsiteY9" fmla="*/ 1304144 h 4242216"/>
              <a:gd name="connsiteX10" fmla="*/ 137409 w 804471"/>
              <a:gd name="connsiteY10" fmla="*/ 944380 h 4242216"/>
              <a:gd name="connsiteX11" fmla="*/ 152399 w 804471"/>
              <a:gd name="connsiteY11" fmla="*/ 839449 h 4242216"/>
              <a:gd name="connsiteX12" fmla="*/ 707035 w 804471"/>
              <a:gd name="connsiteY12" fmla="*/ 629586 h 4242216"/>
              <a:gd name="connsiteX13" fmla="*/ 737016 w 804471"/>
              <a:gd name="connsiteY13" fmla="*/ 0 h 424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4471" h="4242216">
                <a:moveTo>
                  <a:pt x="107429" y="4242216"/>
                </a:moveTo>
                <a:lnTo>
                  <a:pt x="107429" y="2923081"/>
                </a:lnTo>
                <a:cubicBezTo>
                  <a:pt x="107429" y="2658255"/>
                  <a:pt x="124918" y="2715718"/>
                  <a:pt x="107429" y="2653259"/>
                </a:cubicBezTo>
                <a:cubicBezTo>
                  <a:pt x="89941" y="2590800"/>
                  <a:pt x="0" y="2565816"/>
                  <a:pt x="2498" y="2548327"/>
                </a:cubicBezTo>
                <a:cubicBezTo>
                  <a:pt x="4996" y="2530838"/>
                  <a:pt x="67455" y="2570812"/>
                  <a:pt x="122419" y="2548327"/>
                </a:cubicBezTo>
                <a:cubicBezTo>
                  <a:pt x="177383" y="2525842"/>
                  <a:pt x="284812" y="2473377"/>
                  <a:pt x="332281" y="2413416"/>
                </a:cubicBezTo>
                <a:cubicBezTo>
                  <a:pt x="379750" y="2353455"/>
                  <a:pt x="424721" y="2248524"/>
                  <a:pt x="407232" y="2188563"/>
                </a:cubicBezTo>
                <a:cubicBezTo>
                  <a:pt x="389744" y="2128602"/>
                  <a:pt x="264825" y="2136098"/>
                  <a:pt x="227350" y="2053652"/>
                </a:cubicBezTo>
                <a:cubicBezTo>
                  <a:pt x="189875" y="1971206"/>
                  <a:pt x="202367" y="1818806"/>
                  <a:pt x="182380" y="1693888"/>
                </a:cubicBezTo>
                <a:cubicBezTo>
                  <a:pt x="162393" y="1568970"/>
                  <a:pt x="114924" y="1429062"/>
                  <a:pt x="107429" y="1304144"/>
                </a:cubicBezTo>
                <a:cubicBezTo>
                  <a:pt x="99934" y="1179226"/>
                  <a:pt x="129914" y="1021829"/>
                  <a:pt x="137409" y="944380"/>
                </a:cubicBezTo>
                <a:cubicBezTo>
                  <a:pt x="144904" y="866931"/>
                  <a:pt x="57461" y="891915"/>
                  <a:pt x="152399" y="839449"/>
                </a:cubicBezTo>
                <a:cubicBezTo>
                  <a:pt x="247337" y="786983"/>
                  <a:pt x="609599" y="769494"/>
                  <a:pt x="707035" y="629586"/>
                </a:cubicBezTo>
                <a:cubicBezTo>
                  <a:pt x="804471" y="489678"/>
                  <a:pt x="770743" y="244839"/>
                  <a:pt x="737016" y="0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56350" y="2803525"/>
            <a:ext cx="366713" cy="2292350"/>
          </a:xfrm>
          <a:custGeom>
            <a:avLst/>
            <a:gdLst>
              <a:gd name="connsiteX0" fmla="*/ 119921 w 367258"/>
              <a:gd name="connsiteY0" fmla="*/ 2293495 h 2293495"/>
              <a:gd name="connsiteX1" fmla="*/ 89940 w 367258"/>
              <a:gd name="connsiteY1" fmla="*/ 1034321 h 2293495"/>
              <a:gd name="connsiteX2" fmla="*/ 134911 w 367258"/>
              <a:gd name="connsiteY2" fmla="*/ 809469 h 2293495"/>
              <a:gd name="connsiteX3" fmla="*/ 149901 w 367258"/>
              <a:gd name="connsiteY3" fmla="*/ 524655 h 2293495"/>
              <a:gd name="connsiteX4" fmla="*/ 344773 w 367258"/>
              <a:gd name="connsiteY4" fmla="*/ 224852 h 2293495"/>
              <a:gd name="connsiteX5" fmla="*/ 14990 w 367258"/>
              <a:gd name="connsiteY5" fmla="*/ 59960 h 2293495"/>
              <a:gd name="connsiteX6" fmla="*/ 14990 w 367258"/>
              <a:gd name="connsiteY6" fmla="*/ 59960 h 2293495"/>
              <a:gd name="connsiteX7" fmla="*/ 0 w 367258"/>
              <a:gd name="connsiteY7" fmla="*/ 0 h 229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58" h="2293495">
                <a:moveTo>
                  <a:pt x="119921" y="2293495"/>
                </a:moveTo>
                <a:cubicBezTo>
                  <a:pt x="103681" y="1787577"/>
                  <a:pt x="87442" y="1281659"/>
                  <a:pt x="89940" y="1034321"/>
                </a:cubicBezTo>
                <a:cubicBezTo>
                  <a:pt x="92438" y="786983"/>
                  <a:pt x="124918" y="894413"/>
                  <a:pt x="134911" y="809469"/>
                </a:cubicBezTo>
                <a:cubicBezTo>
                  <a:pt x="144904" y="724525"/>
                  <a:pt x="114924" y="622091"/>
                  <a:pt x="149901" y="524655"/>
                </a:cubicBezTo>
                <a:cubicBezTo>
                  <a:pt x="184878" y="427219"/>
                  <a:pt x="367258" y="302301"/>
                  <a:pt x="344773" y="224852"/>
                </a:cubicBezTo>
                <a:cubicBezTo>
                  <a:pt x="322288" y="147403"/>
                  <a:pt x="14990" y="59960"/>
                  <a:pt x="14990" y="59960"/>
                </a:cubicBezTo>
                <a:lnTo>
                  <a:pt x="14990" y="59960"/>
                </a:lnTo>
                <a:lnTo>
                  <a:pt x="0" y="0"/>
                </a:ln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419975" y="1963738"/>
            <a:ext cx="1200150" cy="3297237"/>
          </a:xfrm>
          <a:custGeom>
            <a:avLst/>
            <a:gdLst>
              <a:gd name="connsiteX0" fmla="*/ 0 w 1199213"/>
              <a:gd name="connsiteY0" fmla="*/ 3297837 h 3297837"/>
              <a:gd name="connsiteX1" fmla="*/ 314794 w 1199213"/>
              <a:gd name="connsiteY1" fmla="*/ 2233535 h 3297837"/>
              <a:gd name="connsiteX2" fmla="*/ 644577 w 1199213"/>
              <a:gd name="connsiteY2" fmla="*/ 914400 h 3297837"/>
              <a:gd name="connsiteX3" fmla="*/ 824459 w 1199213"/>
              <a:gd name="connsiteY3" fmla="*/ 179882 h 3297837"/>
              <a:gd name="connsiteX4" fmla="*/ 1199213 w 1199213"/>
              <a:gd name="connsiteY4" fmla="*/ 0 h 32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213" h="3297837">
                <a:moveTo>
                  <a:pt x="0" y="3297837"/>
                </a:moveTo>
                <a:cubicBezTo>
                  <a:pt x="103682" y="2964306"/>
                  <a:pt x="207364" y="2630775"/>
                  <a:pt x="314794" y="2233535"/>
                </a:cubicBezTo>
                <a:cubicBezTo>
                  <a:pt x="422224" y="1836295"/>
                  <a:pt x="559633" y="1256675"/>
                  <a:pt x="644577" y="914400"/>
                </a:cubicBezTo>
                <a:cubicBezTo>
                  <a:pt x="729521" y="572125"/>
                  <a:pt x="732020" y="332282"/>
                  <a:pt x="824459" y="179882"/>
                </a:cubicBezTo>
                <a:cubicBezTo>
                  <a:pt x="916898" y="27482"/>
                  <a:pt x="1058055" y="13741"/>
                  <a:pt x="1199213" y="0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97013" y="1049338"/>
            <a:ext cx="631825" cy="4137025"/>
          </a:xfrm>
          <a:custGeom>
            <a:avLst/>
            <a:gdLst>
              <a:gd name="connsiteX0" fmla="*/ 32479 w 632085"/>
              <a:gd name="connsiteY0" fmla="*/ 4137286 h 4137286"/>
              <a:gd name="connsiteX1" fmla="*/ 242341 w 632085"/>
              <a:gd name="connsiteY1" fmla="*/ 3222886 h 4137286"/>
              <a:gd name="connsiteX2" fmla="*/ 182380 w 632085"/>
              <a:gd name="connsiteY2" fmla="*/ 2608289 h 4137286"/>
              <a:gd name="connsiteX3" fmla="*/ 2498 w 632085"/>
              <a:gd name="connsiteY3" fmla="*/ 2428407 h 4137286"/>
              <a:gd name="connsiteX4" fmla="*/ 197371 w 632085"/>
              <a:gd name="connsiteY4" fmla="*/ 1558978 h 4137286"/>
              <a:gd name="connsiteX5" fmla="*/ 512164 w 632085"/>
              <a:gd name="connsiteY5" fmla="*/ 614597 h 4137286"/>
              <a:gd name="connsiteX6" fmla="*/ 632085 w 632085"/>
              <a:gd name="connsiteY6" fmla="*/ 0 h 413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085" h="4137286">
                <a:moveTo>
                  <a:pt x="32479" y="4137286"/>
                </a:moveTo>
                <a:cubicBezTo>
                  <a:pt x="124918" y="3807502"/>
                  <a:pt x="217358" y="3477719"/>
                  <a:pt x="242341" y="3222886"/>
                </a:cubicBezTo>
                <a:cubicBezTo>
                  <a:pt x="267324" y="2968053"/>
                  <a:pt x="222354" y="2740702"/>
                  <a:pt x="182380" y="2608289"/>
                </a:cubicBezTo>
                <a:cubicBezTo>
                  <a:pt x="142406" y="2475876"/>
                  <a:pt x="0" y="2603292"/>
                  <a:pt x="2498" y="2428407"/>
                </a:cubicBezTo>
                <a:cubicBezTo>
                  <a:pt x="4996" y="2253522"/>
                  <a:pt x="112427" y="1861280"/>
                  <a:pt x="197371" y="1558978"/>
                </a:cubicBezTo>
                <a:cubicBezTo>
                  <a:pt x="282315" y="1256676"/>
                  <a:pt x="439712" y="874427"/>
                  <a:pt x="512164" y="614597"/>
                </a:cubicBezTo>
                <a:cubicBezTo>
                  <a:pt x="584616" y="354767"/>
                  <a:pt x="608350" y="177383"/>
                  <a:pt x="632085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547523">
            <a:off x="1919288" y="595313"/>
            <a:ext cx="804862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Tall Order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547523">
            <a:off x="306388" y="438150"/>
            <a:ext cx="1077912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Hanging Block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547523">
            <a:off x="3898900" y="1058863"/>
            <a:ext cx="623888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Jenga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547523">
            <a:off x="7705725" y="1230313"/>
            <a:ext cx="1090613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Cinca de Maya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547523">
            <a:off x="5033963" y="1192213"/>
            <a:ext cx="949325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Blue Vulture</a:t>
            </a:r>
          </a:p>
        </p:txBody>
      </p:sp>
    </p:spTree>
  </p:cSld>
  <p:clrMapOvr>
    <a:masterClrMapping/>
  </p:clrMapOvr>
  <p:transition spd="med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95800" y="1524000"/>
            <a:ext cx="4648200" cy="1143000"/>
          </a:xfrm>
        </p:spPr>
        <p:txBody>
          <a:bodyPr/>
          <a:lstStyle/>
          <a:p>
            <a:r>
              <a:rPr lang="en-US" sz="8000">
                <a:latin typeface="309" pitchFamily="2" charset="0"/>
              </a:rPr>
              <a:t>Highland</a:t>
            </a:r>
            <a:br>
              <a:rPr lang="en-US" sz="8000">
                <a:latin typeface="309" pitchFamily="2" charset="0"/>
              </a:rPr>
            </a:br>
            <a:r>
              <a:rPr lang="en-US" sz="8000">
                <a:latin typeface="309" pitchFamily="2" charset="0"/>
              </a:rPr>
              <a:t> Critters</a:t>
            </a:r>
          </a:p>
        </p:txBody>
      </p:sp>
      <p:pic>
        <p:nvPicPr>
          <p:cNvPr id="59395" name="Picture 3" descr="black racer on cliff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457200" y="533400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cs typeface="Times New Roman" pitchFamily="18" charset="0"/>
              </a:rPr>
              <a:t>Black Racer</a:t>
            </a: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6096000" y="5943600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i="1">
                <a:cs typeface="Times New Roman" pitchFamily="18" charset="0"/>
              </a:rPr>
              <a:t>Five Lined Skink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28800" y="3200400"/>
            <a:ext cx="2514600" cy="246063"/>
          </a:xfrm>
          <a:prstGeom prst="rect">
            <a:avLst/>
          </a:prstGeom>
          <a:solidFill>
            <a:schemeClr val="bg2">
              <a:lumMod val="25000"/>
              <a:lumOff val="75000"/>
              <a:alpha val="26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Photo Credit:  John Parke, NJAS</a:t>
            </a:r>
          </a:p>
        </p:txBody>
      </p:sp>
      <p:pic>
        <p:nvPicPr>
          <p:cNvPr id="59400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457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2133600" y="4419600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cs typeface="Times New Roman" pitchFamily="18" charset="0"/>
              </a:rPr>
              <a:t>                         NJ Bobcat</a:t>
            </a:r>
            <a:endParaRPr lang="en-US" sz="1200" i="1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28600" y="6324600"/>
            <a:ext cx="2514600" cy="246063"/>
          </a:xfrm>
          <a:prstGeom prst="rect">
            <a:avLst/>
          </a:prstGeom>
          <a:solidFill>
            <a:schemeClr val="bg2">
              <a:lumMod val="25000"/>
              <a:lumOff val="75000"/>
              <a:alpha val="26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Photo Credit:  NJ Fish and Game</a:t>
            </a:r>
          </a:p>
        </p:txBody>
      </p:sp>
      <p:pic>
        <p:nvPicPr>
          <p:cNvPr id="59404" name="Picture 14" descr="www.nj.gov 2012-11-5 23-12-4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www.conservewildlifenj.org 2012-11-6 11-25-5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572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6" name="Rectangle 7"/>
          <p:cNvSpPr>
            <a:spLocks noChangeArrowheads="1"/>
          </p:cNvSpPr>
          <p:nvPr/>
        </p:nvSpPr>
        <p:spPr bwMode="auto">
          <a:xfrm>
            <a:off x="2057400" y="60960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i="1">
                <a:cs typeface="Times New Roman" pitchFamily="18" charset="0"/>
              </a:rPr>
              <a:t>Bobcat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057400" y="6858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i="1">
                <a:cs typeface="Times New Roman" pitchFamily="18" charset="0"/>
              </a:rPr>
              <a:t>Allegheny Wood Rat</a:t>
            </a:r>
          </a:p>
        </p:txBody>
      </p:sp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05000" y="51816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1203" name="Picture 10" descr="C:\Documents and Settings\jia\Desktop\gpi\dr h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6383338"/>
            <a:ext cx="304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gpi\IMG-20120306-001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28600"/>
            <a:ext cx="4419600" cy="6400800"/>
          </a:xfrm>
          <a:noFill/>
        </p:spPr>
      </p:pic>
      <p:pic>
        <p:nvPicPr>
          <p:cNvPr id="53251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008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E:\gpi\gp11412\mo 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28600"/>
            <a:ext cx="41719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Box 16"/>
          <p:cNvSpPr txBox="1">
            <a:spLocks noChangeArrowheads="1"/>
          </p:cNvSpPr>
          <p:nvPr/>
        </p:nvSpPr>
        <p:spPr bwMode="auto">
          <a:xfrm>
            <a:off x="381000" y="5867400"/>
            <a:ext cx="4419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</a:t>
            </a:r>
            <a:r>
              <a:rPr lang="en-US" b="1" baseline="30000">
                <a:solidFill>
                  <a:schemeClr val="bg1"/>
                </a:solidFill>
              </a:rPr>
              <a:t>nd</a:t>
            </a:r>
            <a:r>
              <a:rPr lang="en-US" b="1">
                <a:solidFill>
                  <a:schemeClr val="bg1"/>
                </a:solidFill>
              </a:rPr>
              <a:t> Pitch,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Bowling Alley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5.4</a:t>
            </a:r>
          </a:p>
        </p:txBody>
      </p:sp>
      <p:sp>
        <p:nvSpPr>
          <p:cNvPr id="53254" name="TextBox 16"/>
          <p:cNvSpPr txBox="1">
            <a:spLocks noChangeArrowheads="1"/>
          </p:cNvSpPr>
          <p:nvPr/>
        </p:nvSpPr>
        <p:spPr bwMode="auto">
          <a:xfrm>
            <a:off x="4724400" y="6019800"/>
            <a:ext cx="419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Member’s Only Slab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5.3 – 5.7</a:t>
            </a:r>
          </a:p>
        </p:txBody>
      </p:sp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00_028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304800" y="304800"/>
            <a:ext cx="815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chemeClr val="bg1"/>
                </a:solidFill>
                <a:latin typeface="309" pitchFamily="2" charset="0"/>
              </a:rPr>
              <a:t>Beyond the Climb…</a:t>
            </a:r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3968705" y="6032556"/>
            <a:ext cx="1752600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309" pitchFamily="2" charset="0"/>
              </a:rPr>
              <a:t>   “Spleenwort”</a:t>
            </a:r>
          </a:p>
        </p:txBody>
      </p:sp>
      <p:pic>
        <p:nvPicPr>
          <p:cNvPr id="48133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2484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654005" y="4930114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latin typeface="309" pitchFamily="2" charset="0"/>
              </a:rPr>
              <a:t>…Protect The Resource</a:t>
            </a:r>
          </a:p>
        </p:txBody>
      </p:sp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ndrew.PPAG1\AppData\Local\Microsoft\Windows\Temporary Internet Files\Content.Outlook\ZI5XEFWK\gp air alley-jnga road (3).JP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 l="-3000" t="21617" r="3000" b="7870"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4114800" y="1905000"/>
            <a:ext cx="388938" cy="1981200"/>
          </a:xfrm>
          <a:custGeom>
            <a:avLst/>
            <a:gdLst>
              <a:gd name="connsiteX0" fmla="*/ 0 w 364703"/>
              <a:gd name="connsiteY0" fmla="*/ 1754802 h 1754802"/>
              <a:gd name="connsiteX1" fmla="*/ 26428 w 364703"/>
              <a:gd name="connsiteY1" fmla="*/ 1723089 h 1754802"/>
              <a:gd name="connsiteX2" fmla="*/ 36999 w 364703"/>
              <a:gd name="connsiteY2" fmla="*/ 1701947 h 1754802"/>
              <a:gd name="connsiteX3" fmla="*/ 52856 w 364703"/>
              <a:gd name="connsiteY3" fmla="*/ 1670233 h 1754802"/>
              <a:gd name="connsiteX4" fmla="*/ 58141 w 364703"/>
              <a:gd name="connsiteY4" fmla="*/ 1575093 h 1754802"/>
              <a:gd name="connsiteX5" fmla="*/ 47570 w 364703"/>
              <a:gd name="connsiteY5" fmla="*/ 1442955 h 1754802"/>
              <a:gd name="connsiteX6" fmla="*/ 52856 w 364703"/>
              <a:gd name="connsiteY6" fmla="*/ 1347815 h 1754802"/>
              <a:gd name="connsiteX7" fmla="*/ 58141 w 364703"/>
              <a:gd name="connsiteY7" fmla="*/ 1326673 h 1754802"/>
              <a:gd name="connsiteX8" fmla="*/ 79283 w 364703"/>
              <a:gd name="connsiteY8" fmla="*/ 1294959 h 1754802"/>
              <a:gd name="connsiteX9" fmla="*/ 89854 w 364703"/>
              <a:gd name="connsiteY9" fmla="*/ 1279103 h 1754802"/>
              <a:gd name="connsiteX10" fmla="*/ 105711 w 364703"/>
              <a:gd name="connsiteY10" fmla="*/ 1247389 h 1754802"/>
              <a:gd name="connsiteX11" fmla="*/ 110997 w 364703"/>
              <a:gd name="connsiteY11" fmla="*/ 1220962 h 1754802"/>
              <a:gd name="connsiteX12" fmla="*/ 116282 w 364703"/>
              <a:gd name="connsiteY12" fmla="*/ 1205105 h 1754802"/>
              <a:gd name="connsiteX13" fmla="*/ 121568 w 364703"/>
              <a:gd name="connsiteY13" fmla="*/ 1146964 h 1754802"/>
              <a:gd name="connsiteX14" fmla="*/ 132139 w 364703"/>
              <a:gd name="connsiteY14" fmla="*/ 1109965 h 1754802"/>
              <a:gd name="connsiteX15" fmla="*/ 137424 w 364703"/>
              <a:gd name="connsiteY15" fmla="*/ 919685 h 1754802"/>
              <a:gd name="connsiteX16" fmla="*/ 132139 w 364703"/>
              <a:gd name="connsiteY16" fmla="*/ 898543 h 1754802"/>
              <a:gd name="connsiteX17" fmla="*/ 121568 w 364703"/>
              <a:gd name="connsiteY17" fmla="*/ 866830 h 1754802"/>
              <a:gd name="connsiteX18" fmla="*/ 126853 w 364703"/>
              <a:gd name="connsiteY18" fmla="*/ 803403 h 1754802"/>
              <a:gd name="connsiteX19" fmla="*/ 132139 w 364703"/>
              <a:gd name="connsiteY19" fmla="*/ 787547 h 1754802"/>
              <a:gd name="connsiteX20" fmla="*/ 137424 w 364703"/>
              <a:gd name="connsiteY20" fmla="*/ 745262 h 1754802"/>
              <a:gd name="connsiteX21" fmla="*/ 132139 w 364703"/>
              <a:gd name="connsiteY21" fmla="*/ 671265 h 1754802"/>
              <a:gd name="connsiteX22" fmla="*/ 126853 w 364703"/>
              <a:gd name="connsiteY22" fmla="*/ 655408 h 1754802"/>
              <a:gd name="connsiteX23" fmla="*/ 121568 w 364703"/>
              <a:gd name="connsiteY23" fmla="*/ 628980 h 1754802"/>
              <a:gd name="connsiteX24" fmla="*/ 116282 w 364703"/>
              <a:gd name="connsiteY24" fmla="*/ 607838 h 1754802"/>
              <a:gd name="connsiteX25" fmla="*/ 116282 w 364703"/>
              <a:gd name="connsiteY25" fmla="*/ 507413 h 1754802"/>
              <a:gd name="connsiteX26" fmla="*/ 126853 w 364703"/>
              <a:gd name="connsiteY26" fmla="*/ 412273 h 1754802"/>
              <a:gd name="connsiteX27" fmla="*/ 132139 w 364703"/>
              <a:gd name="connsiteY27" fmla="*/ 396416 h 1754802"/>
              <a:gd name="connsiteX28" fmla="*/ 153281 w 364703"/>
              <a:gd name="connsiteY28" fmla="*/ 364703 h 1754802"/>
              <a:gd name="connsiteX29" fmla="*/ 163852 w 364703"/>
              <a:gd name="connsiteY29" fmla="*/ 348846 h 1754802"/>
              <a:gd name="connsiteX30" fmla="*/ 174423 w 364703"/>
              <a:gd name="connsiteY30" fmla="*/ 317133 h 1754802"/>
              <a:gd name="connsiteX31" fmla="*/ 184994 w 364703"/>
              <a:gd name="connsiteY31" fmla="*/ 301276 h 1754802"/>
              <a:gd name="connsiteX32" fmla="*/ 206137 w 364703"/>
              <a:gd name="connsiteY32" fmla="*/ 258992 h 1754802"/>
              <a:gd name="connsiteX33" fmla="*/ 221993 w 364703"/>
              <a:gd name="connsiteY33" fmla="*/ 211422 h 1754802"/>
              <a:gd name="connsiteX34" fmla="*/ 227279 w 364703"/>
              <a:gd name="connsiteY34" fmla="*/ 195565 h 1754802"/>
              <a:gd name="connsiteX35" fmla="*/ 243135 w 364703"/>
              <a:gd name="connsiteY35" fmla="*/ 184994 h 1754802"/>
              <a:gd name="connsiteX36" fmla="*/ 253706 w 364703"/>
              <a:gd name="connsiteY36" fmla="*/ 153281 h 1754802"/>
              <a:gd name="connsiteX37" fmla="*/ 269563 w 364703"/>
              <a:gd name="connsiteY37" fmla="*/ 121567 h 1754802"/>
              <a:gd name="connsiteX38" fmla="*/ 285420 w 364703"/>
              <a:gd name="connsiteY38" fmla="*/ 110996 h 1754802"/>
              <a:gd name="connsiteX39" fmla="*/ 306562 w 364703"/>
              <a:gd name="connsiteY39" fmla="*/ 84569 h 1754802"/>
              <a:gd name="connsiteX40" fmla="*/ 311848 w 364703"/>
              <a:gd name="connsiteY40" fmla="*/ 68712 h 1754802"/>
              <a:gd name="connsiteX41" fmla="*/ 338275 w 364703"/>
              <a:gd name="connsiteY41" fmla="*/ 42284 h 1754802"/>
              <a:gd name="connsiteX42" fmla="*/ 354132 w 364703"/>
              <a:gd name="connsiteY42" fmla="*/ 15856 h 1754802"/>
              <a:gd name="connsiteX43" fmla="*/ 364703 w 364703"/>
              <a:gd name="connsiteY43" fmla="*/ 0 h 17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64703" h="1754802">
                <a:moveTo>
                  <a:pt x="0" y="1754802"/>
                </a:moveTo>
                <a:cubicBezTo>
                  <a:pt x="8809" y="1744231"/>
                  <a:pt x="18537" y="1734362"/>
                  <a:pt x="26428" y="1723089"/>
                </a:cubicBezTo>
                <a:cubicBezTo>
                  <a:pt x="30946" y="1716634"/>
                  <a:pt x="33090" y="1708788"/>
                  <a:pt x="36999" y="1701947"/>
                </a:cubicBezTo>
                <a:cubicBezTo>
                  <a:pt x="53393" y="1673257"/>
                  <a:pt x="43164" y="1699306"/>
                  <a:pt x="52856" y="1670233"/>
                </a:cubicBezTo>
                <a:cubicBezTo>
                  <a:pt x="54618" y="1638520"/>
                  <a:pt x="58141" y="1606855"/>
                  <a:pt x="58141" y="1575093"/>
                </a:cubicBezTo>
                <a:cubicBezTo>
                  <a:pt x="58141" y="1520007"/>
                  <a:pt x="53681" y="1491837"/>
                  <a:pt x="47570" y="1442955"/>
                </a:cubicBezTo>
                <a:cubicBezTo>
                  <a:pt x="49332" y="1411242"/>
                  <a:pt x="49980" y="1379447"/>
                  <a:pt x="52856" y="1347815"/>
                </a:cubicBezTo>
                <a:cubicBezTo>
                  <a:pt x="53514" y="1340581"/>
                  <a:pt x="54892" y="1333170"/>
                  <a:pt x="58141" y="1326673"/>
                </a:cubicBezTo>
                <a:cubicBezTo>
                  <a:pt x="63823" y="1315309"/>
                  <a:pt x="72236" y="1305530"/>
                  <a:pt x="79283" y="1294959"/>
                </a:cubicBezTo>
                <a:cubicBezTo>
                  <a:pt x="82807" y="1289674"/>
                  <a:pt x="87845" y="1285129"/>
                  <a:pt x="89854" y="1279103"/>
                </a:cubicBezTo>
                <a:cubicBezTo>
                  <a:pt x="97149" y="1257220"/>
                  <a:pt x="92049" y="1267882"/>
                  <a:pt x="105711" y="1247389"/>
                </a:cubicBezTo>
                <a:cubicBezTo>
                  <a:pt x="107473" y="1238580"/>
                  <a:pt x="108818" y="1229677"/>
                  <a:pt x="110997" y="1220962"/>
                </a:cubicBezTo>
                <a:cubicBezTo>
                  <a:pt x="112348" y="1215557"/>
                  <a:pt x="115494" y="1210621"/>
                  <a:pt x="116282" y="1205105"/>
                </a:cubicBezTo>
                <a:cubicBezTo>
                  <a:pt x="119034" y="1185840"/>
                  <a:pt x="118996" y="1166254"/>
                  <a:pt x="121568" y="1146964"/>
                </a:cubicBezTo>
                <a:cubicBezTo>
                  <a:pt x="123043" y="1135898"/>
                  <a:pt x="128514" y="1120839"/>
                  <a:pt x="132139" y="1109965"/>
                </a:cubicBezTo>
                <a:cubicBezTo>
                  <a:pt x="146343" y="1010535"/>
                  <a:pt x="146729" y="1040647"/>
                  <a:pt x="137424" y="919685"/>
                </a:cubicBezTo>
                <a:cubicBezTo>
                  <a:pt x="136867" y="912442"/>
                  <a:pt x="134226" y="905501"/>
                  <a:pt x="132139" y="898543"/>
                </a:cubicBezTo>
                <a:cubicBezTo>
                  <a:pt x="128937" y="887870"/>
                  <a:pt x="121568" y="866830"/>
                  <a:pt x="121568" y="866830"/>
                </a:cubicBezTo>
                <a:cubicBezTo>
                  <a:pt x="123330" y="845688"/>
                  <a:pt x="124049" y="824432"/>
                  <a:pt x="126853" y="803403"/>
                </a:cubicBezTo>
                <a:cubicBezTo>
                  <a:pt x="127589" y="797881"/>
                  <a:pt x="131142" y="793028"/>
                  <a:pt x="132139" y="787547"/>
                </a:cubicBezTo>
                <a:cubicBezTo>
                  <a:pt x="134680" y="773571"/>
                  <a:pt x="135662" y="759357"/>
                  <a:pt x="137424" y="745262"/>
                </a:cubicBezTo>
                <a:cubicBezTo>
                  <a:pt x="135662" y="720596"/>
                  <a:pt x="135028" y="695824"/>
                  <a:pt x="132139" y="671265"/>
                </a:cubicBezTo>
                <a:cubicBezTo>
                  <a:pt x="131488" y="665732"/>
                  <a:pt x="128204" y="660813"/>
                  <a:pt x="126853" y="655408"/>
                </a:cubicBezTo>
                <a:cubicBezTo>
                  <a:pt x="124674" y="646692"/>
                  <a:pt x="123517" y="637750"/>
                  <a:pt x="121568" y="628980"/>
                </a:cubicBezTo>
                <a:cubicBezTo>
                  <a:pt x="119992" y="621889"/>
                  <a:pt x="118044" y="614885"/>
                  <a:pt x="116282" y="607838"/>
                </a:cubicBezTo>
                <a:cubicBezTo>
                  <a:pt x="109267" y="544699"/>
                  <a:pt x="109160" y="573892"/>
                  <a:pt x="116282" y="507413"/>
                </a:cubicBezTo>
                <a:cubicBezTo>
                  <a:pt x="119681" y="475686"/>
                  <a:pt x="116762" y="442544"/>
                  <a:pt x="126853" y="412273"/>
                </a:cubicBezTo>
                <a:cubicBezTo>
                  <a:pt x="128615" y="406987"/>
                  <a:pt x="129433" y="401286"/>
                  <a:pt x="132139" y="396416"/>
                </a:cubicBezTo>
                <a:cubicBezTo>
                  <a:pt x="138309" y="385310"/>
                  <a:pt x="146234" y="375274"/>
                  <a:pt x="153281" y="364703"/>
                </a:cubicBezTo>
                <a:cubicBezTo>
                  <a:pt x="156805" y="359417"/>
                  <a:pt x="161843" y="354873"/>
                  <a:pt x="163852" y="348846"/>
                </a:cubicBezTo>
                <a:cubicBezTo>
                  <a:pt x="167376" y="338275"/>
                  <a:pt x="168242" y="326404"/>
                  <a:pt x="174423" y="317133"/>
                </a:cubicBezTo>
                <a:cubicBezTo>
                  <a:pt x="177947" y="311847"/>
                  <a:pt x="182414" y="307081"/>
                  <a:pt x="184994" y="301276"/>
                </a:cubicBezTo>
                <a:cubicBezTo>
                  <a:pt x="204428" y="257549"/>
                  <a:pt x="184426" y="280701"/>
                  <a:pt x="206137" y="258992"/>
                </a:cubicBezTo>
                <a:lnTo>
                  <a:pt x="221993" y="211422"/>
                </a:lnTo>
                <a:cubicBezTo>
                  <a:pt x="223755" y="206136"/>
                  <a:pt x="222643" y="198656"/>
                  <a:pt x="227279" y="195565"/>
                </a:cubicBezTo>
                <a:lnTo>
                  <a:pt x="243135" y="184994"/>
                </a:lnTo>
                <a:lnTo>
                  <a:pt x="253706" y="153281"/>
                </a:lnTo>
                <a:cubicBezTo>
                  <a:pt x="258005" y="140386"/>
                  <a:pt x="259318" y="131812"/>
                  <a:pt x="269563" y="121567"/>
                </a:cubicBezTo>
                <a:cubicBezTo>
                  <a:pt x="274055" y="117075"/>
                  <a:pt x="280134" y="114520"/>
                  <a:pt x="285420" y="110996"/>
                </a:cubicBezTo>
                <a:cubicBezTo>
                  <a:pt x="298704" y="71143"/>
                  <a:pt x="279240" y="118721"/>
                  <a:pt x="306562" y="84569"/>
                </a:cubicBezTo>
                <a:cubicBezTo>
                  <a:pt x="310043" y="80218"/>
                  <a:pt x="309356" y="73695"/>
                  <a:pt x="311848" y="68712"/>
                </a:cubicBezTo>
                <a:cubicBezTo>
                  <a:pt x="320657" y="51093"/>
                  <a:pt x="322418" y="52856"/>
                  <a:pt x="338275" y="42284"/>
                </a:cubicBezTo>
                <a:cubicBezTo>
                  <a:pt x="347454" y="14749"/>
                  <a:pt x="337549" y="36585"/>
                  <a:pt x="354132" y="15856"/>
                </a:cubicBezTo>
                <a:cubicBezTo>
                  <a:pt x="358100" y="10896"/>
                  <a:pt x="364703" y="0"/>
                  <a:pt x="36470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724400" y="2362200"/>
            <a:ext cx="457200" cy="1501775"/>
          </a:xfrm>
          <a:custGeom>
            <a:avLst/>
            <a:gdLst>
              <a:gd name="connsiteX0" fmla="*/ 0 w 457548"/>
              <a:gd name="connsiteY0" fmla="*/ 1500188 h 1500188"/>
              <a:gd name="connsiteX1" fmla="*/ 9525 w 457548"/>
              <a:gd name="connsiteY1" fmla="*/ 1400175 h 1500188"/>
              <a:gd name="connsiteX2" fmla="*/ 14288 w 457548"/>
              <a:gd name="connsiteY2" fmla="*/ 1314450 h 1500188"/>
              <a:gd name="connsiteX3" fmla="*/ 14288 w 457548"/>
              <a:gd name="connsiteY3" fmla="*/ 1057275 h 1500188"/>
              <a:gd name="connsiteX4" fmla="*/ 23813 w 457548"/>
              <a:gd name="connsiteY4" fmla="*/ 1028700 h 1500188"/>
              <a:gd name="connsiteX5" fmla="*/ 33338 w 457548"/>
              <a:gd name="connsiteY5" fmla="*/ 1000125 h 1500188"/>
              <a:gd name="connsiteX6" fmla="*/ 38100 w 457548"/>
              <a:gd name="connsiteY6" fmla="*/ 985838 h 1500188"/>
              <a:gd name="connsiteX7" fmla="*/ 42863 w 457548"/>
              <a:gd name="connsiteY7" fmla="*/ 966788 h 1500188"/>
              <a:gd name="connsiteX8" fmla="*/ 57150 w 457548"/>
              <a:gd name="connsiteY8" fmla="*/ 923925 h 1500188"/>
              <a:gd name="connsiteX9" fmla="*/ 66675 w 457548"/>
              <a:gd name="connsiteY9" fmla="*/ 895350 h 1500188"/>
              <a:gd name="connsiteX10" fmla="*/ 85725 w 457548"/>
              <a:gd name="connsiteY10" fmla="*/ 828675 h 1500188"/>
              <a:gd name="connsiteX11" fmla="*/ 95250 w 457548"/>
              <a:gd name="connsiteY11" fmla="*/ 814388 h 1500188"/>
              <a:gd name="connsiteX12" fmla="*/ 104775 w 457548"/>
              <a:gd name="connsiteY12" fmla="*/ 785813 h 1500188"/>
              <a:gd name="connsiteX13" fmla="*/ 114300 w 457548"/>
              <a:gd name="connsiteY13" fmla="*/ 757238 h 1500188"/>
              <a:gd name="connsiteX14" fmla="*/ 119063 w 457548"/>
              <a:gd name="connsiteY14" fmla="*/ 742950 h 1500188"/>
              <a:gd name="connsiteX15" fmla="*/ 128588 w 457548"/>
              <a:gd name="connsiteY15" fmla="*/ 728663 h 1500188"/>
              <a:gd name="connsiteX16" fmla="*/ 161925 w 457548"/>
              <a:gd name="connsiteY16" fmla="*/ 685800 h 1500188"/>
              <a:gd name="connsiteX17" fmla="*/ 171450 w 457548"/>
              <a:gd name="connsiteY17" fmla="*/ 671513 h 1500188"/>
              <a:gd name="connsiteX18" fmla="*/ 185738 w 457548"/>
              <a:gd name="connsiteY18" fmla="*/ 666750 h 1500188"/>
              <a:gd name="connsiteX19" fmla="*/ 204788 w 457548"/>
              <a:gd name="connsiteY19" fmla="*/ 638175 h 1500188"/>
              <a:gd name="connsiteX20" fmla="*/ 209550 w 457548"/>
              <a:gd name="connsiteY20" fmla="*/ 623888 h 1500188"/>
              <a:gd name="connsiteX21" fmla="*/ 228600 w 457548"/>
              <a:gd name="connsiteY21" fmla="*/ 595313 h 1500188"/>
              <a:gd name="connsiteX22" fmla="*/ 252413 w 457548"/>
              <a:gd name="connsiteY22" fmla="*/ 523875 h 1500188"/>
              <a:gd name="connsiteX23" fmla="*/ 257175 w 457548"/>
              <a:gd name="connsiteY23" fmla="*/ 509588 h 1500188"/>
              <a:gd name="connsiteX24" fmla="*/ 261938 w 457548"/>
              <a:gd name="connsiteY24" fmla="*/ 495300 h 1500188"/>
              <a:gd name="connsiteX25" fmla="*/ 266700 w 457548"/>
              <a:gd name="connsiteY25" fmla="*/ 471488 h 1500188"/>
              <a:gd name="connsiteX26" fmla="*/ 276225 w 457548"/>
              <a:gd name="connsiteY26" fmla="*/ 442913 h 1500188"/>
              <a:gd name="connsiteX27" fmla="*/ 280988 w 457548"/>
              <a:gd name="connsiteY27" fmla="*/ 428625 h 1500188"/>
              <a:gd name="connsiteX28" fmla="*/ 304800 w 457548"/>
              <a:gd name="connsiteY28" fmla="*/ 385763 h 1500188"/>
              <a:gd name="connsiteX29" fmla="*/ 319088 w 457548"/>
              <a:gd name="connsiteY29" fmla="*/ 376238 h 1500188"/>
              <a:gd name="connsiteX30" fmla="*/ 342900 w 457548"/>
              <a:gd name="connsiteY30" fmla="*/ 352425 h 1500188"/>
              <a:gd name="connsiteX31" fmla="*/ 357188 w 457548"/>
              <a:gd name="connsiteY31" fmla="*/ 323850 h 1500188"/>
              <a:gd name="connsiteX32" fmla="*/ 366713 w 457548"/>
              <a:gd name="connsiteY32" fmla="*/ 309563 h 1500188"/>
              <a:gd name="connsiteX33" fmla="*/ 371475 w 457548"/>
              <a:gd name="connsiteY33" fmla="*/ 295275 h 1500188"/>
              <a:gd name="connsiteX34" fmla="*/ 381000 w 457548"/>
              <a:gd name="connsiteY34" fmla="*/ 276225 h 1500188"/>
              <a:gd name="connsiteX35" fmla="*/ 390525 w 457548"/>
              <a:gd name="connsiteY35" fmla="*/ 238125 h 1500188"/>
              <a:gd name="connsiteX36" fmla="*/ 404813 w 457548"/>
              <a:gd name="connsiteY36" fmla="*/ 195263 h 1500188"/>
              <a:gd name="connsiteX37" fmla="*/ 409575 w 457548"/>
              <a:gd name="connsiteY37" fmla="*/ 180975 h 1500188"/>
              <a:gd name="connsiteX38" fmla="*/ 414338 w 457548"/>
              <a:gd name="connsiteY38" fmla="*/ 166688 h 1500188"/>
              <a:gd name="connsiteX39" fmla="*/ 419100 w 457548"/>
              <a:gd name="connsiteY39" fmla="*/ 142875 h 1500188"/>
              <a:gd name="connsiteX40" fmla="*/ 428625 w 457548"/>
              <a:gd name="connsiteY40" fmla="*/ 114300 h 1500188"/>
              <a:gd name="connsiteX41" fmla="*/ 433388 w 457548"/>
              <a:gd name="connsiteY41" fmla="*/ 100013 h 1500188"/>
              <a:gd name="connsiteX42" fmla="*/ 438150 w 457548"/>
              <a:gd name="connsiteY42" fmla="*/ 76200 h 1500188"/>
              <a:gd name="connsiteX43" fmla="*/ 447675 w 457548"/>
              <a:gd name="connsiteY43" fmla="*/ 47625 h 1500188"/>
              <a:gd name="connsiteX44" fmla="*/ 452438 w 457548"/>
              <a:gd name="connsiteY44" fmla="*/ 28575 h 1500188"/>
              <a:gd name="connsiteX45" fmla="*/ 457200 w 457548"/>
              <a:gd name="connsiteY45" fmla="*/ 14288 h 1500188"/>
              <a:gd name="connsiteX46" fmla="*/ 457200 w 457548"/>
              <a:gd name="connsiteY46" fmla="*/ 0 h 150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57548" h="1500188">
                <a:moveTo>
                  <a:pt x="0" y="1500188"/>
                </a:moveTo>
                <a:cubicBezTo>
                  <a:pt x="4636" y="1458467"/>
                  <a:pt x="6545" y="1444868"/>
                  <a:pt x="9525" y="1400175"/>
                </a:cubicBezTo>
                <a:cubicBezTo>
                  <a:pt x="11429" y="1371619"/>
                  <a:pt x="12700" y="1343025"/>
                  <a:pt x="14288" y="1314450"/>
                </a:cubicBezTo>
                <a:cubicBezTo>
                  <a:pt x="10183" y="1211834"/>
                  <a:pt x="5257" y="1162628"/>
                  <a:pt x="14288" y="1057275"/>
                </a:cubicBezTo>
                <a:cubicBezTo>
                  <a:pt x="15145" y="1047271"/>
                  <a:pt x="20638" y="1038225"/>
                  <a:pt x="23813" y="1028700"/>
                </a:cubicBezTo>
                <a:lnTo>
                  <a:pt x="33338" y="1000125"/>
                </a:lnTo>
                <a:cubicBezTo>
                  <a:pt x="34925" y="995363"/>
                  <a:pt x="36882" y="990708"/>
                  <a:pt x="38100" y="985838"/>
                </a:cubicBezTo>
                <a:cubicBezTo>
                  <a:pt x="39688" y="979488"/>
                  <a:pt x="40982" y="973057"/>
                  <a:pt x="42863" y="966788"/>
                </a:cubicBezTo>
                <a:cubicBezTo>
                  <a:pt x="47191" y="952363"/>
                  <a:pt x="52387" y="938213"/>
                  <a:pt x="57150" y="923925"/>
                </a:cubicBezTo>
                <a:lnTo>
                  <a:pt x="66675" y="895350"/>
                </a:lnTo>
                <a:cubicBezTo>
                  <a:pt x="67945" y="890270"/>
                  <a:pt x="80259" y="836873"/>
                  <a:pt x="85725" y="828675"/>
                </a:cubicBezTo>
                <a:cubicBezTo>
                  <a:pt x="88900" y="823913"/>
                  <a:pt x="92925" y="819618"/>
                  <a:pt x="95250" y="814388"/>
                </a:cubicBezTo>
                <a:cubicBezTo>
                  <a:pt x="99328" y="805213"/>
                  <a:pt x="101600" y="795338"/>
                  <a:pt x="104775" y="785813"/>
                </a:cubicBezTo>
                <a:lnTo>
                  <a:pt x="114300" y="757238"/>
                </a:lnTo>
                <a:cubicBezTo>
                  <a:pt x="115888" y="752475"/>
                  <a:pt x="116278" y="747127"/>
                  <a:pt x="119063" y="742950"/>
                </a:cubicBezTo>
                <a:lnTo>
                  <a:pt x="128588" y="728663"/>
                </a:lnTo>
                <a:cubicBezTo>
                  <a:pt x="141598" y="689627"/>
                  <a:pt x="119096" y="750041"/>
                  <a:pt x="161925" y="685800"/>
                </a:cubicBezTo>
                <a:cubicBezTo>
                  <a:pt x="165100" y="681038"/>
                  <a:pt x="166981" y="675089"/>
                  <a:pt x="171450" y="671513"/>
                </a:cubicBezTo>
                <a:cubicBezTo>
                  <a:pt x="175370" y="668377"/>
                  <a:pt x="180975" y="668338"/>
                  <a:pt x="185738" y="666750"/>
                </a:cubicBezTo>
                <a:cubicBezTo>
                  <a:pt x="197061" y="632780"/>
                  <a:pt x="181005" y="673849"/>
                  <a:pt x="204788" y="638175"/>
                </a:cubicBezTo>
                <a:cubicBezTo>
                  <a:pt x="207573" y="633998"/>
                  <a:pt x="207112" y="628276"/>
                  <a:pt x="209550" y="623888"/>
                </a:cubicBezTo>
                <a:cubicBezTo>
                  <a:pt x="215109" y="613881"/>
                  <a:pt x="224980" y="606173"/>
                  <a:pt x="228600" y="595313"/>
                </a:cubicBezTo>
                <a:lnTo>
                  <a:pt x="252413" y="523875"/>
                </a:lnTo>
                <a:lnTo>
                  <a:pt x="257175" y="509588"/>
                </a:lnTo>
                <a:cubicBezTo>
                  <a:pt x="258763" y="504825"/>
                  <a:pt x="260954" y="500223"/>
                  <a:pt x="261938" y="495300"/>
                </a:cubicBezTo>
                <a:cubicBezTo>
                  <a:pt x="263525" y="487363"/>
                  <a:pt x="264570" y="479297"/>
                  <a:pt x="266700" y="471488"/>
                </a:cubicBezTo>
                <a:cubicBezTo>
                  <a:pt x="269342" y="461802"/>
                  <a:pt x="273050" y="452438"/>
                  <a:pt x="276225" y="442913"/>
                </a:cubicBezTo>
                <a:lnTo>
                  <a:pt x="280988" y="428625"/>
                </a:lnTo>
                <a:cubicBezTo>
                  <a:pt x="285951" y="413736"/>
                  <a:pt x="290762" y="395121"/>
                  <a:pt x="304800" y="385763"/>
                </a:cubicBezTo>
                <a:lnTo>
                  <a:pt x="319088" y="376238"/>
                </a:lnTo>
                <a:cubicBezTo>
                  <a:pt x="344486" y="338140"/>
                  <a:pt x="311153" y="384172"/>
                  <a:pt x="342900" y="352425"/>
                </a:cubicBezTo>
                <a:cubicBezTo>
                  <a:pt x="356549" y="338776"/>
                  <a:pt x="349441" y="339344"/>
                  <a:pt x="357188" y="323850"/>
                </a:cubicBezTo>
                <a:cubicBezTo>
                  <a:pt x="359748" y="318731"/>
                  <a:pt x="363538" y="314325"/>
                  <a:pt x="366713" y="309563"/>
                </a:cubicBezTo>
                <a:cubicBezTo>
                  <a:pt x="368300" y="304800"/>
                  <a:pt x="369498" y="299889"/>
                  <a:pt x="371475" y="295275"/>
                </a:cubicBezTo>
                <a:cubicBezTo>
                  <a:pt x="374272" y="288749"/>
                  <a:pt x="378755" y="282960"/>
                  <a:pt x="381000" y="276225"/>
                </a:cubicBezTo>
                <a:cubicBezTo>
                  <a:pt x="385140" y="263806"/>
                  <a:pt x="386385" y="250544"/>
                  <a:pt x="390525" y="238125"/>
                </a:cubicBezTo>
                <a:lnTo>
                  <a:pt x="404813" y="195263"/>
                </a:lnTo>
                <a:lnTo>
                  <a:pt x="409575" y="180975"/>
                </a:lnTo>
                <a:cubicBezTo>
                  <a:pt x="411162" y="176213"/>
                  <a:pt x="413354" y="171611"/>
                  <a:pt x="414338" y="166688"/>
                </a:cubicBezTo>
                <a:cubicBezTo>
                  <a:pt x="415925" y="158750"/>
                  <a:pt x="416970" y="150685"/>
                  <a:pt x="419100" y="142875"/>
                </a:cubicBezTo>
                <a:cubicBezTo>
                  <a:pt x="421742" y="133189"/>
                  <a:pt x="425450" y="123825"/>
                  <a:pt x="428625" y="114300"/>
                </a:cubicBezTo>
                <a:cubicBezTo>
                  <a:pt x="430213" y="109538"/>
                  <a:pt x="432404" y="104936"/>
                  <a:pt x="433388" y="100013"/>
                </a:cubicBezTo>
                <a:cubicBezTo>
                  <a:pt x="434975" y="92075"/>
                  <a:pt x="436020" y="84010"/>
                  <a:pt x="438150" y="76200"/>
                </a:cubicBezTo>
                <a:cubicBezTo>
                  <a:pt x="440792" y="66514"/>
                  <a:pt x="445240" y="57365"/>
                  <a:pt x="447675" y="47625"/>
                </a:cubicBezTo>
                <a:cubicBezTo>
                  <a:pt x="449263" y="41275"/>
                  <a:pt x="450640" y="34869"/>
                  <a:pt x="452438" y="28575"/>
                </a:cubicBezTo>
                <a:cubicBezTo>
                  <a:pt x="453817" y="23748"/>
                  <a:pt x="456375" y="19240"/>
                  <a:pt x="457200" y="14288"/>
                </a:cubicBezTo>
                <a:cubicBezTo>
                  <a:pt x="457983" y="9590"/>
                  <a:pt x="457200" y="4763"/>
                  <a:pt x="457200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486400" y="2514600"/>
            <a:ext cx="171450" cy="1728788"/>
          </a:xfrm>
          <a:custGeom>
            <a:avLst/>
            <a:gdLst>
              <a:gd name="connsiteX0" fmla="*/ 119063 w 171450"/>
              <a:gd name="connsiteY0" fmla="*/ 0 h 1728787"/>
              <a:gd name="connsiteX1" fmla="*/ 123825 w 171450"/>
              <a:gd name="connsiteY1" fmla="*/ 47625 h 1728787"/>
              <a:gd name="connsiteX2" fmla="*/ 133350 w 171450"/>
              <a:gd name="connsiteY2" fmla="*/ 252412 h 1728787"/>
              <a:gd name="connsiteX3" fmla="*/ 138113 w 171450"/>
              <a:gd name="connsiteY3" fmla="*/ 290512 h 1728787"/>
              <a:gd name="connsiteX4" fmla="*/ 133350 w 171450"/>
              <a:gd name="connsiteY4" fmla="*/ 390525 h 1728787"/>
              <a:gd name="connsiteX5" fmla="*/ 128588 w 171450"/>
              <a:gd name="connsiteY5" fmla="*/ 409575 h 1728787"/>
              <a:gd name="connsiteX6" fmla="*/ 123825 w 171450"/>
              <a:gd name="connsiteY6" fmla="*/ 442912 h 1728787"/>
              <a:gd name="connsiteX7" fmla="*/ 119063 w 171450"/>
              <a:gd name="connsiteY7" fmla="*/ 457200 h 1728787"/>
              <a:gd name="connsiteX8" fmla="*/ 114300 w 171450"/>
              <a:gd name="connsiteY8" fmla="*/ 476250 h 1728787"/>
              <a:gd name="connsiteX9" fmla="*/ 123825 w 171450"/>
              <a:gd name="connsiteY9" fmla="*/ 571500 h 1728787"/>
              <a:gd name="connsiteX10" fmla="*/ 133350 w 171450"/>
              <a:gd name="connsiteY10" fmla="*/ 619125 h 1728787"/>
              <a:gd name="connsiteX11" fmla="*/ 142875 w 171450"/>
              <a:gd name="connsiteY11" fmla="*/ 847725 h 1728787"/>
              <a:gd name="connsiteX12" fmla="*/ 152400 w 171450"/>
              <a:gd name="connsiteY12" fmla="*/ 923925 h 1728787"/>
              <a:gd name="connsiteX13" fmla="*/ 157163 w 171450"/>
              <a:gd name="connsiteY13" fmla="*/ 938212 h 1728787"/>
              <a:gd name="connsiteX14" fmla="*/ 171450 w 171450"/>
              <a:gd name="connsiteY14" fmla="*/ 1000125 h 1728787"/>
              <a:gd name="connsiteX15" fmla="*/ 161925 w 171450"/>
              <a:gd name="connsiteY15" fmla="*/ 1143000 h 1728787"/>
              <a:gd name="connsiteX16" fmla="*/ 152400 w 171450"/>
              <a:gd name="connsiteY16" fmla="*/ 1176337 h 1728787"/>
              <a:gd name="connsiteX17" fmla="*/ 142875 w 171450"/>
              <a:gd name="connsiteY17" fmla="*/ 1190625 h 1728787"/>
              <a:gd name="connsiteX18" fmla="*/ 133350 w 171450"/>
              <a:gd name="connsiteY18" fmla="*/ 1219200 h 1728787"/>
              <a:gd name="connsiteX19" fmla="*/ 128588 w 171450"/>
              <a:gd name="connsiteY19" fmla="*/ 1257300 h 1728787"/>
              <a:gd name="connsiteX20" fmla="*/ 119063 w 171450"/>
              <a:gd name="connsiteY20" fmla="*/ 1271587 h 1728787"/>
              <a:gd name="connsiteX21" fmla="*/ 109538 w 171450"/>
              <a:gd name="connsiteY21" fmla="*/ 1300162 h 1728787"/>
              <a:gd name="connsiteX22" fmla="*/ 95250 w 171450"/>
              <a:gd name="connsiteY22" fmla="*/ 1357312 h 1728787"/>
              <a:gd name="connsiteX23" fmla="*/ 80963 w 171450"/>
              <a:gd name="connsiteY23" fmla="*/ 1371600 h 1728787"/>
              <a:gd name="connsiteX24" fmla="*/ 76200 w 171450"/>
              <a:gd name="connsiteY24" fmla="*/ 1385887 h 1728787"/>
              <a:gd name="connsiteX25" fmla="*/ 66675 w 171450"/>
              <a:gd name="connsiteY25" fmla="*/ 1400175 h 1728787"/>
              <a:gd name="connsiteX26" fmla="*/ 57150 w 171450"/>
              <a:gd name="connsiteY26" fmla="*/ 1457325 h 1728787"/>
              <a:gd name="connsiteX27" fmla="*/ 47625 w 171450"/>
              <a:gd name="connsiteY27" fmla="*/ 1490662 h 1728787"/>
              <a:gd name="connsiteX28" fmla="*/ 33338 w 171450"/>
              <a:gd name="connsiteY28" fmla="*/ 1562100 h 1728787"/>
              <a:gd name="connsiteX29" fmla="*/ 23813 w 171450"/>
              <a:gd name="connsiteY29" fmla="*/ 1624012 h 1728787"/>
              <a:gd name="connsiteX30" fmla="*/ 14288 w 171450"/>
              <a:gd name="connsiteY30" fmla="*/ 1652587 h 1728787"/>
              <a:gd name="connsiteX31" fmla="*/ 4763 w 171450"/>
              <a:gd name="connsiteY31" fmla="*/ 1719262 h 1728787"/>
              <a:gd name="connsiteX32" fmla="*/ 0 w 171450"/>
              <a:gd name="connsiteY32" fmla="*/ 1728787 h 172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1450" h="1728787">
                <a:moveTo>
                  <a:pt x="119063" y="0"/>
                </a:moveTo>
                <a:cubicBezTo>
                  <a:pt x="120650" y="15875"/>
                  <a:pt x="122915" y="31697"/>
                  <a:pt x="123825" y="47625"/>
                </a:cubicBezTo>
                <a:cubicBezTo>
                  <a:pt x="128829" y="135193"/>
                  <a:pt x="127036" y="170326"/>
                  <a:pt x="133350" y="252412"/>
                </a:cubicBezTo>
                <a:cubicBezTo>
                  <a:pt x="134332" y="265173"/>
                  <a:pt x="136525" y="277812"/>
                  <a:pt x="138113" y="290512"/>
                </a:cubicBezTo>
                <a:cubicBezTo>
                  <a:pt x="136525" y="323850"/>
                  <a:pt x="136012" y="357256"/>
                  <a:pt x="133350" y="390525"/>
                </a:cubicBezTo>
                <a:cubicBezTo>
                  <a:pt x="132828" y="397050"/>
                  <a:pt x="129759" y="403135"/>
                  <a:pt x="128588" y="409575"/>
                </a:cubicBezTo>
                <a:cubicBezTo>
                  <a:pt x="126580" y="420619"/>
                  <a:pt x="126026" y="431905"/>
                  <a:pt x="123825" y="442912"/>
                </a:cubicBezTo>
                <a:cubicBezTo>
                  <a:pt x="122840" y="447835"/>
                  <a:pt x="120442" y="452373"/>
                  <a:pt x="119063" y="457200"/>
                </a:cubicBezTo>
                <a:cubicBezTo>
                  <a:pt x="117265" y="463494"/>
                  <a:pt x="115888" y="469900"/>
                  <a:pt x="114300" y="476250"/>
                </a:cubicBezTo>
                <a:cubicBezTo>
                  <a:pt x="118254" y="531606"/>
                  <a:pt x="116049" y="530026"/>
                  <a:pt x="123825" y="571500"/>
                </a:cubicBezTo>
                <a:cubicBezTo>
                  <a:pt x="126808" y="587412"/>
                  <a:pt x="133350" y="619125"/>
                  <a:pt x="133350" y="619125"/>
                </a:cubicBezTo>
                <a:cubicBezTo>
                  <a:pt x="139327" y="852204"/>
                  <a:pt x="131078" y="735655"/>
                  <a:pt x="142875" y="847725"/>
                </a:cubicBezTo>
                <a:cubicBezTo>
                  <a:pt x="145508" y="872741"/>
                  <a:pt x="146886" y="899113"/>
                  <a:pt x="152400" y="923925"/>
                </a:cubicBezTo>
                <a:cubicBezTo>
                  <a:pt x="153489" y="928825"/>
                  <a:pt x="156034" y="933321"/>
                  <a:pt x="157163" y="938212"/>
                </a:cubicBezTo>
                <a:cubicBezTo>
                  <a:pt x="172931" y="1006538"/>
                  <a:pt x="159938" y="965585"/>
                  <a:pt x="171450" y="1000125"/>
                </a:cubicBezTo>
                <a:cubicBezTo>
                  <a:pt x="168577" y="1069076"/>
                  <a:pt x="172377" y="1090738"/>
                  <a:pt x="161925" y="1143000"/>
                </a:cubicBezTo>
                <a:cubicBezTo>
                  <a:pt x="160907" y="1148092"/>
                  <a:pt x="155428" y="1170281"/>
                  <a:pt x="152400" y="1176337"/>
                </a:cubicBezTo>
                <a:cubicBezTo>
                  <a:pt x="149840" y="1181457"/>
                  <a:pt x="146050" y="1185862"/>
                  <a:pt x="142875" y="1190625"/>
                </a:cubicBezTo>
                <a:cubicBezTo>
                  <a:pt x="139700" y="1200150"/>
                  <a:pt x="134595" y="1209237"/>
                  <a:pt x="133350" y="1219200"/>
                </a:cubicBezTo>
                <a:cubicBezTo>
                  <a:pt x="131763" y="1231900"/>
                  <a:pt x="131956" y="1244952"/>
                  <a:pt x="128588" y="1257300"/>
                </a:cubicBezTo>
                <a:cubicBezTo>
                  <a:pt x="127082" y="1262822"/>
                  <a:pt x="121388" y="1266357"/>
                  <a:pt x="119063" y="1271587"/>
                </a:cubicBezTo>
                <a:cubicBezTo>
                  <a:pt x="114985" y="1280762"/>
                  <a:pt x="111189" y="1290258"/>
                  <a:pt x="109538" y="1300162"/>
                </a:cubicBezTo>
                <a:cubicBezTo>
                  <a:pt x="107964" y="1309606"/>
                  <a:pt x="102797" y="1349765"/>
                  <a:pt x="95250" y="1357312"/>
                </a:cubicBezTo>
                <a:lnTo>
                  <a:pt x="80963" y="1371600"/>
                </a:lnTo>
                <a:cubicBezTo>
                  <a:pt x="79375" y="1376362"/>
                  <a:pt x="78445" y="1381397"/>
                  <a:pt x="76200" y="1385887"/>
                </a:cubicBezTo>
                <a:cubicBezTo>
                  <a:pt x="73640" y="1391007"/>
                  <a:pt x="68150" y="1394644"/>
                  <a:pt x="66675" y="1400175"/>
                </a:cubicBezTo>
                <a:cubicBezTo>
                  <a:pt x="61699" y="1418836"/>
                  <a:pt x="61834" y="1438589"/>
                  <a:pt x="57150" y="1457325"/>
                </a:cubicBezTo>
                <a:cubicBezTo>
                  <a:pt x="51171" y="1481245"/>
                  <a:pt x="54458" y="1470166"/>
                  <a:pt x="47625" y="1490662"/>
                </a:cubicBezTo>
                <a:cubicBezTo>
                  <a:pt x="37275" y="1552764"/>
                  <a:pt x="44206" y="1529490"/>
                  <a:pt x="33338" y="1562100"/>
                </a:cubicBezTo>
                <a:cubicBezTo>
                  <a:pt x="31110" y="1579919"/>
                  <a:pt x="28846" y="1605556"/>
                  <a:pt x="23813" y="1624012"/>
                </a:cubicBezTo>
                <a:cubicBezTo>
                  <a:pt x="21171" y="1633698"/>
                  <a:pt x="14288" y="1652587"/>
                  <a:pt x="14288" y="1652587"/>
                </a:cubicBezTo>
                <a:cubicBezTo>
                  <a:pt x="11190" y="1686667"/>
                  <a:pt x="14463" y="1695013"/>
                  <a:pt x="4763" y="1719262"/>
                </a:cubicBezTo>
                <a:cubicBezTo>
                  <a:pt x="3445" y="1722558"/>
                  <a:pt x="1588" y="1725612"/>
                  <a:pt x="0" y="1728787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629400" y="3276600"/>
            <a:ext cx="471488" cy="1738313"/>
          </a:xfrm>
          <a:custGeom>
            <a:avLst/>
            <a:gdLst>
              <a:gd name="connsiteX0" fmla="*/ 461962 w 471487"/>
              <a:gd name="connsiteY0" fmla="*/ 0 h 1738312"/>
              <a:gd name="connsiteX1" fmla="*/ 466725 w 471487"/>
              <a:gd name="connsiteY1" fmla="*/ 42862 h 1738312"/>
              <a:gd name="connsiteX2" fmla="*/ 471487 w 471487"/>
              <a:gd name="connsiteY2" fmla="*/ 57150 h 1738312"/>
              <a:gd name="connsiteX3" fmla="*/ 466725 w 471487"/>
              <a:gd name="connsiteY3" fmla="*/ 157162 h 1738312"/>
              <a:gd name="connsiteX4" fmla="*/ 457200 w 471487"/>
              <a:gd name="connsiteY4" fmla="*/ 171450 h 1738312"/>
              <a:gd name="connsiteX5" fmla="*/ 442912 w 471487"/>
              <a:gd name="connsiteY5" fmla="*/ 176212 h 1738312"/>
              <a:gd name="connsiteX6" fmla="*/ 414337 w 471487"/>
              <a:gd name="connsiteY6" fmla="*/ 195262 h 1738312"/>
              <a:gd name="connsiteX7" fmla="*/ 400050 w 471487"/>
              <a:gd name="connsiteY7" fmla="*/ 204787 h 1738312"/>
              <a:gd name="connsiteX8" fmla="*/ 385762 w 471487"/>
              <a:gd name="connsiteY8" fmla="*/ 209550 h 1738312"/>
              <a:gd name="connsiteX9" fmla="*/ 371475 w 471487"/>
              <a:gd name="connsiteY9" fmla="*/ 223837 h 1738312"/>
              <a:gd name="connsiteX10" fmla="*/ 357187 w 471487"/>
              <a:gd name="connsiteY10" fmla="*/ 228600 h 1738312"/>
              <a:gd name="connsiteX11" fmla="*/ 347662 w 471487"/>
              <a:gd name="connsiteY11" fmla="*/ 242887 h 1738312"/>
              <a:gd name="connsiteX12" fmla="*/ 338137 w 471487"/>
              <a:gd name="connsiteY12" fmla="*/ 271462 h 1738312"/>
              <a:gd name="connsiteX13" fmla="*/ 333375 w 471487"/>
              <a:gd name="connsiteY13" fmla="*/ 285750 h 1738312"/>
              <a:gd name="connsiteX14" fmla="*/ 323850 w 471487"/>
              <a:gd name="connsiteY14" fmla="*/ 338137 h 1738312"/>
              <a:gd name="connsiteX15" fmla="*/ 319087 w 471487"/>
              <a:gd name="connsiteY15" fmla="*/ 352425 h 1738312"/>
              <a:gd name="connsiteX16" fmla="*/ 300037 w 471487"/>
              <a:gd name="connsiteY16" fmla="*/ 381000 h 1738312"/>
              <a:gd name="connsiteX17" fmla="*/ 285750 w 471487"/>
              <a:gd name="connsiteY17" fmla="*/ 390525 h 1738312"/>
              <a:gd name="connsiteX18" fmla="*/ 261937 w 471487"/>
              <a:gd name="connsiteY18" fmla="*/ 419100 h 1738312"/>
              <a:gd name="connsiteX19" fmla="*/ 252412 w 471487"/>
              <a:gd name="connsiteY19" fmla="*/ 433387 h 1738312"/>
              <a:gd name="connsiteX20" fmla="*/ 238125 w 471487"/>
              <a:gd name="connsiteY20" fmla="*/ 438150 h 1738312"/>
              <a:gd name="connsiteX21" fmla="*/ 219075 w 471487"/>
              <a:gd name="connsiteY21" fmla="*/ 495300 h 1738312"/>
              <a:gd name="connsiteX22" fmla="*/ 214312 w 471487"/>
              <a:gd name="connsiteY22" fmla="*/ 509587 h 1738312"/>
              <a:gd name="connsiteX23" fmla="*/ 204787 w 471487"/>
              <a:gd name="connsiteY23" fmla="*/ 523875 h 1738312"/>
              <a:gd name="connsiteX24" fmla="*/ 185737 w 471487"/>
              <a:gd name="connsiteY24" fmla="*/ 581025 h 1738312"/>
              <a:gd name="connsiteX25" fmla="*/ 176212 w 471487"/>
              <a:gd name="connsiteY25" fmla="*/ 609600 h 1738312"/>
              <a:gd name="connsiteX26" fmla="*/ 166687 w 471487"/>
              <a:gd name="connsiteY26" fmla="*/ 623887 h 1738312"/>
              <a:gd name="connsiteX27" fmla="*/ 161925 w 471487"/>
              <a:gd name="connsiteY27" fmla="*/ 647700 h 1738312"/>
              <a:gd name="connsiteX28" fmla="*/ 152400 w 471487"/>
              <a:gd name="connsiteY28" fmla="*/ 785812 h 1738312"/>
              <a:gd name="connsiteX29" fmla="*/ 147637 w 471487"/>
              <a:gd name="connsiteY29" fmla="*/ 819150 h 1738312"/>
              <a:gd name="connsiteX30" fmla="*/ 142875 w 471487"/>
              <a:gd name="connsiteY30" fmla="*/ 833437 h 1738312"/>
              <a:gd name="connsiteX31" fmla="*/ 128587 w 471487"/>
              <a:gd name="connsiteY31" fmla="*/ 842962 h 1738312"/>
              <a:gd name="connsiteX32" fmla="*/ 119062 w 471487"/>
              <a:gd name="connsiteY32" fmla="*/ 871537 h 1738312"/>
              <a:gd name="connsiteX33" fmla="*/ 114300 w 471487"/>
              <a:gd name="connsiteY33" fmla="*/ 885825 h 1738312"/>
              <a:gd name="connsiteX34" fmla="*/ 104775 w 471487"/>
              <a:gd name="connsiteY34" fmla="*/ 923925 h 1738312"/>
              <a:gd name="connsiteX35" fmla="*/ 100012 w 471487"/>
              <a:gd name="connsiteY35" fmla="*/ 995362 h 1738312"/>
              <a:gd name="connsiteX36" fmla="*/ 90487 w 471487"/>
              <a:gd name="connsiteY36" fmla="*/ 1100137 h 1738312"/>
              <a:gd name="connsiteX37" fmla="*/ 85725 w 471487"/>
              <a:gd name="connsiteY37" fmla="*/ 1362075 h 1738312"/>
              <a:gd name="connsiteX38" fmla="*/ 76200 w 471487"/>
              <a:gd name="connsiteY38" fmla="*/ 1495425 h 1738312"/>
              <a:gd name="connsiteX39" fmla="*/ 61912 w 471487"/>
              <a:gd name="connsiteY39" fmla="*/ 1538287 h 1738312"/>
              <a:gd name="connsiteX40" fmla="*/ 57150 w 471487"/>
              <a:gd name="connsiteY40" fmla="*/ 1552575 h 1738312"/>
              <a:gd name="connsiteX41" fmla="*/ 38100 w 471487"/>
              <a:gd name="connsiteY41" fmla="*/ 1619250 h 1738312"/>
              <a:gd name="connsiteX42" fmla="*/ 23812 w 471487"/>
              <a:gd name="connsiteY42" fmla="*/ 1662112 h 1738312"/>
              <a:gd name="connsiteX43" fmla="*/ 19050 w 471487"/>
              <a:gd name="connsiteY43" fmla="*/ 1676400 h 1738312"/>
              <a:gd name="connsiteX44" fmla="*/ 4762 w 471487"/>
              <a:gd name="connsiteY44" fmla="*/ 1704975 h 1738312"/>
              <a:gd name="connsiteX45" fmla="*/ 0 w 471487"/>
              <a:gd name="connsiteY45" fmla="*/ 1738312 h 173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1487" h="1738312">
                <a:moveTo>
                  <a:pt x="461962" y="0"/>
                </a:moveTo>
                <a:cubicBezTo>
                  <a:pt x="463550" y="14287"/>
                  <a:pt x="464362" y="28682"/>
                  <a:pt x="466725" y="42862"/>
                </a:cubicBezTo>
                <a:cubicBezTo>
                  <a:pt x="467550" y="47814"/>
                  <a:pt x="471487" y="52130"/>
                  <a:pt x="471487" y="57150"/>
                </a:cubicBezTo>
                <a:cubicBezTo>
                  <a:pt x="471487" y="90525"/>
                  <a:pt x="470865" y="124045"/>
                  <a:pt x="466725" y="157162"/>
                </a:cubicBezTo>
                <a:cubicBezTo>
                  <a:pt x="466015" y="162842"/>
                  <a:pt x="461670" y="167874"/>
                  <a:pt x="457200" y="171450"/>
                </a:cubicBezTo>
                <a:cubicBezTo>
                  <a:pt x="453280" y="174586"/>
                  <a:pt x="447675" y="174625"/>
                  <a:pt x="442912" y="176212"/>
                </a:cubicBezTo>
                <a:lnTo>
                  <a:pt x="414337" y="195262"/>
                </a:lnTo>
                <a:cubicBezTo>
                  <a:pt x="409575" y="198437"/>
                  <a:pt x="405480" y="202977"/>
                  <a:pt x="400050" y="204787"/>
                </a:cubicBezTo>
                <a:lnTo>
                  <a:pt x="385762" y="209550"/>
                </a:lnTo>
                <a:cubicBezTo>
                  <a:pt x="381000" y="214312"/>
                  <a:pt x="377079" y="220101"/>
                  <a:pt x="371475" y="223837"/>
                </a:cubicBezTo>
                <a:cubicBezTo>
                  <a:pt x="367298" y="226622"/>
                  <a:pt x="361107" y="225464"/>
                  <a:pt x="357187" y="228600"/>
                </a:cubicBezTo>
                <a:cubicBezTo>
                  <a:pt x="352718" y="232176"/>
                  <a:pt x="350837" y="238125"/>
                  <a:pt x="347662" y="242887"/>
                </a:cubicBezTo>
                <a:lnTo>
                  <a:pt x="338137" y="271462"/>
                </a:lnTo>
                <a:cubicBezTo>
                  <a:pt x="336550" y="276225"/>
                  <a:pt x="334200" y="280798"/>
                  <a:pt x="333375" y="285750"/>
                </a:cubicBezTo>
                <a:cubicBezTo>
                  <a:pt x="331254" y="298475"/>
                  <a:pt x="327175" y="324836"/>
                  <a:pt x="323850" y="338137"/>
                </a:cubicBezTo>
                <a:cubicBezTo>
                  <a:pt x="322632" y="343007"/>
                  <a:pt x="321525" y="348036"/>
                  <a:pt x="319087" y="352425"/>
                </a:cubicBezTo>
                <a:cubicBezTo>
                  <a:pt x="313528" y="362432"/>
                  <a:pt x="309562" y="374650"/>
                  <a:pt x="300037" y="381000"/>
                </a:cubicBezTo>
                <a:lnTo>
                  <a:pt x="285750" y="390525"/>
                </a:lnTo>
                <a:cubicBezTo>
                  <a:pt x="262102" y="425996"/>
                  <a:pt x="292495" y="382431"/>
                  <a:pt x="261937" y="419100"/>
                </a:cubicBezTo>
                <a:cubicBezTo>
                  <a:pt x="258273" y="423497"/>
                  <a:pt x="256881" y="429811"/>
                  <a:pt x="252412" y="433387"/>
                </a:cubicBezTo>
                <a:cubicBezTo>
                  <a:pt x="248492" y="436523"/>
                  <a:pt x="242887" y="436562"/>
                  <a:pt x="238125" y="438150"/>
                </a:cubicBezTo>
                <a:lnTo>
                  <a:pt x="219075" y="495300"/>
                </a:lnTo>
                <a:cubicBezTo>
                  <a:pt x="217488" y="500062"/>
                  <a:pt x="217097" y="505410"/>
                  <a:pt x="214312" y="509587"/>
                </a:cubicBezTo>
                <a:lnTo>
                  <a:pt x="204787" y="523875"/>
                </a:lnTo>
                <a:lnTo>
                  <a:pt x="185737" y="581025"/>
                </a:lnTo>
                <a:cubicBezTo>
                  <a:pt x="185736" y="581029"/>
                  <a:pt x="176214" y="609597"/>
                  <a:pt x="176212" y="609600"/>
                </a:cubicBezTo>
                <a:lnTo>
                  <a:pt x="166687" y="623887"/>
                </a:lnTo>
                <a:cubicBezTo>
                  <a:pt x="165100" y="631825"/>
                  <a:pt x="162871" y="639661"/>
                  <a:pt x="161925" y="647700"/>
                </a:cubicBezTo>
                <a:cubicBezTo>
                  <a:pt x="155976" y="698265"/>
                  <a:pt x="156786" y="733179"/>
                  <a:pt x="152400" y="785812"/>
                </a:cubicBezTo>
                <a:cubicBezTo>
                  <a:pt x="151468" y="796999"/>
                  <a:pt x="149839" y="808142"/>
                  <a:pt x="147637" y="819150"/>
                </a:cubicBezTo>
                <a:cubicBezTo>
                  <a:pt x="146653" y="824072"/>
                  <a:pt x="146011" y="829517"/>
                  <a:pt x="142875" y="833437"/>
                </a:cubicBezTo>
                <a:cubicBezTo>
                  <a:pt x="139299" y="837907"/>
                  <a:pt x="133350" y="839787"/>
                  <a:pt x="128587" y="842962"/>
                </a:cubicBezTo>
                <a:lnTo>
                  <a:pt x="119062" y="871537"/>
                </a:lnTo>
                <a:cubicBezTo>
                  <a:pt x="117475" y="876300"/>
                  <a:pt x="115518" y="880955"/>
                  <a:pt x="114300" y="885825"/>
                </a:cubicBezTo>
                <a:lnTo>
                  <a:pt x="104775" y="923925"/>
                </a:lnTo>
                <a:cubicBezTo>
                  <a:pt x="103187" y="947737"/>
                  <a:pt x="101775" y="971562"/>
                  <a:pt x="100012" y="995362"/>
                </a:cubicBezTo>
                <a:cubicBezTo>
                  <a:pt x="96531" y="1042358"/>
                  <a:pt x="94978" y="1055235"/>
                  <a:pt x="90487" y="1100137"/>
                </a:cubicBezTo>
                <a:cubicBezTo>
                  <a:pt x="88900" y="1187450"/>
                  <a:pt x="88053" y="1274779"/>
                  <a:pt x="85725" y="1362075"/>
                </a:cubicBezTo>
                <a:cubicBezTo>
                  <a:pt x="85398" y="1374340"/>
                  <a:pt x="82861" y="1464338"/>
                  <a:pt x="76200" y="1495425"/>
                </a:cubicBezTo>
                <a:cubicBezTo>
                  <a:pt x="76196" y="1495444"/>
                  <a:pt x="64296" y="1531134"/>
                  <a:pt x="61912" y="1538287"/>
                </a:cubicBezTo>
                <a:cubicBezTo>
                  <a:pt x="60324" y="1543050"/>
                  <a:pt x="58368" y="1547705"/>
                  <a:pt x="57150" y="1552575"/>
                </a:cubicBezTo>
                <a:cubicBezTo>
                  <a:pt x="45192" y="1600405"/>
                  <a:pt x="51763" y="1578264"/>
                  <a:pt x="38100" y="1619250"/>
                </a:cubicBezTo>
                <a:lnTo>
                  <a:pt x="23812" y="1662112"/>
                </a:lnTo>
                <a:cubicBezTo>
                  <a:pt x="22224" y="1666875"/>
                  <a:pt x="21835" y="1672223"/>
                  <a:pt x="19050" y="1676400"/>
                </a:cubicBezTo>
                <a:cubicBezTo>
                  <a:pt x="6740" y="1694864"/>
                  <a:pt x="11335" y="1685257"/>
                  <a:pt x="4762" y="1704975"/>
                </a:cubicBezTo>
                <a:lnTo>
                  <a:pt x="0" y="173831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3581400"/>
            <a:ext cx="685800" cy="2238375"/>
          </a:xfrm>
          <a:custGeom>
            <a:avLst/>
            <a:gdLst>
              <a:gd name="connsiteX0" fmla="*/ 609600 w 609600"/>
              <a:gd name="connsiteY0" fmla="*/ 0 h 1781175"/>
              <a:gd name="connsiteX1" fmla="*/ 590550 w 609600"/>
              <a:gd name="connsiteY1" fmla="*/ 23813 h 1781175"/>
              <a:gd name="connsiteX2" fmla="*/ 576263 w 609600"/>
              <a:gd name="connsiteY2" fmla="*/ 33338 h 1781175"/>
              <a:gd name="connsiteX3" fmla="*/ 571500 w 609600"/>
              <a:gd name="connsiteY3" fmla="*/ 47625 h 1781175"/>
              <a:gd name="connsiteX4" fmla="*/ 542925 w 609600"/>
              <a:gd name="connsiteY4" fmla="*/ 66675 h 1781175"/>
              <a:gd name="connsiteX5" fmla="*/ 528638 w 609600"/>
              <a:gd name="connsiteY5" fmla="*/ 80963 h 1781175"/>
              <a:gd name="connsiteX6" fmla="*/ 514350 w 609600"/>
              <a:gd name="connsiteY6" fmla="*/ 85725 h 1781175"/>
              <a:gd name="connsiteX7" fmla="*/ 504825 w 609600"/>
              <a:gd name="connsiteY7" fmla="*/ 100013 h 1781175"/>
              <a:gd name="connsiteX8" fmla="*/ 490538 w 609600"/>
              <a:gd name="connsiteY8" fmla="*/ 109538 h 1781175"/>
              <a:gd name="connsiteX9" fmla="*/ 471488 w 609600"/>
              <a:gd name="connsiteY9" fmla="*/ 138113 h 1781175"/>
              <a:gd name="connsiteX10" fmla="*/ 466725 w 609600"/>
              <a:gd name="connsiteY10" fmla="*/ 152400 h 1781175"/>
              <a:gd name="connsiteX11" fmla="*/ 452438 w 609600"/>
              <a:gd name="connsiteY11" fmla="*/ 161925 h 1781175"/>
              <a:gd name="connsiteX12" fmla="*/ 447675 w 609600"/>
              <a:gd name="connsiteY12" fmla="*/ 176213 h 1781175"/>
              <a:gd name="connsiteX13" fmla="*/ 438150 w 609600"/>
              <a:gd name="connsiteY13" fmla="*/ 219075 h 1781175"/>
              <a:gd name="connsiteX14" fmla="*/ 428625 w 609600"/>
              <a:gd name="connsiteY14" fmla="*/ 266700 h 1781175"/>
              <a:gd name="connsiteX15" fmla="*/ 409575 w 609600"/>
              <a:gd name="connsiteY15" fmla="*/ 295275 h 1781175"/>
              <a:gd name="connsiteX16" fmla="*/ 390525 w 609600"/>
              <a:gd name="connsiteY16" fmla="*/ 323850 h 1781175"/>
              <a:gd name="connsiteX17" fmla="*/ 381000 w 609600"/>
              <a:gd name="connsiteY17" fmla="*/ 338138 h 1781175"/>
              <a:gd name="connsiteX18" fmla="*/ 366713 w 609600"/>
              <a:gd name="connsiteY18" fmla="*/ 347663 h 1781175"/>
              <a:gd name="connsiteX19" fmla="*/ 357188 w 609600"/>
              <a:gd name="connsiteY19" fmla="*/ 361950 h 1781175"/>
              <a:gd name="connsiteX20" fmla="*/ 352425 w 609600"/>
              <a:gd name="connsiteY20" fmla="*/ 376238 h 1781175"/>
              <a:gd name="connsiteX21" fmla="*/ 319088 w 609600"/>
              <a:gd name="connsiteY21" fmla="*/ 419100 h 1781175"/>
              <a:gd name="connsiteX22" fmla="*/ 300038 w 609600"/>
              <a:gd name="connsiteY22" fmla="*/ 476250 h 1781175"/>
              <a:gd name="connsiteX23" fmla="*/ 295275 w 609600"/>
              <a:gd name="connsiteY23" fmla="*/ 490538 h 1781175"/>
              <a:gd name="connsiteX24" fmla="*/ 276225 w 609600"/>
              <a:gd name="connsiteY24" fmla="*/ 519113 h 1781175"/>
              <a:gd name="connsiteX25" fmla="*/ 271463 w 609600"/>
              <a:gd name="connsiteY25" fmla="*/ 533400 h 1781175"/>
              <a:gd name="connsiteX26" fmla="*/ 252413 w 609600"/>
              <a:gd name="connsiteY26" fmla="*/ 576263 h 1781175"/>
              <a:gd name="connsiteX27" fmla="*/ 238125 w 609600"/>
              <a:gd name="connsiteY27" fmla="*/ 638175 h 1781175"/>
              <a:gd name="connsiteX28" fmla="*/ 233363 w 609600"/>
              <a:gd name="connsiteY28" fmla="*/ 657225 h 1781175"/>
              <a:gd name="connsiteX29" fmla="*/ 223838 w 609600"/>
              <a:gd name="connsiteY29" fmla="*/ 685800 h 1781175"/>
              <a:gd name="connsiteX30" fmla="*/ 214313 w 609600"/>
              <a:gd name="connsiteY30" fmla="*/ 719138 h 1781175"/>
              <a:gd name="connsiteX31" fmla="*/ 219075 w 609600"/>
              <a:gd name="connsiteY31" fmla="*/ 938213 h 1781175"/>
              <a:gd name="connsiteX32" fmla="*/ 214313 w 609600"/>
              <a:gd name="connsiteY32" fmla="*/ 1004888 h 1781175"/>
              <a:gd name="connsiteX33" fmla="*/ 195263 w 609600"/>
              <a:gd name="connsiteY33" fmla="*/ 1047750 h 1781175"/>
              <a:gd name="connsiteX34" fmla="*/ 185738 w 609600"/>
              <a:gd name="connsiteY34" fmla="*/ 1076325 h 1781175"/>
              <a:gd name="connsiteX35" fmla="*/ 180975 w 609600"/>
              <a:gd name="connsiteY35" fmla="*/ 1104900 h 1781175"/>
              <a:gd name="connsiteX36" fmla="*/ 171450 w 609600"/>
              <a:gd name="connsiteY36" fmla="*/ 1133475 h 1781175"/>
              <a:gd name="connsiteX37" fmla="*/ 166688 w 609600"/>
              <a:gd name="connsiteY37" fmla="*/ 1147763 h 1781175"/>
              <a:gd name="connsiteX38" fmla="*/ 157163 w 609600"/>
              <a:gd name="connsiteY38" fmla="*/ 1185863 h 1781175"/>
              <a:gd name="connsiteX39" fmla="*/ 142875 w 609600"/>
              <a:gd name="connsiteY39" fmla="*/ 1200150 h 1781175"/>
              <a:gd name="connsiteX40" fmla="*/ 123825 w 609600"/>
              <a:gd name="connsiteY40" fmla="*/ 1257300 h 1781175"/>
              <a:gd name="connsiteX41" fmla="*/ 119063 w 609600"/>
              <a:gd name="connsiteY41" fmla="*/ 1271588 h 1781175"/>
              <a:gd name="connsiteX42" fmla="*/ 109538 w 609600"/>
              <a:gd name="connsiteY42" fmla="*/ 1285875 h 1781175"/>
              <a:gd name="connsiteX43" fmla="*/ 90488 w 609600"/>
              <a:gd name="connsiteY43" fmla="*/ 1328738 h 1781175"/>
              <a:gd name="connsiteX44" fmla="*/ 71438 w 609600"/>
              <a:gd name="connsiteY44" fmla="*/ 1357313 h 1781175"/>
              <a:gd name="connsiteX45" fmla="*/ 57150 w 609600"/>
              <a:gd name="connsiteY45" fmla="*/ 1385888 h 1781175"/>
              <a:gd name="connsiteX46" fmla="*/ 42863 w 609600"/>
              <a:gd name="connsiteY46" fmla="*/ 1400175 h 1781175"/>
              <a:gd name="connsiteX47" fmla="*/ 23813 w 609600"/>
              <a:gd name="connsiteY47" fmla="*/ 1423988 h 1781175"/>
              <a:gd name="connsiteX48" fmla="*/ 19050 w 609600"/>
              <a:gd name="connsiteY48" fmla="*/ 1438275 h 1781175"/>
              <a:gd name="connsiteX49" fmla="*/ 9525 w 609600"/>
              <a:gd name="connsiteY49" fmla="*/ 1452563 h 1781175"/>
              <a:gd name="connsiteX50" fmla="*/ 4763 w 609600"/>
              <a:gd name="connsiteY50" fmla="*/ 1490663 h 1781175"/>
              <a:gd name="connsiteX51" fmla="*/ 0 w 609600"/>
              <a:gd name="connsiteY51" fmla="*/ 1509713 h 1781175"/>
              <a:gd name="connsiteX52" fmla="*/ 4763 w 609600"/>
              <a:gd name="connsiteY52" fmla="*/ 1671638 h 1781175"/>
              <a:gd name="connsiteX53" fmla="*/ 14288 w 609600"/>
              <a:gd name="connsiteY53" fmla="*/ 1704975 h 1781175"/>
              <a:gd name="connsiteX54" fmla="*/ 19050 w 609600"/>
              <a:gd name="connsiteY54" fmla="*/ 1724025 h 1781175"/>
              <a:gd name="connsiteX55" fmla="*/ 23813 w 609600"/>
              <a:gd name="connsiteY55" fmla="*/ 1766888 h 1781175"/>
              <a:gd name="connsiteX56" fmla="*/ 28575 w 609600"/>
              <a:gd name="connsiteY56" fmla="*/ 1781175 h 178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9600" h="1781175">
                <a:moveTo>
                  <a:pt x="609600" y="0"/>
                </a:moveTo>
                <a:cubicBezTo>
                  <a:pt x="603250" y="7938"/>
                  <a:pt x="597738" y="16625"/>
                  <a:pt x="590550" y="23813"/>
                </a:cubicBezTo>
                <a:cubicBezTo>
                  <a:pt x="586503" y="27860"/>
                  <a:pt x="579839" y="28869"/>
                  <a:pt x="576263" y="33338"/>
                </a:cubicBezTo>
                <a:cubicBezTo>
                  <a:pt x="573127" y="37258"/>
                  <a:pt x="575050" y="44075"/>
                  <a:pt x="571500" y="47625"/>
                </a:cubicBezTo>
                <a:cubicBezTo>
                  <a:pt x="563405" y="55720"/>
                  <a:pt x="551019" y="58580"/>
                  <a:pt x="542925" y="66675"/>
                </a:cubicBezTo>
                <a:cubicBezTo>
                  <a:pt x="538163" y="71438"/>
                  <a:pt x="534242" y="77227"/>
                  <a:pt x="528638" y="80963"/>
                </a:cubicBezTo>
                <a:cubicBezTo>
                  <a:pt x="524461" y="83748"/>
                  <a:pt x="519113" y="84138"/>
                  <a:pt x="514350" y="85725"/>
                </a:cubicBezTo>
                <a:cubicBezTo>
                  <a:pt x="511175" y="90488"/>
                  <a:pt x="508872" y="95965"/>
                  <a:pt x="504825" y="100013"/>
                </a:cubicBezTo>
                <a:cubicBezTo>
                  <a:pt x="500778" y="104060"/>
                  <a:pt x="494307" y="105230"/>
                  <a:pt x="490538" y="109538"/>
                </a:cubicBezTo>
                <a:cubicBezTo>
                  <a:pt x="483000" y="118153"/>
                  <a:pt x="475109" y="127253"/>
                  <a:pt x="471488" y="138113"/>
                </a:cubicBezTo>
                <a:cubicBezTo>
                  <a:pt x="469900" y="142875"/>
                  <a:pt x="469861" y="148480"/>
                  <a:pt x="466725" y="152400"/>
                </a:cubicBezTo>
                <a:cubicBezTo>
                  <a:pt x="463149" y="156869"/>
                  <a:pt x="457200" y="158750"/>
                  <a:pt x="452438" y="161925"/>
                </a:cubicBezTo>
                <a:cubicBezTo>
                  <a:pt x="450850" y="166688"/>
                  <a:pt x="449054" y="171386"/>
                  <a:pt x="447675" y="176213"/>
                </a:cubicBezTo>
                <a:cubicBezTo>
                  <a:pt x="443856" y="189578"/>
                  <a:pt x="440602" y="205587"/>
                  <a:pt x="438150" y="219075"/>
                </a:cubicBezTo>
                <a:cubicBezTo>
                  <a:pt x="437466" y="222839"/>
                  <a:pt x="432237" y="259476"/>
                  <a:pt x="428625" y="266700"/>
                </a:cubicBezTo>
                <a:cubicBezTo>
                  <a:pt x="423505" y="276939"/>
                  <a:pt x="415925" y="285750"/>
                  <a:pt x="409575" y="295275"/>
                </a:cubicBezTo>
                <a:lnTo>
                  <a:pt x="390525" y="323850"/>
                </a:lnTo>
                <a:cubicBezTo>
                  <a:pt x="387350" y="328613"/>
                  <a:pt x="385763" y="334963"/>
                  <a:pt x="381000" y="338138"/>
                </a:cubicBezTo>
                <a:lnTo>
                  <a:pt x="366713" y="347663"/>
                </a:lnTo>
                <a:cubicBezTo>
                  <a:pt x="363538" y="352425"/>
                  <a:pt x="359748" y="356831"/>
                  <a:pt x="357188" y="361950"/>
                </a:cubicBezTo>
                <a:cubicBezTo>
                  <a:pt x="354943" y="366440"/>
                  <a:pt x="354863" y="371849"/>
                  <a:pt x="352425" y="376238"/>
                </a:cubicBezTo>
                <a:cubicBezTo>
                  <a:pt x="338184" y="401872"/>
                  <a:pt x="336443" y="401745"/>
                  <a:pt x="319088" y="419100"/>
                </a:cubicBezTo>
                <a:lnTo>
                  <a:pt x="300038" y="476250"/>
                </a:lnTo>
                <a:cubicBezTo>
                  <a:pt x="298450" y="481013"/>
                  <a:pt x="298060" y="486361"/>
                  <a:pt x="295275" y="490538"/>
                </a:cubicBezTo>
                <a:lnTo>
                  <a:pt x="276225" y="519113"/>
                </a:lnTo>
                <a:cubicBezTo>
                  <a:pt x="274638" y="523875"/>
                  <a:pt x="273708" y="528910"/>
                  <a:pt x="271463" y="533400"/>
                </a:cubicBezTo>
                <a:cubicBezTo>
                  <a:pt x="258160" y="560007"/>
                  <a:pt x="260606" y="535304"/>
                  <a:pt x="252413" y="576263"/>
                </a:cubicBezTo>
                <a:cubicBezTo>
                  <a:pt x="245081" y="612917"/>
                  <a:pt x="249615" y="592214"/>
                  <a:pt x="238125" y="638175"/>
                </a:cubicBezTo>
                <a:cubicBezTo>
                  <a:pt x="236538" y="644525"/>
                  <a:pt x="235433" y="651015"/>
                  <a:pt x="233363" y="657225"/>
                </a:cubicBezTo>
                <a:cubicBezTo>
                  <a:pt x="230188" y="666750"/>
                  <a:pt x="226273" y="676060"/>
                  <a:pt x="223838" y="685800"/>
                </a:cubicBezTo>
                <a:cubicBezTo>
                  <a:pt x="217857" y="709720"/>
                  <a:pt x="221145" y="698640"/>
                  <a:pt x="214313" y="719138"/>
                </a:cubicBezTo>
                <a:cubicBezTo>
                  <a:pt x="215900" y="792163"/>
                  <a:pt x="219075" y="865171"/>
                  <a:pt x="219075" y="938213"/>
                </a:cubicBezTo>
                <a:cubicBezTo>
                  <a:pt x="219075" y="960495"/>
                  <a:pt x="217618" y="982853"/>
                  <a:pt x="214313" y="1004888"/>
                </a:cubicBezTo>
                <a:cubicBezTo>
                  <a:pt x="207892" y="1047696"/>
                  <a:pt x="207556" y="1020091"/>
                  <a:pt x="195263" y="1047750"/>
                </a:cubicBezTo>
                <a:cubicBezTo>
                  <a:pt x="191185" y="1056925"/>
                  <a:pt x="187389" y="1066421"/>
                  <a:pt x="185738" y="1076325"/>
                </a:cubicBezTo>
                <a:cubicBezTo>
                  <a:pt x="184150" y="1085850"/>
                  <a:pt x="183317" y="1095532"/>
                  <a:pt x="180975" y="1104900"/>
                </a:cubicBezTo>
                <a:cubicBezTo>
                  <a:pt x="178540" y="1114640"/>
                  <a:pt x="174625" y="1123950"/>
                  <a:pt x="171450" y="1133475"/>
                </a:cubicBezTo>
                <a:cubicBezTo>
                  <a:pt x="169863" y="1138238"/>
                  <a:pt x="167673" y="1142840"/>
                  <a:pt x="166688" y="1147763"/>
                </a:cubicBezTo>
                <a:cubicBezTo>
                  <a:pt x="166002" y="1151193"/>
                  <a:pt x="161345" y="1179590"/>
                  <a:pt x="157163" y="1185863"/>
                </a:cubicBezTo>
                <a:cubicBezTo>
                  <a:pt x="153427" y="1191467"/>
                  <a:pt x="147638" y="1195388"/>
                  <a:pt x="142875" y="1200150"/>
                </a:cubicBezTo>
                <a:lnTo>
                  <a:pt x="123825" y="1257300"/>
                </a:lnTo>
                <a:cubicBezTo>
                  <a:pt x="122237" y="1262063"/>
                  <a:pt x="121848" y="1267411"/>
                  <a:pt x="119063" y="1271588"/>
                </a:cubicBezTo>
                <a:cubicBezTo>
                  <a:pt x="115888" y="1276350"/>
                  <a:pt x="111863" y="1280645"/>
                  <a:pt x="109538" y="1285875"/>
                </a:cubicBezTo>
                <a:cubicBezTo>
                  <a:pt x="86866" y="1336886"/>
                  <a:pt x="112045" y="1296401"/>
                  <a:pt x="90488" y="1328738"/>
                </a:cubicBezTo>
                <a:cubicBezTo>
                  <a:pt x="81829" y="1363370"/>
                  <a:pt x="93364" y="1335387"/>
                  <a:pt x="71438" y="1357313"/>
                </a:cubicBezTo>
                <a:cubicBezTo>
                  <a:pt x="48958" y="1379793"/>
                  <a:pt x="72644" y="1362648"/>
                  <a:pt x="57150" y="1385888"/>
                </a:cubicBezTo>
                <a:cubicBezTo>
                  <a:pt x="53414" y="1391492"/>
                  <a:pt x="47625" y="1395413"/>
                  <a:pt x="42863" y="1400175"/>
                </a:cubicBezTo>
                <a:cubicBezTo>
                  <a:pt x="30891" y="1436087"/>
                  <a:pt x="48432" y="1393215"/>
                  <a:pt x="23813" y="1423988"/>
                </a:cubicBezTo>
                <a:cubicBezTo>
                  <a:pt x="20677" y="1427908"/>
                  <a:pt x="21295" y="1433785"/>
                  <a:pt x="19050" y="1438275"/>
                </a:cubicBezTo>
                <a:cubicBezTo>
                  <a:pt x="16490" y="1443395"/>
                  <a:pt x="12700" y="1447800"/>
                  <a:pt x="9525" y="1452563"/>
                </a:cubicBezTo>
                <a:cubicBezTo>
                  <a:pt x="7938" y="1465263"/>
                  <a:pt x="6867" y="1478038"/>
                  <a:pt x="4763" y="1490663"/>
                </a:cubicBezTo>
                <a:cubicBezTo>
                  <a:pt x="3687" y="1497119"/>
                  <a:pt x="0" y="1503168"/>
                  <a:pt x="0" y="1509713"/>
                </a:cubicBezTo>
                <a:cubicBezTo>
                  <a:pt x="0" y="1563711"/>
                  <a:pt x="1925" y="1617714"/>
                  <a:pt x="4763" y="1671638"/>
                </a:cubicBezTo>
                <a:cubicBezTo>
                  <a:pt x="5244" y="1680771"/>
                  <a:pt x="11672" y="1695820"/>
                  <a:pt x="14288" y="1704975"/>
                </a:cubicBezTo>
                <a:cubicBezTo>
                  <a:pt x="16086" y="1711269"/>
                  <a:pt x="17463" y="1717675"/>
                  <a:pt x="19050" y="1724025"/>
                </a:cubicBezTo>
                <a:cubicBezTo>
                  <a:pt x="20638" y="1738313"/>
                  <a:pt x="21450" y="1752708"/>
                  <a:pt x="23813" y="1766888"/>
                </a:cubicBezTo>
                <a:cubicBezTo>
                  <a:pt x="24638" y="1771840"/>
                  <a:pt x="28575" y="1781175"/>
                  <a:pt x="28575" y="178117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96000" y="3048000"/>
            <a:ext cx="561975" cy="1814513"/>
          </a:xfrm>
          <a:custGeom>
            <a:avLst/>
            <a:gdLst>
              <a:gd name="connsiteX0" fmla="*/ 561975 w 561975"/>
              <a:gd name="connsiteY0" fmla="*/ 0 h 1814512"/>
              <a:gd name="connsiteX1" fmla="*/ 552450 w 561975"/>
              <a:gd name="connsiteY1" fmla="*/ 47625 h 1814512"/>
              <a:gd name="connsiteX2" fmla="*/ 533400 w 561975"/>
              <a:gd name="connsiteY2" fmla="*/ 76200 h 1814512"/>
              <a:gd name="connsiteX3" fmla="*/ 523875 w 561975"/>
              <a:gd name="connsiteY3" fmla="*/ 104775 h 1814512"/>
              <a:gd name="connsiteX4" fmla="*/ 514350 w 561975"/>
              <a:gd name="connsiteY4" fmla="*/ 138112 h 1814512"/>
              <a:gd name="connsiteX5" fmla="*/ 509588 w 561975"/>
              <a:gd name="connsiteY5" fmla="*/ 171450 h 1814512"/>
              <a:gd name="connsiteX6" fmla="*/ 504825 w 561975"/>
              <a:gd name="connsiteY6" fmla="*/ 185737 h 1814512"/>
              <a:gd name="connsiteX7" fmla="*/ 500063 w 561975"/>
              <a:gd name="connsiteY7" fmla="*/ 209550 h 1814512"/>
              <a:gd name="connsiteX8" fmla="*/ 495300 w 561975"/>
              <a:gd name="connsiteY8" fmla="*/ 223837 h 1814512"/>
              <a:gd name="connsiteX9" fmla="*/ 481013 w 561975"/>
              <a:gd name="connsiteY9" fmla="*/ 271462 h 1814512"/>
              <a:gd name="connsiteX10" fmla="*/ 466725 w 561975"/>
              <a:gd name="connsiteY10" fmla="*/ 314325 h 1814512"/>
              <a:gd name="connsiteX11" fmla="*/ 461963 w 561975"/>
              <a:gd name="connsiteY11" fmla="*/ 328612 h 1814512"/>
              <a:gd name="connsiteX12" fmla="*/ 447675 w 561975"/>
              <a:gd name="connsiteY12" fmla="*/ 357187 h 1814512"/>
              <a:gd name="connsiteX13" fmla="*/ 442913 w 561975"/>
              <a:gd name="connsiteY13" fmla="*/ 404812 h 1814512"/>
              <a:gd name="connsiteX14" fmla="*/ 438150 w 561975"/>
              <a:gd name="connsiteY14" fmla="*/ 419100 h 1814512"/>
              <a:gd name="connsiteX15" fmla="*/ 433388 w 561975"/>
              <a:gd name="connsiteY15" fmla="*/ 438150 h 1814512"/>
              <a:gd name="connsiteX16" fmla="*/ 423863 w 561975"/>
              <a:gd name="connsiteY16" fmla="*/ 466725 h 1814512"/>
              <a:gd name="connsiteX17" fmla="*/ 404813 w 561975"/>
              <a:gd name="connsiteY17" fmla="*/ 495300 h 1814512"/>
              <a:gd name="connsiteX18" fmla="*/ 400050 w 561975"/>
              <a:gd name="connsiteY18" fmla="*/ 509587 h 1814512"/>
              <a:gd name="connsiteX19" fmla="*/ 381000 w 561975"/>
              <a:gd name="connsiteY19" fmla="*/ 538162 h 1814512"/>
              <a:gd name="connsiteX20" fmla="*/ 371475 w 561975"/>
              <a:gd name="connsiteY20" fmla="*/ 566737 h 1814512"/>
              <a:gd name="connsiteX21" fmla="*/ 366713 w 561975"/>
              <a:gd name="connsiteY21" fmla="*/ 581025 h 1814512"/>
              <a:gd name="connsiteX22" fmla="*/ 357188 w 561975"/>
              <a:gd name="connsiteY22" fmla="*/ 595312 h 1814512"/>
              <a:gd name="connsiteX23" fmla="*/ 347663 w 561975"/>
              <a:gd name="connsiteY23" fmla="*/ 623887 h 1814512"/>
              <a:gd name="connsiteX24" fmla="*/ 342900 w 561975"/>
              <a:gd name="connsiteY24" fmla="*/ 638175 h 1814512"/>
              <a:gd name="connsiteX25" fmla="*/ 333375 w 561975"/>
              <a:gd name="connsiteY25" fmla="*/ 652462 h 1814512"/>
              <a:gd name="connsiteX26" fmla="*/ 323850 w 561975"/>
              <a:gd name="connsiteY26" fmla="*/ 681037 h 1814512"/>
              <a:gd name="connsiteX27" fmla="*/ 319088 w 561975"/>
              <a:gd name="connsiteY27" fmla="*/ 719137 h 1814512"/>
              <a:gd name="connsiteX28" fmla="*/ 314325 w 561975"/>
              <a:gd name="connsiteY28" fmla="*/ 752475 h 1814512"/>
              <a:gd name="connsiteX29" fmla="*/ 309563 w 561975"/>
              <a:gd name="connsiteY29" fmla="*/ 800100 h 1814512"/>
              <a:gd name="connsiteX30" fmla="*/ 300038 w 561975"/>
              <a:gd name="connsiteY30" fmla="*/ 828675 h 1814512"/>
              <a:gd name="connsiteX31" fmla="*/ 304800 w 561975"/>
              <a:gd name="connsiteY31" fmla="*/ 885825 h 1814512"/>
              <a:gd name="connsiteX32" fmla="*/ 300038 w 561975"/>
              <a:gd name="connsiteY32" fmla="*/ 933450 h 1814512"/>
              <a:gd name="connsiteX33" fmla="*/ 290513 w 561975"/>
              <a:gd name="connsiteY33" fmla="*/ 976312 h 1814512"/>
              <a:gd name="connsiteX34" fmla="*/ 285750 w 561975"/>
              <a:gd name="connsiteY34" fmla="*/ 1009650 h 1814512"/>
              <a:gd name="connsiteX35" fmla="*/ 280988 w 561975"/>
              <a:gd name="connsiteY35" fmla="*/ 1023937 h 1814512"/>
              <a:gd name="connsiteX36" fmla="*/ 271463 w 561975"/>
              <a:gd name="connsiteY36" fmla="*/ 1114425 h 1814512"/>
              <a:gd name="connsiteX37" fmla="*/ 266700 w 561975"/>
              <a:gd name="connsiteY37" fmla="*/ 1128712 h 1814512"/>
              <a:gd name="connsiteX38" fmla="*/ 257175 w 561975"/>
              <a:gd name="connsiteY38" fmla="*/ 1143000 h 1814512"/>
              <a:gd name="connsiteX39" fmla="*/ 242888 w 561975"/>
              <a:gd name="connsiteY39" fmla="*/ 1171575 h 1814512"/>
              <a:gd name="connsiteX40" fmla="*/ 233363 w 561975"/>
              <a:gd name="connsiteY40" fmla="*/ 1200150 h 1814512"/>
              <a:gd name="connsiteX41" fmla="*/ 223838 w 561975"/>
              <a:gd name="connsiteY41" fmla="*/ 1228725 h 1814512"/>
              <a:gd name="connsiteX42" fmla="*/ 214313 w 561975"/>
              <a:gd name="connsiteY42" fmla="*/ 1257300 h 1814512"/>
              <a:gd name="connsiteX43" fmla="*/ 209550 w 561975"/>
              <a:gd name="connsiteY43" fmla="*/ 1271587 h 1814512"/>
              <a:gd name="connsiteX44" fmla="*/ 204788 w 561975"/>
              <a:gd name="connsiteY44" fmla="*/ 1300162 h 1814512"/>
              <a:gd name="connsiteX45" fmla="*/ 195263 w 561975"/>
              <a:gd name="connsiteY45" fmla="*/ 1328737 h 1814512"/>
              <a:gd name="connsiteX46" fmla="*/ 190500 w 561975"/>
              <a:gd name="connsiteY46" fmla="*/ 1343025 h 1814512"/>
              <a:gd name="connsiteX47" fmla="*/ 180975 w 561975"/>
              <a:gd name="connsiteY47" fmla="*/ 1376362 h 1814512"/>
              <a:gd name="connsiteX48" fmla="*/ 171450 w 561975"/>
              <a:gd name="connsiteY48" fmla="*/ 1433512 h 1814512"/>
              <a:gd name="connsiteX49" fmla="*/ 161925 w 561975"/>
              <a:gd name="connsiteY49" fmla="*/ 1462087 h 1814512"/>
              <a:gd name="connsiteX50" fmla="*/ 152400 w 561975"/>
              <a:gd name="connsiteY50" fmla="*/ 1476375 h 1814512"/>
              <a:gd name="connsiteX51" fmla="*/ 142875 w 561975"/>
              <a:gd name="connsiteY51" fmla="*/ 1504950 h 1814512"/>
              <a:gd name="connsiteX52" fmla="*/ 119063 w 561975"/>
              <a:gd name="connsiteY52" fmla="*/ 1533525 h 1814512"/>
              <a:gd name="connsiteX53" fmla="*/ 114300 w 561975"/>
              <a:gd name="connsiteY53" fmla="*/ 1547812 h 1814512"/>
              <a:gd name="connsiteX54" fmla="*/ 100013 w 561975"/>
              <a:gd name="connsiteY54" fmla="*/ 1590675 h 1814512"/>
              <a:gd name="connsiteX55" fmla="*/ 90488 w 561975"/>
              <a:gd name="connsiteY55" fmla="*/ 1619250 h 1814512"/>
              <a:gd name="connsiteX56" fmla="*/ 85725 w 561975"/>
              <a:gd name="connsiteY56" fmla="*/ 1633537 h 1814512"/>
              <a:gd name="connsiteX57" fmla="*/ 66675 w 561975"/>
              <a:gd name="connsiteY57" fmla="*/ 1662112 h 1814512"/>
              <a:gd name="connsiteX58" fmla="*/ 61913 w 561975"/>
              <a:gd name="connsiteY58" fmla="*/ 1676400 h 1814512"/>
              <a:gd name="connsiteX59" fmla="*/ 42863 w 561975"/>
              <a:gd name="connsiteY59" fmla="*/ 1704975 h 1814512"/>
              <a:gd name="connsiteX60" fmla="*/ 33338 w 561975"/>
              <a:gd name="connsiteY60" fmla="*/ 1733550 h 1814512"/>
              <a:gd name="connsiteX61" fmla="*/ 28575 w 561975"/>
              <a:gd name="connsiteY61" fmla="*/ 1747837 h 1814512"/>
              <a:gd name="connsiteX62" fmla="*/ 19050 w 561975"/>
              <a:gd name="connsiteY62" fmla="*/ 1781175 h 1814512"/>
              <a:gd name="connsiteX63" fmla="*/ 9525 w 561975"/>
              <a:gd name="connsiteY63" fmla="*/ 1795462 h 1814512"/>
              <a:gd name="connsiteX64" fmla="*/ 0 w 561975"/>
              <a:gd name="connsiteY64" fmla="*/ 1814512 h 181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1975" h="1814512">
                <a:moveTo>
                  <a:pt x="561975" y="0"/>
                </a:moveTo>
                <a:cubicBezTo>
                  <a:pt x="560791" y="8287"/>
                  <a:pt x="558845" y="36114"/>
                  <a:pt x="552450" y="47625"/>
                </a:cubicBezTo>
                <a:cubicBezTo>
                  <a:pt x="546891" y="57632"/>
                  <a:pt x="533400" y="76200"/>
                  <a:pt x="533400" y="76200"/>
                </a:cubicBezTo>
                <a:cubicBezTo>
                  <a:pt x="530225" y="85725"/>
                  <a:pt x="526310" y="95034"/>
                  <a:pt x="523875" y="104775"/>
                </a:cubicBezTo>
                <a:cubicBezTo>
                  <a:pt x="517896" y="128695"/>
                  <a:pt x="521183" y="117616"/>
                  <a:pt x="514350" y="138112"/>
                </a:cubicBezTo>
                <a:cubicBezTo>
                  <a:pt x="512763" y="149225"/>
                  <a:pt x="511789" y="160443"/>
                  <a:pt x="509588" y="171450"/>
                </a:cubicBezTo>
                <a:cubicBezTo>
                  <a:pt x="508603" y="176373"/>
                  <a:pt x="506043" y="180867"/>
                  <a:pt x="504825" y="185737"/>
                </a:cubicBezTo>
                <a:cubicBezTo>
                  <a:pt x="502862" y="193590"/>
                  <a:pt x="502026" y="201697"/>
                  <a:pt x="500063" y="209550"/>
                </a:cubicBezTo>
                <a:cubicBezTo>
                  <a:pt x="498845" y="214420"/>
                  <a:pt x="496679" y="219010"/>
                  <a:pt x="495300" y="223837"/>
                </a:cubicBezTo>
                <a:cubicBezTo>
                  <a:pt x="480901" y="274234"/>
                  <a:pt x="503656" y="203535"/>
                  <a:pt x="481013" y="271462"/>
                </a:cubicBezTo>
                <a:lnTo>
                  <a:pt x="466725" y="314325"/>
                </a:lnTo>
                <a:cubicBezTo>
                  <a:pt x="465138" y="319087"/>
                  <a:pt x="464747" y="324435"/>
                  <a:pt x="461963" y="328612"/>
                </a:cubicBezTo>
                <a:cubicBezTo>
                  <a:pt x="449653" y="347077"/>
                  <a:pt x="454248" y="337470"/>
                  <a:pt x="447675" y="357187"/>
                </a:cubicBezTo>
                <a:cubicBezTo>
                  <a:pt x="446088" y="373062"/>
                  <a:pt x="445339" y="389043"/>
                  <a:pt x="442913" y="404812"/>
                </a:cubicBezTo>
                <a:cubicBezTo>
                  <a:pt x="442150" y="409774"/>
                  <a:pt x="439529" y="414273"/>
                  <a:pt x="438150" y="419100"/>
                </a:cubicBezTo>
                <a:cubicBezTo>
                  <a:pt x="436352" y="425394"/>
                  <a:pt x="435269" y="431881"/>
                  <a:pt x="433388" y="438150"/>
                </a:cubicBezTo>
                <a:cubicBezTo>
                  <a:pt x="430503" y="447767"/>
                  <a:pt x="429432" y="458371"/>
                  <a:pt x="423863" y="466725"/>
                </a:cubicBezTo>
                <a:cubicBezTo>
                  <a:pt x="417513" y="476250"/>
                  <a:pt x="408434" y="484440"/>
                  <a:pt x="404813" y="495300"/>
                </a:cubicBezTo>
                <a:cubicBezTo>
                  <a:pt x="403225" y="500062"/>
                  <a:pt x="402488" y="505199"/>
                  <a:pt x="400050" y="509587"/>
                </a:cubicBezTo>
                <a:cubicBezTo>
                  <a:pt x="394490" y="519594"/>
                  <a:pt x="381000" y="538162"/>
                  <a:pt x="381000" y="538162"/>
                </a:cubicBezTo>
                <a:lnTo>
                  <a:pt x="371475" y="566737"/>
                </a:lnTo>
                <a:cubicBezTo>
                  <a:pt x="369888" y="571500"/>
                  <a:pt x="369498" y="576848"/>
                  <a:pt x="366713" y="581025"/>
                </a:cubicBezTo>
                <a:cubicBezTo>
                  <a:pt x="363538" y="585787"/>
                  <a:pt x="359513" y="590082"/>
                  <a:pt x="357188" y="595312"/>
                </a:cubicBezTo>
                <a:cubicBezTo>
                  <a:pt x="353110" y="604487"/>
                  <a:pt x="350838" y="614362"/>
                  <a:pt x="347663" y="623887"/>
                </a:cubicBezTo>
                <a:cubicBezTo>
                  <a:pt x="346075" y="628650"/>
                  <a:pt x="345685" y="633998"/>
                  <a:pt x="342900" y="638175"/>
                </a:cubicBezTo>
                <a:lnTo>
                  <a:pt x="333375" y="652462"/>
                </a:lnTo>
                <a:cubicBezTo>
                  <a:pt x="330200" y="661987"/>
                  <a:pt x="325095" y="671074"/>
                  <a:pt x="323850" y="681037"/>
                </a:cubicBezTo>
                <a:cubicBezTo>
                  <a:pt x="322263" y="693737"/>
                  <a:pt x="320780" y="706450"/>
                  <a:pt x="319088" y="719137"/>
                </a:cubicBezTo>
                <a:cubicBezTo>
                  <a:pt x="317604" y="730264"/>
                  <a:pt x="315637" y="741326"/>
                  <a:pt x="314325" y="752475"/>
                </a:cubicBezTo>
                <a:cubicBezTo>
                  <a:pt x="312461" y="768320"/>
                  <a:pt x="312503" y="784419"/>
                  <a:pt x="309563" y="800100"/>
                </a:cubicBezTo>
                <a:cubicBezTo>
                  <a:pt x="307713" y="809968"/>
                  <a:pt x="300038" y="828675"/>
                  <a:pt x="300038" y="828675"/>
                </a:cubicBezTo>
                <a:cubicBezTo>
                  <a:pt x="301625" y="847725"/>
                  <a:pt x="304800" y="866709"/>
                  <a:pt x="304800" y="885825"/>
                </a:cubicBezTo>
                <a:cubicBezTo>
                  <a:pt x="304800" y="901779"/>
                  <a:pt x="302017" y="917619"/>
                  <a:pt x="300038" y="933450"/>
                </a:cubicBezTo>
                <a:cubicBezTo>
                  <a:pt x="296686" y="960268"/>
                  <a:pt x="297166" y="956352"/>
                  <a:pt x="290513" y="976312"/>
                </a:cubicBezTo>
                <a:cubicBezTo>
                  <a:pt x="288925" y="987425"/>
                  <a:pt x="287952" y="998642"/>
                  <a:pt x="285750" y="1009650"/>
                </a:cubicBezTo>
                <a:cubicBezTo>
                  <a:pt x="284766" y="1014572"/>
                  <a:pt x="281666" y="1018963"/>
                  <a:pt x="280988" y="1023937"/>
                </a:cubicBezTo>
                <a:cubicBezTo>
                  <a:pt x="276890" y="1053988"/>
                  <a:pt x="281055" y="1085652"/>
                  <a:pt x="271463" y="1114425"/>
                </a:cubicBezTo>
                <a:cubicBezTo>
                  <a:pt x="269875" y="1119187"/>
                  <a:pt x="268945" y="1124222"/>
                  <a:pt x="266700" y="1128712"/>
                </a:cubicBezTo>
                <a:cubicBezTo>
                  <a:pt x="264140" y="1133832"/>
                  <a:pt x="260350" y="1138237"/>
                  <a:pt x="257175" y="1143000"/>
                </a:cubicBezTo>
                <a:cubicBezTo>
                  <a:pt x="239811" y="1195097"/>
                  <a:pt x="267504" y="1116189"/>
                  <a:pt x="242888" y="1171575"/>
                </a:cubicBezTo>
                <a:cubicBezTo>
                  <a:pt x="238810" y="1180750"/>
                  <a:pt x="236538" y="1190625"/>
                  <a:pt x="233363" y="1200150"/>
                </a:cubicBezTo>
                <a:lnTo>
                  <a:pt x="223838" y="1228725"/>
                </a:lnTo>
                <a:lnTo>
                  <a:pt x="214313" y="1257300"/>
                </a:lnTo>
                <a:lnTo>
                  <a:pt x="209550" y="1271587"/>
                </a:lnTo>
                <a:cubicBezTo>
                  <a:pt x="207963" y="1281112"/>
                  <a:pt x="207130" y="1290794"/>
                  <a:pt x="204788" y="1300162"/>
                </a:cubicBezTo>
                <a:cubicBezTo>
                  <a:pt x="202353" y="1309902"/>
                  <a:pt x="198438" y="1319212"/>
                  <a:pt x="195263" y="1328737"/>
                </a:cubicBezTo>
                <a:cubicBezTo>
                  <a:pt x="193675" y="1333500"/>
                  <a:pt x="191717" y="1338155"/>
                  <a:pt x="190500" y="1343025"/>
                </a:cubicBezTo>
                <a:cubicBezTo>
                  <a:pt x="184521" y="1366945"/>
                  <a:pt x="187808" y="1355866"/>
                  <a:pt x="180975" y="1376362"/>
                </a:cubicBezTo>
                <a:cubicBezTo>
                  <a:pt x="178929" y="1390683"/>
                  <a:pt x="175631" y="1418184"/>
                  <a:pt x="171450" y="1433512"/>
                </a:cubicBezTo>
                <a:cubicBezTo>
                  <a:pt x="168808" y="1443198"/>
                  <a:pt x="167494" y="1453733"/>
                  <a:pt x="161925" y="1462087"/>
                </a:cubicBezTo>
                <a:lnTo>
                  <a:pt x="152400" y="1476375"/>
                </a:lnTo>
                <a:cubicBezTo>
                  <a:pt x="149225" y="1485900"/>
                  <a:pt x="149975" y="1497850"/>
                  <a:pt x="142875" y="1504950"/>
                </a:cubicBezTo>
                <a:cubicBezTo>
                  <a:pt x="132341" y="1515484"/>
                  <a:pt x="125695" y="1520262"/>
                  <a:pt x="119063" y="1533525"/>
                </a:cubicBezTo>
                <a:cubicBezTo>
                  <a:pt x="116818" y="1538015"/>
                  <a:pt x="115888" y="1543050"/>
                  <a:pt x="114300" y="1547812"/>
                </a:cubicBezTo>
                <a:cubicBezTo>
                  <a:pt x="103577" y="1612156"/>
                  <a:pt x="117870" y="1550496"/>
                  <a:pt x="100013" y="1590675"/>
                </a:cubicBezTo>
                <a:cubicBezTo>
                  <a:pt x="95935" y="1599850"/>
                  <a:pt x="93663" y="1609725"/>
                  <a:pt x="90488" y="1619250"/>
                </a:cubicBezTo>
                <a:cubicBezTo>
                  <a:pt x="88900" y="1624012"/>
                  <a:pt x="88510" y="1629360"/>
                  <a:pt x="85725" y="1633537"/>
                </a:cubicBezTo>
                <a:lnTo>
                  <a:pt x="66675" y="1662112"/>
                </a:lnTo>
                <a:cubicBezTo>
                  <a:pt x="65088" y="1666875"/>
                  <a:pt x="64351" y="1672012"/>
                  <a:pt x="61913" y="1676400"/>
                </a:cubicBezTo>
                <a:cubicBezTo>
                  <a:pt x="56354" y="1686407"/>
                  <a:pt x="46483" y="1694115"/>
                  <a:pt x="42863" y="1704975"/>
                </a:cubicBezTo>
                <a:lnTo>
                  <a:pt x="33338" y="1733550"/>
                </a:lnTo>
                <a:cubicBezTo>
                  <a:pt x="31750" y="1738312"/>
                  <a:pt x="29792" y="1742967"/>
                  <a:pt x="28575" y="1747837"/>
                </a:cubicBezTo>
                <a:cubicBezTo>
                  <a:pt x="27048" y="1753945"/>
                  <a:pt x="22468" y="1774340"/>
                  <a:pt x="19050" y="1781175"/>
                </a:cubicBezTo>
                <a:cubicBezTo>
                  <a:pt x="16490" y="1786294"/>
                  <a:pt x="12700" y="1790700"/>
                  <a:pt x="9525" y="1795462"/>
                </a:cubicBezTo>
                <a:cubicBezTo>
                  <a:pt x="4053" y="1811880"/>
                  <a:pt x="8313" y="1806201"/>
                  <a:pt x="0" y="181451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91200" y="2819400"/>
            <a:ext cx="379413" cy="1911350"/>
          </a:xfrm>
          <a:custGeom>
            <a:avLst/>
            <a:gdLst>
              <a:gd name="connsiteX0" fmla="*/ 380300 w 380300"/>
              <a:gd name="connsiteY0" fmla="*/ 0 h 1911927"/>
              <a:gd name="connsiteX1" fmla="*/ 368425 w 380300"/>
              <a:gd name="connsiteY1" fmla="*/ 29688 h 1911927"/>
              <a:gd name="connsiteX2" fmla="*/ 362487 w 380300"/>
              <a:gd name="connsiteY2" fmla="*/ 47501 h 1911927"/>
              <a:gd name="connsiteX3" fmla="*/ 326861 w 380300"/>
              <a:gd name="connsiteY3" fmla="*/ 71252 h 1911927"/>
              <a:gd name="connsiteX4" fmla="*/ 309048 w 380300"/>
              <a:gd name="connsiteY4" fmla="*/ 83127 h 1911927"/>
              <a:gd name="connsiteX5" fmla="*/ 285297 w 380300"/>
              <a:gd name="connsiteY5" fmla="*/ 106878 h 1911927"/>
              <a:gd name="connsiteX6" fmla="*/ 279360 w 380300"/>
              <a:gd name="connsiteY6" fmla="*/ 124691 h 1911927"/>
              <a:gd name="connsiteX7" fmla="*/ 267484 w 380300"/>
              <a:gd name="connsiteY7" fmla="*/ 136566 h 1911927"/>
              <a:gd name="connsiteX8" fmla="*/ 249671 w 380300"/>
              <a:gd name="connsiteY8" fmla="*/ 207818 h 1911927"/>
              <a:gd name="connsiteX9" fmla="*/ 243734 w 380300"/>
              <a:gd name="connsiteY9" fmla="*/ 302821 h 1911927"/>
              <a:gd name="connsiteX10" fmla="*/ 243734 w 380300"/>
              <a:gd name="connsiteY10" fmla="*/ 421574 h 1911927"/>
              <a:gd name="connsiteX11" fmla="*/ 231858 w 380300"/>
              <a:gd name="connsiteY11" fmla="*/ 480951 h 1911927"/>
              <a:gd name="connsiteX12" fmla="*/ 225921 w 380300"/>
              <a:gd name="connsiteY12" fmla="*/ 498764 h 1911927"/>
              <a:gd name="connsiteX13" fmla="*/ 214045 w 380300"/>
              <a:gd name="connsiteY13" fmla="*/ 552203 h 1911927"/>
              <a:gd name="connsiteX14" fmla="*/ 208108 w 380300"/>
              <a:gd name="connsiteY14" fmla="*/ 605642 h 1911927"/>
              <a:gd name="connsiteX15" fmla="*/ 196232 w 380300"/>
              <a:gd name="connsiteY15" fmla="*/ 647205 h 1911927"/>
              <a:gd name="connsiteX16" fmla="*/ 190295 w 380300"/>
              <a:gd name="connsiteY16" fmla="*/ 670956 h 1911927"/>
              <a:gd name="connsiteX17" fmla="*/ 178419 w 380300"/>
              <a:gd name="connsiteY17" fmla="*/ 688769 h 1911927"/>
              <a:gd name="connsiteX18" fmla="*/ 154669 w 380300"/>
              <a:gd name="connsiteY18" fmla="*/ 760021 h 1911927"/>
              <a:gd name="connsiteX19" fmla="*/ 148731 w 380300"/>
              <a:gd name="connsiteY19" fmla="*/ 777834 h 1911927"/>
              <a:gd name="connsiteX20" fmla="*/ 142793 w 380300"/>
              <a:gd name="connsiteY20" fmla="*/ 795647 h 1911927"/>
              <a:gd name="connsiteX21" fmla="*/ 136856 w 380300"/>
              <a:gd name="connsiteY21" fmla="*/ 819397 h 1911927"/>
              <a:gd name="connsiteX22" fmla="*/ 130918 w 380300"/>
              <a:gd name="connsiteY22" fmla="*/ 855023 h 1911927"/>
              <a:gd name="connsiteX23" fmla="*/ 124980 w 380300"/>
              <a:gd name="connsiteY23" fmla="*/ 872836 h 1911927"/>
              <a:gd name="connsiteX24" fmla="*/ 119043 w 380300"/>
              <a:gd name="connsiteY24" fmla="*/ 926275 h 1911927"/>
              <a:gd name="connsiteX25" fmla="*/ 107167 w 380300"/>
              <a:gd name="connsiteY25" fmla="*/ 1110343 h 1911927"/>
              <a:gd name="connsiteX26" fmla="*/ 95292 w 380300"/>
              <a:gd name="connsiteY26" fmla="*/ 1181595 h 1911927"/>
              <a:gd name="connsiteX27" fmla="*/ 89354 w 380300"/>
              <a:gd name="connsiteY27" fmla="*/ 1430977 h 1911927"/>
              <a:gd name="connsiteX28" fmla="*/ 77479 w 380300"/>
              <a:gd name="connsiteY28" fmla="*/ 1490353 h 1911927"/>
              <a:gd name="connsiteX29" fmla="*/ 59666 w 380300"/>
              <a:gd name="connsiteY29" fmla="*/ 1626920 h 1911927"/>
              <a:gd name="connsiteX30" fmla="*/ 53728 w 380300"/>
              <a:gd name="connsiteY30" fmla="*/ 1644733 h 1911927"/>
              <a:gd name="connsiteX31" fmla="*/ 47791 w 380300"/>
              <a:gd name="connsiteY31" fmla="*/ 1680359 h 1911927"/>
              <a:gd name="connsiteX32" fmla="*/ 41853 w 380300"/>
              <a:gd name="connsiteY32" fmla="*/ 1698172 h 1911927"/>
              <a:gd name="connsiteX33" fmla="*/ 29978 w 380300"/>
              <a:gd name="connsiteY33" fmla="*/ 1757548 h 1911927"/>
              <a:gd name="connsiteX34" fmla="*/ 24040 w 380300"/>
              <a:gd name="connsiteY34" fmla="*/ 1805049 h 1911927"/>
              <a:gd name="connsiteX35" fmla="*/ 18102 w 380300"/>
              <a:gd name="connsiteY35" fmla="*/ 1822862 h 1911927"/>
              <a:gd name="connsiteX36" fmla="*/ 12165 w 380300"/>
              <a:gd name="connsiteY36" fmla="*/ 1858488 h 1911927"/>
              <a:gd name="connsiteX37" fmla="*/ 289 w 380300"/>
              <a:gd name="connsiteY37" fmla="*/ 1900052 h 1911927"/>
              <a:gd name="connsiteX38" fmla="*/ 289 w 380300"/>
              <a:gd name="connsiteY38" fmla="*/ 1911927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0300" h="1911927">
                <a:moveTo>
                  <a:pt x="380300" y="0"/>
                </a:moveTo>
                <a:cubicBezTo>
                  <a:pt x="376342" y="9896"/>
                  <a:pt x="372167" y="19708"/>
                  <a:pt x="368425" y="29688"/>
                </a:cubicBezTo>
                <a:cubicBezTo>
                  <a:pt x="366227" y="35548"/>
                  <a:pt x="366913" y="43075"/>
                  <a:pt x="362487" y="47501"/>
                </a:cubicBezTo>
                <a:cubicBezTo>
                  <a:pt x="352395" y="57593"/>
                  <a:pt x="338736" y="63335"/>
                  <a:pt x="326861" y="71252"/>
                </a:cubicBezTo>
                <a:cubicBezTo>
                  <a:pt x="320923" y="75210"/>
                  <a:pt x="314094" y="78081"/>
                  <a:pt x="309048" y="83127"/>
                </a:cubicBezTo>
                <a:lnTo>
                  <a:pt x="285297" y="106878"/>
                </a:lnTo>
                <a:cubicBezTo>
                  <a:pt x="283318" y="112816"/>
                  <a:pt x="282580" y="119324"/>
                  <a:pt x="279360" y="124691"/>
                </a:cubicBezTo>
                <a:cubicBezTo>
                  <a:pt x="276480" y="129491"/>
                  <a:pt x="269988" y="131559"/>
                  <a:pt x="267484" y="136566"/>
                </a:cubicBezTo>
                <a:cubicBezTo>
                  <a:pt x="255723" y="160087"/>
                  <a:pt x="253896" y="182472"/>
                  <a:pt x="249671" y="207818"/>
                </a:cubicBezTo>
                <a:cubicBezTo>
                  <a:pt x="247692" y="239486"/>
                  <a:pt x="243734" y="271092"/>
                  <a:pt x="243734" y="302821"/>
                </a:cubicBezTo>
                <a:cubicBezTo>
                  <a:pt x="243734" y="433472"/>
                  <a:pt x="261479" y="270734"/>
                  <a:pt x="243734" y="421574"/>
                </a:cubicBezTo>
                <a:cubicBezTo>
                  <a:pt x="241401" y="441406"/>
                  <a:pt x="237363" y="461683"/>
                  <a:pt x="231858" y="480951"/>
                </a:cubicBezTo>
                <a:cubicBezTo>
                  <a:pt x="230139" y="486969"/>
                  <a:pt x="227640" y="492746"/>
                  <a:pt x="225921" y="498764"/>
                </a:cubicBezTo>
                <a:cubicBezTo>
                  <a:pt x="222216" y="511733"/>
                  <a:pt x="215795" y="539955"/>
                  <a:pt x="214045" y="552203"/>
                </a:cubicBezTo>
                <a:cubicBezTo>
                  <a:pt x="211510" y="569945"/>
                  <a:pt x="210833" y="587928"/>
                  <a:pt x="208108" y="605642"/>
                </a:cubicBezTo>
                <a:cubicBezTo>
                  <a:pt x="205014" y="625752"/>
                  <a:pt x="201405" y="629100"/>
                  <a:pt x="196232" y="647205"/>
                </a:cubicBezTo>
                <a:cubicBezTo>
                  <a:pt x="193990" y="655052"/>
                  <a:pt x="193510" y="663455"/>
                  <a:pt x="190295" y="670956"/>
                </a:cubicBezTo>
                <a:cubicBezTo>
                  <a:pt x="187484" y="677515"/>
                  <a:pt x="182378" y="682831"/>
                  <a:pt x="178419" y="688769"/>
                </a:cubicBezTo>
                <a:lnTo>
                  <a:pt x="154669" y="760021"/>
                </a:lnTo>
                <a:lnTo>
                  <a:pt x="148731" y="777834"/>
                </a:lnTo>
                <a:cubicBezTo>
                  <a:pt x="146752" y="783772"/>
                  <a:pt x="144311" y="789575"/>
                  <a:pt x="142793" y="795647"/>
                </a:cubicBezTo>
                <a:cubicBezTo>
                  <a:pt x="140814" y="803564"/>
                  <a:pt x="138456" y="811395"/>
                  <a:pt x="136856" y="819397"/>
                </a:cubicBezTo>
                <a:cubicBezTo>
                  <a:pt x="134495" y="831202"/>
                  <a:pt x="133530" y="843271"/>
                  <a:pt x="130918" y="855023"/>
                </a:cubicBezTo>
                <a:cubicBezTo>
                  <a:pt x="129560" y="861133"/>
                  <a:pt x="126959" y="866898"/>
                  <a:pt x="124980" y="872836"/>
                </a:cubicBezTo>
                <a:cubicBezTo>
                  <a:pt x="123001" y="890649"/>
                  <a:pt x="120383" y="908403"/>
                  <a:pt x="119043" y="926275"/>
                </a:cubicBezTo>
                <a:cubicBezTo>
                  <a:pt x="114445" y="987586"/>
                  <a:pt x="122077" y="1050695"/>
                  <a:pt x="107167" y="1110343"/>
                </a:cubicBezTo>
                <a:cubicBezTo>
                  <a:pt x="97360" y="1149575"/>
                  <a:pt x="102242" y="1125996"/>
                  <a:pt x="95292" y="1181595"/>
                </a:cubicBezTo>
                <a:cubicBezTo>
                  <a:pt x="93313" y="1264722"/>
                  <a:pt x="94143" y="1347964"/>
                  <a:pt x="89354" y="1430977"/>
                </a:cubicBezTo>
                <a:cubicBezTo>
                  <a:pt x="88191" y="1451127"/>
                  <a:pt x="77479" y="1490353"/>
                  <a:pt x="77479" y="1490353"/>
                </a:cubicBezTo>
                <a:cubicBezTo>
                  <a:pt x="74629" y="1521707"/>
                  <a:pt x="69333" y="1597920"/>
                  <a:pt x="59666" y="1626920"/>
                </a:cubicBezTo>
                <a:lnTo>
                  <a:pt x="53728" y="1644733"/>
                </a:lnTo>
                <a:cubicBezTo>
                  <a:pt x="51749" y="1656608"/>
                  <a:pt x="50403" y="1668607"/>
                  <a:pt x="47791" y="1680359"/>
                </a:cubicBezTo>
                <a:cubicBezTo>
                  <a:pt x="46433" y="1686469"/>
                  <a:pt x="43081" y="1692035"/>
                  <a:pt x="41853" y="1698172"/>
                </a:cubicBezTo>
                <a:cubicBezTo>
                  <a:pt x="28205" y="1766408"/>
                  <a:pt x="43392" y="1717300"/>
                  <a:pt x="29978" y="1757548"/>
                </a:cubicBezTo>
                <a:cubicBezTo>
                  <a:pt x="27999" y="1773382"/>
                  <a:pt x="26895" y="1789350"/>
                  <a:pt x="24040" y="1805049"/>
                </a:cubicBezTo>
                <a:cubicBezTo>
                  <a:pt x="22920" y="1811207"/>
                  <a:pt x="19460" y="1816752"/>
                  <a:pt x="18102" y="1822862"/>
                </a:cubicBezTo>
                <a:cubicBezTo>
                  <a:pt x="15490" y="1834614"/>
                  <a:pt x="14777" y="1846736"/>
                  <a:pt x="12165" y="1858488"/>
                </a:cubicBezTo>
                <a:cubicBezTo>
                  <a:pt x="2750" y="1900859"/>
                  <a:pt x="8914" y="1848303"/>
                  <a:pt x="289" y="1900052"/>
                </a:cubicBezTo>
                <a:cubicBezTo>
                  <a:pt x="-362" y="1903956"/>
                  <a:pt x="289" y="1907969"/>
                  <a:pt x="289" y="1911927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114800" y="1981200"/>
            <a:ext cx="231775" cy="717550"/>
          </a:xfrm>
          <a:custGeom>
            <a:avLst/>
            <a:gdLst>
              <a:gd name="connsiteX0" fmla="*/ 77190 w 231569"/>
              <a:gd name="connsiteY0" fmla="*/ 718457 h 718457"/>
              <a:gd name="connsiteX1" fmla="*/ 71252 w 231569"/>
              <a:gd name="connsiteY1" fmla="*/ 575953 h 718457"/>
              <a:gd name="connsiteX2" fmla="*/ 65314 w 231569"/>
              <a:gd name="connsiteY2" fmla="*/ 558140 h 718457"/>
              <a:gd name="connsiteX3" fmla="*/ 53439 w 231569"/>
              <a:gd name="connsiteY3" fmla="*/ 510639 h 718457"/>
              <a:gd name="connsiteX4" fmla="*/ 47501 w 231569"/>
              <a:gd name="connsiteY4" fmla="*/ 492826 h 718457"/>
              <a:gd name="connsiteX5" fmla="*/ 23751 w 231569"/>
              <a:gd name="connsiteY5" fmla="*/ 463137 h 718457"/>
              <a:gd name="connsiteX6" fmla="*/ 17813 w 231569"/>
              <a:gd name="connsiteY6" fmla="*/ 445324 h 718457"/>
              <a:gd name="connsiteX7" fmla="*/ 0 w 231569"/>
              <a:gd name="connsiteY7" fmla="*/ 409698 h 718457"/>
              <a:gd name="connsiteX8" fmla="*/ 5938 w 231569"/>
              <a:gd name="connsiteY8" fmla="*/ 362197 h 718457"/>
              <a:gd name="connsiteX9" fmla="*/ 11875 w 231569"/>
              <a:gd name="connsiteY9" fmla="*/ 344384 h 718457"/>
              <a:gd name="connsiteX10" fmla="*/ 53439 w 231569"/>
              <a:gd name="connsiteY10" fmla="*/ 308758 h 718457"/>
              <a:gd name="connsiteX11" fmla="*/ 77190 w 231569"/>
              <a:gd name="connsiteY11" fmla="*/ 261257 h 718457"/>
              <a:gd name="connsiteX12" fmla="*/ 89065 w 231569"/>
              <a:gd name="connsiteY12" fmla="*/ 213755 h 718457"/>
              <a:gd name="connsiteX13" fmla="*/ 95003 w 231569"/>
              <a:gd name="connsiteY13" fmla="*/ 195942 h 718457"/>
              <a:gd name="connsiteX14" fmla="*/ 106878 w 231569"/>
              <a:gd name="connsiteY14" fmla="*/ 178129 h 718457"/>
              <a:gd name="connsiteX15" fmla="*/ 124691 w 231569"/>
              <a:gd name="connsiteY15" fmla="*/ 166254 h 718457"/>
              <a:gd name="connsiteX16" fmla="*/ 136566 w 231569"/>
              <a:gd name="connsiteY16" fmla="*/ 148441 h 718457"/>
              <a:gd name="connsiteX17" fmla="*/ 166255 w 231569"/>
              <a:gd name="connsiteY17" fmla="*/ 118753 h 718457"/>
              <a:gd name="connsiteX18" fmla="*/ 190005 w 231569"/>
              <a:gd name="connsiteY18" fmla="*/ 83127 h 718457"/>
              <a:gd name="connsiteX19" fmla="*/ 195943 w 231569"/>
              <a:gd name="connsiteY19" fmla="*/ 65314 h 718457"/>
              <a:gd name="connsiteX20" fmla="*/ 207818 w 231569"/>
              <a:gd name="connsiteY20" fmla="*/ 47501 h 718457"/>
              <a:gd name="connsiteX21" fmla="*/ 219693 w 231569"/>
              <a:gd name="connsiteY21" fmla="*/ 11875 h 718457"/>
              <a:gd name="connsiteX22" fmla="*/ 231569 w 231569"/>
              <a:gd name="connsiteY22" fmla="*/ 0 h 71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1569" h="718457">
                <a:moveTo>
                  <a:pt x="77190" y="718457"/>
                </a:moveTo>
                <a:cubicBezTo>
                  <a:pt x="75211" y="670956"/>
                  <a:pt x="74764" y="623366"/>
                  <a:pt x="71252" y="575953"/>
                </a:cubicBezTo>
                <a:cubicBezTo>
                  <a:pt x="70790" y="569711"/>
                  <a:pt x="66961" y="564178"/>
                  <a:pt x="65314" y="558140"/>
                </a:cubicBezTo>
                <a:cubicBezTo>
                  <a:pt x="61020" y="542394"/>
                  <a:pt x="58600" y="526122"/>
                  <a:pt x="53439" y="510639"/>
                </a:cubicBezTo>
                <a:cubicBezTo>
                  <a:pt x="51460" y="504701"/>
                  <a:pt x="50721" y="498193"/>
                  <a:pt x="47501" y="492826"/>
                </a:cubicBezTo>
                <a:cubicBezTo>
                  <a:pt x="14365" y="437599"/>
                  <a:pt x="59401" y="534437"/>
                  <a:pt x="23751" y="463137"/>
                </a:cubicBezTo>
                <a:cubicBezTo>
                  <a:pt x="20952" y="457539"/>
                  <a:pt x="20612" y="450922"/>
                  <a:pt x="17813" y="445324"/>
                </a:cubicBezTo>
                <a:cubicBezTo>
                  <a:pt x="-5208" y="399282"/>
                  <a:pt x="14925" y="454472"/>
                  <a:pt x="0" y="409698"/>
                </a:cubicBezTo>
                <a:cubicBezTo>
                  <a:pt x="1979" y="393864"/>
                  <a:pt x="3084" y="377897"/>
                  <a:pt x="5938" y="362197"/>
                </a:cubicBezTo>
                <a:cubicBezTo>
                  <a:pt x="7058" y="356039"/>
                  <a:pt x="8237" y="349477"/>
                  <a:pt x="11875" y="344384"/>
                </a:cubicBezTo>
                <a:cubicBezTo>
                  <a:pt x="24964" y="326058"/>
                  <a:pt x="36321" y="320169"/>
                  <a:pt x="53439" y="308758"/>
                </a:cubicBezTo>
                <a:cubicBezTo>
                  <a:pt x="67084" y="267821"/>
                  <a:pt x="56462" y="281983"/>
                  <a:pt x="77190" y="261257"/>
                </a:cubicBezTo>
                <a:cubicBezTo>
                  <a:pt x="81148" y="245423"/>
                  <a:pt x="83903" y="229239"/>
                  <a:pt x="89065" y="213755"/>
                </a:cubicBezTo>
                <a:cubicBezTo>
                  <a:pt x="91044" y="207817"/>
                  <a:pt x="92204" y="201540"/>
                  <a:pt x="95003" y="195942"/>
                </a:cubicBezTo>
                <a:cubicBezTo>
                  <a:pt x="98194" y="189559"/>
                  <a:pt x="101832" y="183175"/>
                  <a:pt x="106878" y="178129"/>
                </a:cubicBezTo>
                <a:cubicBezTo>
                  <a:pt x="111924" y="173083"/>
                  <a:pt x="118753" y="170212"/>
                  <a:pt x="124691" y="166254"/>
                </a:cubicBezTo>
                <a:cubicBezTo>
                  <a:pt x="128649" y="160316"/>
                  <a:pt x="131867" y="153811"/>
                  <a:pt x="136566" y="148441"/>
                </a:cubicBezTo>
                <a:cubicBezTo>
                  <a:pt x="145782" y="137909"/>
                  <a:pt x="158492" y="130398"/>
                  <a:pt x="166255" y="118753"/>
                </a:cubicBezTo>
                <a:cubicBezTo>
                  <a:pt x="174172" y="106878"/>
                  <a:pt x="185491" y="96667"/>
                  <a:pt x="190005" y="83127"/>
                </a:cubicBezTo>
                <a:cubicBezTo>
                  <a:pt x="191984" y="77189"/>
                  <a:pt x="193144" y="70912"/>
                  <a:pt x="195943" y="65314"/>
                </a:cubicBezTo>
                <a:cubicBezTo>
                  <a:pt x="199134" y="58931"/>
                  <a:pt x="204920" y="54022"/>
                  <a:pt x="207818" y="47501"/>
                </a:cubicBezTo>
                <a:cubicBezTo>
                  <a:pt x="212902" y="36062"/>
                  <a:pt x="210841" y="20726"/>
                  <a:pt x="219693" y="11875"/>
                </a:cubicBezTo>
                <a:lnTo>
                  <a:pt x="231569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83" name="TextBox 9"/>
          <p:cNvSpPr txBox="1">
            <a:spLocks noChangeArrowheads="1"/>
          </p:cNvSpPr>
          <p:nvPr/>
        </p:nvSpPr>
        <p:spPr bwMode="auto">
          <a:xfrm>
            <a:off x="4308475" y="1233488"/>
            <a:ext cx="6794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FFFF"/>
                </a:solidFill>
              </a:rPr>
              <a:t>Brain Fart</a:t>
            </a:r>
          </a:p>
        </p:txBody>
      </p:sp>
      <p:sp>
        <p:nvSpPr>
          <p:cNvPr id="54284" name="TextBox 10"/>
          <p:cNvSpPr txBox="1">
            <a:spLocks noChangeArrowheads="1"/>
          </p:cNvSpPr>
          <p:nvPr/>
        </p:nvSpPr>
        <p:spPr bwMode="auto">
          <a:xfrm>
            <a:off x="4494213" y="1422400"/>
            <a:ext cx="8588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rgbClr val="FFFFFF"/>
                </a:solidFill>
              </a:rPr>
              <a:t>Bowling Alley</a:t>
            </a:r>
          </a:p>
        </p:txBody>
      </p:sp>
      <p:sp>
        <p:nvSpPr>
          <p:cNvPr id="54285" name="TextBox 11"/>
          <p:cNvSpPr txBox="1">
            <a:spLocks noChangeArrowheads="1"/>
          </p:cNvSpPr>
          <p:nvPr/>
        </p:nvSpPr>
        <p:spPr bwMode="auto">
          <a:xfrm>
            <a:off x="5018088" y="1789113"/>
            <a:ext cx="8191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Slot Machine</a:t>
            </a:r>
          </a:p>
        </p:txBody>
      </p:sp>
      <p:sp>
        <p:nvSpPr>
          <p:cNvPr id="54286" name="TextBox 12"/>
          <p:cNvSpPr txBox="1">
            <a:spLocks noChangeArrowheads="1"/>
          </p:cNvSpPr>
          <p:nvPr/>
        </p:nvSpPr>
        <p:spPr bwMode="auto">
          <a:xfrm>
            <a:off x="5395913" y="1935163"/>
            <a:ext cx="7794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rgbClr val="FFFFFF"/>
                </a:solidFill>
              </a:rPr>
              <a:t>Good Times</a:t>
            </a:r>
          </a:p>
        </p:txBody>
      </p:sp>
      <p:sp>
        <p:nvSpPr>
          <p:cNvPr id="54287" name="TextBox 13"/>
          <p:cNvSpPr txBox="1">
            <a:spLocks noChangeArrowheads="1"/>
          </p:cNvSpPr>
          <p:nvPr/>
        </p:nvSpPr>
        <p:spPr bwMode="auto">
          <a:xfrm>
            <a:off x="6096000" y="2209800"/>
            <a:ext cx="9318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Union Brothers</a:t>
            </a:r>
          </a:p>
        </p:txBody>
      </p:sp>
      <p:sp>
        <p:nvSpPr>
          <p:cNvPr id="54288" name="TextBox 14"/>
          <p:cNvSpPr txBox="1">
            <a:spLocks noChangeArrowheads="1"/>
          </p:cNvSpPr>
          <p:nvPr/>
        </p:nvSpPr>
        <p:spPr bwMode="auto">
          <a:xfrm>
            <a:off x="4545013" y="1660525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Bumper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4343400" y="2057400"/>
            <a:ext cx="274638" cy="1905000"/>
          </a:xfrm>
          <a:custGeom>
            <a:avLst/>
            <a:gdLst>
              <a:gd name="connsiteX0" fmla="*/ 102358 w 102358"/>
              <a:gd name="connsiteY0" fmla="*/ 0 h 1269242"/>
              <a:gd name="connsiteX1" fmla="*/ 68239 w 102358"/>
              <a:gd name="connsiteY1" fmla="*/ 27296 h 1269242"/>
              <a:gd name="connsiteX2" fmla="*/ 40944 w 102358"/>
              <a:gd name="connsiteY2" fmla="*/ 61415 h 1269242"/>
              <a:gd name="connsiteX3" fmla="*/ 47767 w 102358"/>
              <a:gd name="connsiteY3" fmla="*/ 259308 h 1269242"/>
              <a:gd name="connsiteX4" fmla="*/ 34120 w 102358"/>
              <a:gd name="connsiteY4" fmla="*/ 368490 h 1269242"/>
              <a:gd name="connsiteX5" fmla="*/ 40944 w 102358"/>
              <a:gd name="connsiteY5" fmla="*/ 477672 h 1269242"/>
              <a:gd name="connsiteX6" fmla="*/ 54591 w 102358"/>
              <a:gd name="connsiteY6" fmla="*/ 518615 h 1269242"/>
              <a:gd name="connsiteX7" fmla="*/ 47767 w 102358"/>
              <a:gd name="connsiteY7" fmla="*/ 736979 h 1269242"/>
              <a:gd name="connsiteX8" fmla="*/ 40944 w 102358"/>
              <a:gd name="connsiteY8" fmla="*/ 791570 h 1269242"/>
              <a:gd name="connsiteX9" fmla="*/ 34120 w 102358"/>
              <a:gd name="connsiteY9" fmla="*/ 1057702 h 1269242"/>
              <a:gd name="connsiteX10" fmla="*/ 27296 w 102358"/>
              <a:gd name="connsiteY10" fmla="*/ 1173708 h 1269242"/>
              <a:gd name="connsiteX11" fmla="*/ 13648 w 102358"/>
              <a:gd name="connsiteY11" fmla="*/ 1214651 h 1269242"/>
              <a:gd name="connsiteX12" fmla="*/ 6824 w 102358"/>
              <a:gd name="connsiteY12" fmla="*/ 1235123 h 1269242"/>
              <a:gd name="connsiteX13" fmla="*/ 0 w 102358"/>
              <a:gd name="connsiteY13" fmla="*/ 1255594 h 1269242"/>
              <a:gd name="connsiteX14" fmla="*/ 0 w 102358"/>
              <a:gd name="connsiteY14" fmla="*/ 1269242 h 126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358" h="1269242">
                <a:moveTo>
                  <a:pt x="102358" y="0"/>
                </a:moveTo>
                <a:cubicBezTo>
                  <a:pt x="90985" y="9099"/>
                  <a:pt x="77718" y="16238"/>
                  <a:pt x="68239" y="27296"/>
                </a:cubicBezTo>
                <a:cubicBezTo>
                  <a:pt x="24291" y="78568"/>
                  <a:pt x="106770" y="17529"/>
                  <a:pt x="40944" y="61415"/>
                </a:cubicBezTo>
                <a:cubicBezTo>
                  <a:pt x="43218" y="127379"/>
                  <a:pt x="47767" y="193304"/>
                  <a:pt x="47767" y="259308"/>
                </a:cubicBezTo>
                <a:cubicBezTo>
                  <a:pt x="47767" y="306556"/>
                  <a:pt x="42237" y="327907"/>
                  <a:pt x="34120" y="368490"/>
                </a:cubicBezTo>
                <a:cubicBezTo>
                  <a:pt x="36395" y="404884"/>
                  <a:pt x="36017" y="441541"/>
                  <a:pt x="40944" y="477672"/>
                </a:cubicBezTo>
                <a:cubicBezTo>
                  <a:pt x="42888" y="491926"/>
                  <a:pt x="54591" y="518615"/>
                  <a:pt x="54591" y="518615"/>
                </a:cubicBezTo>
                <a:cubicBezTo>
                  <a:pt x="52316" y="591403"/>
                  <a:pt x="51403" y="664246"/>
                  <a:pt x="47767" y="736979"/>
                </a:cubicBezTo>
                <a:cubicBezTo>
                  <a:pt x="46851" y="755295"/>
                  <a:pt x="41724" y="773248"/>
                  <a:pt x="40944" y="791570"/>
                </a:cubicBezTo>
                <a:cubicBezTo>
                  <a:pt x="37171" y="880230"/>
                  <a:pt x="37287" y="969019"/>
                  <a:pt x="34120" y="1057702"/>
                </a:cubicBezTo>
                <a:cubicBezTo>
                  <a:pt x="32737" y="1096413"/>
                  <a:pt x="32306" y="1135298"/>
                  <a:pt x="27296" y="1173708"/>
                </a:cubicBezTo>
                <a:cubicBezTo>
                  <a:pt x="25435" y="1187973"/>
                  <a:pt x="18197" y="1201003"/>
                  <a:pt x="13648" y="1214651"/>
                </a:cubicBezTo>
                <a:lnTo>
                  <a:pt x="6824" y="1235123"/>
                </a:lnTo>
                <a:cubicBezTo>
                  <a:pt x="4549" y="1241947"/>
                  <a:pt x="0" y="1248401"/>
                  <a:pt x="0" y="1255594"/>
                </a:cubicBezTo>
                <a:lnTo>
                  <a:pt x="0" y="126924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90" name="TextBox 16"/>
          <p:cNvSpPr txBox="1">
            <a:spLocks noChangeArrowheads="1"/>
          </p:cNvSpPr>
          <p:nvPr/>
        </p:nvSpPr>
        <p:spPr bwMode="auto">
          <a:xfrm>
            <a:off x="7086600" y="2895600"/>
            <a:ext cx="7000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Tall Order</a:t>
            </a:r>
          </a:p>
        </p:txBody>
      </p:sp>
      <p:sp>
        <p:nvSpPr>
          <p:cNvPr id="54291" name="TextBox 17"/>
          <p:cNvSpPr txBox="1">
            <a:spLocks noChangeArrowheads="1"/>
          </p:cNvSpPr>
          <p:nvPr/>
        </p:nvSpPr>
        <p:spPr bwMode="auto">
          <a:xfrm>
            <a:off x="6477000" y="25908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Hanging Block</a:t>
            </a:r>
          </a:p>
        </p:txBody>
      </p:sp>
      <p:sp>
        <p:nvSpPr>
          <p:cNvPr id="54292" name="TextBox 18"/>
          <p:cNvSpPr txBox="1">
            <a:spLocks noChangeArrowheads="1"/>
          </p:cNvSpPr>
          <p:nvPr/>
        </p:nvSpPr>
        <p:spPr bwMode="auto">
          <a:xfrm>
            <a:off x="7696200" y="3124200"/>
            <a:ext cx="8509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Jenga</a:t>
            </a:r>
          </a:p>
        </p:txBody>
      </p:sp>
      <p:sp>
        <p:nvSpPr>
          <p:cNvPr id="54293" name="TextBox 21"/>
          <p:cNvSpPr txBox="1">
            <a:spLocks noChangeArrowheads="1"/>
          </p:cNvSpPr>
          <p:nvPr/>
        </p:nvSpPr>
        <p:spPr bwMode="auto">
          <a:xfrm>
            <a:off x="1104900" y="796925"/>
            <a:ext cx="60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FFFFFF"/>
                </a:solidFill>
              </a:rPr>
              <a:t>Frisbee</a:t>
            </a:r>
          </a:p>
        </p:txBody>
      </p:sp>
      <p:sp>
        <p:nvSpPr>
          <p:cNvPr id="11" name="Freeform 10"/>
          <p:cNvSpPr/>
          <p:nvPr/>
        </p:nvSpPr>
        <p:spPr>
          <a:xfrm flipH="1">
            <a:off x="1295400" y="1114425"/>
            <a:ext cx="46038" cy="1400175"/>
          </a:xfrm>
          <a:custGeom>
            <a:avLst/>
            <a:gdLst>
              <a:gd name="connsiteX0" fmla="*/ 10697 w 67847"/>
              <a:gd name="connsiteY0" fmla="*/ 0 h 1057275"/>
              <a:gd name="connsiteX1" fmla="*/ 10697 w 67847"/>
              <a:gd name="connsiteY1" fmla="*/ 447675 h 1057275"/>
              <a:gd name="connsiteX2" fmla="*/ 29747 w 67847"/>
              <a:gd name="connsiteY2" fmla="*/ 504825 h 1057275"/>
              <a:gd name="connsiteX3" fmla="*/ 48797 w 67847"/>
              <a:gd name="connsiteY3" fmla="*/ 571500 h 1057275"/>
              <a:gd name="connsiteX4" fmla="*/ 67847 w 67847"/>
              <a:gd name="connsiteY4" fmla="*/ 638175 h 1057275"/>
              <a:gd name="connsiteX5" fmla="*/ 58322 w 67847"/>
              <a:gd name="connsiteY5" fmla="*/ 952500 h 1057275"/>
              <a:gd name="connsiteX6" fmla="*/ 39272 w 67847"/>
              <a:gd name="connsiteY6" fmla="*/ 1028700 h 1057275"/>
              <a:gd name="connsiteX7" fmla="*/ 39272 w 67847"/>
              <a:gd name="connsiteY7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47" h="1057275">
                <a:moveTo>
                  <a:pt x="10697" y="0"/>
                </a:moveTo>
                <a:cubicBezTo>
                  <a:pt x="855" y="186998"/>
                  <a:pt x="-7402" y="242550"/>
                  <a:pt x="10697" y="447675"/>
                </a:cubicBezTo>
                <a:cubicBezTo>
                  <a:pt x="12462" y="467678"/>
                  <a:pt x="23397" y="485775"/>
                  <a:pt x="29747" y="504825"/>
                </a:cubicBezTo>
                <a:cubicBezTo>
                  <a:pt x="52585" y="573338"/>
                  <a:pt x="24877" y="487779"/>
                  <a:pt x="48797" y="571500"/>
                </a:cubicBezTo>
                <a:cubicBezTo>
                  <a:pt x="76126" y="667153"/>
                  <a:pt x="38070" y="519068"/>
                  <a:pt x="67847" y="638175"/>
                </a:cubicBezTo>
                <a:cubicBezTo>
                  <a:pt x="64672" y="742950"/>
                  <a:pt x="63831" y="847822"/>
                  <a:pt x="58322" y="952500"/>
                </a:cubicBezTo>
                <a:cubicBezTo>
                  <a:pt x="53757" y="1039238"/>
                  <a:pt x="49619" y="966616"/>
                  <a:pt x="39272" y="1028700"/>
                </a:cubicBezTo>
                <a:cubicBezTo>
                  <a:pt x="37706" y="1038095"/>
                  <a:pt x="39272" y="1047750"/>
                  <a:pt x="39272" y="105727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52600" y="1143000"/>
            <a:ext cx="180975" cy="1524000"/>
          </a:xfrm>
          <a:custGeom>
            <a:avLst/>
            <a:gdLst>
              <a:gd name="connsiteX0" fmla="*/ 143578 w 143578"/>
              <a:gd name="connsiteY0" fmla="*/ 0 h 1247775"/>
              <a:gd name="connsiteX1" fmla="*/ 115003 w 143578"/>
              <a:gd name="connsiteY1" fmla="*/ 104775 h 1247775"/>
              <a:gd name="connsiteX2" fmla="*/ 95953 w 143578"/>
              <a:gd name="connsiteY2" fmla="*/ 133350 h 1247775"/>
              <a:gd name="connsiteX3" fmla="*/ 76903 w 143578"/>
              <a:gd name="connsiteY3" fmla="*/ 190500 h 1247775"/>
              <a:gd name="connsiteX4" fmla="*/ 67378 w 143578"/>
              <a:gd name="connsiteY4" fmla="*/ 219075 h 1247775"/>
              <a:gd name="connsiteX5" fmla="*/ 48328 w 143578"/>
              <a:gd name="connsiteY5" fmla="*/ 247650 h 1247775"/>
              <a:gd name="connsiteX6" fmla="*/ 29278 w 143578"/>
              <a:gd name="connsiteY6" fmla="*/ 428625 h 1247775"/>
              <a:gd name="connsiteX7" fmla="*/ 19753 w 143578"/>
              <a:gd name="connsiteY7" fmla="*/ 1038225 h 1247775"/>
              <a:gd name="connsiteX8" fmla="*/ 703 w 143578"/>
              <a:gd name="connsiteY8" fmla="*/ 1181100 h 1247775"/>
              <a:gd name="connsiteX9" fmla="*/ 703 w 143578"/>
              <a:gd name="connsiteY9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578" h="1247775">
                <a:moveTo>
                  <a:pt x="143578" y="0"/>
                </a:moveTo>
                <a:cubicBezTo>
                  <a:pt x="138466" y="25560"/>
                  <a:pt x="128814" y="84058"/>
                  <a:pt x="115003" y="104775"/>
                </a:cubicBezTo>
                <a:cubicBezTo>
                  <a:pt x="108653" y="114300"/>
                  <a:pt x="100602" y="122889"/>
                  <a:pt x="95953" y="133350"/>
                </a:cubicBezTo>
                <a:cubicBezTo>
                  <a:pt x="87798" y="151700"/>
                  <a:pt x="83253" y="171450"/>
                  <a:pt x="76903" y="190500"/>
                </a:cubicBezTo>
                <a:cubicBezTo>
                  <a:pt x="73728" y="200025"/>
                  <a:pt x="72947" y="210721"/>
                  <a:pt x="67378" y="219075"/>
                </a:cubicBezTo>
                <a:lnTo>
                  <a:pt x="48328" y="247650"/>
                </a:lnTo>
                <a:cubicBezTo>
                  <a:pt x="29194" y="324185"/>
                  <a:pt x="32499" y="301386"/>
                  <a:pt x="29278" y="428625"/>
                </a:cubicBezTo>
                <a:cubicBezTo>
                  <a:pt x="24135" y="631785"/>
                  <a:pt x="25396" y="835079"/>
                  <a:pt x="19753" y="1038225"/>
                </a:cubicBezTo>
                <a:cubicBezTo>
                  <a:pt x="18341" y="1089043"/>
                  <a:pt x="4290" y="1130884"/>
                  <a:pt x="703" y="1181100"/>
                </a:cubicBezTo>
                <a:cubicBezTo>
                  <a:pt x="-880" y="1203269"/>
                  <a:pt x="703" y="1225550"/>
                  <a:pt x="703" y="124777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96" name="TextBox 12"/>
          <p:cNvSpPr txBox="1">
            <a:spLocks noChangeArrowheads="1"/>
          </p:cNvSpPr>
          <p:nvPr/>
        </p:nvSpPr>
        <p:spPr bwMode="auto">
          <a:xfrm>
            <a:off x="1714500" y="720725"/>
            <a:ext cx="576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FFFF"/>
                </a:solidFill>
              </a:rPr>
              <a:t>April Fool’s</a:t>
            </a:r>
          </a:p>
        </p:txBody>
      </p:sp>
      <p:sp>
        <p:nvSpPr>
          <p:cNvPr id="14" name="Freeform 13"/>
          <p:cNvSpPr/>
          <p:nvPr/>
        </p:nvSpPr>
        <p:spPr>
          <a:xfrm>
            <a:off x="2133600" y="1257300"/>
            <a:ext cx="228600" cy="1638300"/>
          </a:xfrm>
          <a:custGeom>
            <a:avLst/>
            <a:gdLst>
              <a:gd name="connsiteX0" fmla="*/ 238131 w 238131"/>
              <a:gd name="connsiteY0" fmla="*/ 0 h 1356719"/>
              <a:gd name="connsiteX1" fmla="*/ 219081 w 238131"/>
              <a:gd name="connsiteY1" fmla="*/ 76200 h 1356719"/>
              <a:gd name="connsiteX2" fmla="*/ 200031 w 238131"/>
              <a:gd name="connsiteY2" fmla="*/ 104775 h 1356719"/>
              <a:gd name="connsiteX3" fmla="*/ 171456 w 238131"/>
              <a:gd name="connsiteY3" fmla="*/ 161925 h 1356719"/>
              <a:gd name="connsiteX4" fmla="*/ 161931 w 238131"/>
              <a:gd name="connsiteY4" fmla="*/ 523875 h 1356719"/>
              <a:gd name="connsiteX5" fmla="*/ 133356 w 238131"/>
              <a:gd name="connsiteY5" fmla="*/ 552450 h 1356719"/>
              <a:gd name="connsiteX6" fmla="*/ 85731 w 238131"/>
              <a:gd name="connsiteY6" fmla="*/ 609600 h 1356719"/>
              <a:gd name="connsiteX7" fmla="*/ 76206 w 238131"/>
              <a:gd name="connsiteY7" fmla="*/ 638175 h 1356719"/>
              <a:gd name="connsiteX8" fmla="*/ 38106 w 238131"/>
              <a:gd name="connsiteY8" fmla="*/ 695325 h 1356719"/>
              <a:gd name="connsiteX9" fmla="*/ 19056 w 238131"/>
              <a:gd name="connsiteY9" fmla="*/ 752475 h 1356719"/>
              <a:gd name="connsiteX10" fmla="*/ 9531 w 238131"/>
              <a:gd name="connsiteY10" fmla="*/ 1209675 h 1356719"/>
              <a:gd name="connsiteX11" fmla="*/ 6 w 238131"/>
              <a:gd name="connsiteY11" fmla="*/ 1333500 h 135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131" h="1356719">
                <a:moveTo>
                  <a:pt x="238131" y="0"/>
                </a:moveTo>
                <a:cubicBezTo>
                  <a:pt x="234508" y="18114"/>
                  <a:pt x="228844" y="56674"/>
                  <a:pt x="219081" y="76200"/>
                </a:cubicBezTo>
                <a:cubicBezTo>
                  <a:pt x="213961" y="86439"/>
                  <a:pt x="205151" y="94536"/>
                  <a:pt x="200031" y="104775"/>
                </a:cubicBezTo>
                <a:cubicBezTo>
                  <a:pt x="160596" y="183645"/>
                  <a:pt x="226051" y="80033"/>
                  <a:pt x="171456" y="161925"/>
                </a:cubicBezTo>
                <a:cubicBezTo>
                  <a:pt x="168281" y="282575"/>
                  <a:pt x="173650" y="403754"/>
                  <a:pt x="161931" y="523875"/>
                </a:cubicBezTo>
                <a:cubicBezTo>
                  <a:pt x="160623" y="537282"/>
                  <a:pt x="141980" y="542102"/>
                  <a:pt x="133356" y="552450"/>
                </a:cubicBezTo>
                <a:cubicBezTo>
                  <a:pt x="67051" y="632016"/>
                  <a:pt x="169213" y="526118"/>
                  <a:pt x="85731" y="609600"/>
                </a:cubicBezTo>
                <a:cubicBezTo>
                  <a:pt x="82556" y="619125"/>
                  <a:pt x="81082" y="629398"/>
                  <a:pt x="76206" y="638175"/>
                </a:cubicBezTo>
                <a:cubicBezTo>
                  <a:pt x="65087" y="658189"/>
                  <a:pt x="45346" y="673605"/>
                  <a:pt x="38106" y="695325"/>
                </a:cubicBezTo>
                <a:lnTo>
                  <a:pt x="19056" y="752475"/>
                </a:lnTo>
                <a:cubicBezTo>
                  <a:pt x="15881" y="904875"/>
                  <a:pt x="14695" y="1057329"/>
                  <a:pt x="9531" y="1209675"/>
                </a:cubicBezTo>
                <a:cubicBezTo>
                  <a:pt x="-569" y="1507622"/>
                  <a:pt x="6" y="1245548"/>
                  <a:pt x="6" y="133350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98" name="TextBox 14"/>
          <p:cNvSpPr txBox="1">
            <a:spLocks noChangeArrowheads="1"/>
          </p:cNvSpPr>
          <p:nvPr/>
        </p:nvSpPr>
        <p:spPr bwMode="auto">
          <a:xfrm>
            <a:off x="2243138" y="796925"/>
            <a:ext cx="83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FFFFFF"/>
                </a:solidFill>
              </a:rPr>
              <a:t>Automated Enforcement</a:t>
            </a:r>
          </a:p>
        </p:txBody>
      </p:sp>
      <p:sp>
        <p:nvSpPr>
          <p:cNvPr id="10" name="Freeform 9"/>
          <p:cNvSpPr/>
          <p:nvPr/>
        </p:nvSpPr>
        <p:spPr>
          <a:xfrm>
            <a:off x="381000" y="1141413"/>
            <a:ext cx="227013" cy="992187"/>
          </a:xfrm>
          <a:custGeom>
            <a:avLst/>
            <a:gdLst>
              <a:gd name="connsiteX0" fmla="*/ 0 w 237507"/>
              <a:gd name="connsiteY0" fmla="*/ 771896 h 771896"/>
              <a:gd name="connsiteX1" fmla="*/ 11876 w 237507"/>
              <a:gd name="connsiteY1" fmla="*/ 498763 h 771896"/>
              <a:gd name="connsiteX2" fmla="*/ 23751 w 237507"/>
              <a:gd name="connsiteY2" fmla="*/ 463138 h 771896"/>
              <a:gd name="connsiteX3" fmla="*/ 59377 w 237507"/>
              <a:gd name="connsiteY3" fmla="*/ 427512 h 771896"/>
              <a:gd name="connsiteX4" fmla="*/ 83128 w 237507"/>
              <a:gd name="connsiteY4" fmla="*/ 391886 h 771896"/>
              <a:gd name="connsiteX5" fmla="*/ 130629 w 237507"/>
              <a:gd name="connsiteY5" fmla="*/ 332509 h 771896"/>
              <a:gd name="connsiteX6" fmla="*/ 154380 w 237507"/>
              <a:gd name="connsiteY6" fmla="*/ 261257 h 771896"/>
              <a:gd name="connsiteX7" fmla="*/ 178130 w 237507"/>
              <a:gd name="connsiteY7" fmla="*/ 190005 h 771896"/>
              <a:gd name="connsiteX8" fmla="*/ 190006 w 237507"/>
              <a:gd name="connsiteY8" fmla="*/ 154379 h 771896"/>
              <a:gd name="connsiteX9" fmla="*/ 201881 w 237507"/>
              <a:gd name="connsiteY9" fmla="*/ 95002 h 771896"/>
              <a:gd name="connsiteX10" fmla="*/ 237507 w 237507"/>
              <a:gd name="connsiteY10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507" h="771896">
                <a:moveTo>
                  <a:pt x="0" y="771896"/>
                </a:moveTo>
                <a:cubicBezTo>
                  <a:pt x="3959" y="680852"/>
                  <a:pt x="4887" y="589625"/>
                  <a:pt x="11876" y="498763"/>
                </a:cubicBezTo>
                <a:cubicBezTo>
                  <a:pt x="12836" y="486283"/>
                  <a:pt x="16808" y="473553"/>
                  <a:pt x="23751" y="463138"/>
                </a:cubicBezTo>
                <a:cubicBezTo>
                  <a:pt x="33067" y="449164"/>
                  <a:pt x="48626" y="440414"/>
                  <a:pt x="59377" y="427512"/>
                </a:cubicBezTo>
                <a:cubicBezTo>
                  <a:pt x="68514" y="416548"/>
                  <a:pt x="75211" y="403761"/>
                  <a:pt x="83128" y="391886"/>
                </a:cubicBezTo>
                <a:cubicBezTo>
                  <a:pt x="126435" y="261963"/>
                  <a:pt x="53896" y="455282"/>
                  <a:pt x="130629" y="332509"/>
                </a:cubicBezTo>
                <a:cubicBezTo>
                  <a:pt x="143898" y="311279"/>
                  <a:pt x="146463" y="285008"/>
                  <a:pt x="154380" y="261257"/>
                </a:cubicBezTo>
                <a:lnTo>
                  <a:pt x="178130" y="190005"/>
                </a:lnTo>
                <a:cubicBezTo>
                  <a:pt x="182089" y="178130"/>
                  <a:pt x="187551" y="166654"/>
                  <a:pt x="190006" y="154379"/>
                </a:cubicBezTo>
                <a:cubicBezTo>
                  <a:pt x="193964" y="134587"/>
                  <a:pt x="196570" y="114475"/>
                  <a:pt x="201881" y="95002"/>
                </a:cubicBezTo>
                <a:cubicBezTo>
                  <a:pt x="217810" y="36595"/>
                  <a:pt x="218191" y="38633"/>
                  <a:pt x="237507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300" name="TextBox 12"/>
          <p:cNvSpPr txBox="1">
            <a:spLocks noChangeArrowheads="1"/>
          </p:cNvSpPr>
          <p:nvPr/>
        </p:nvSpPr>
        <p:spPr bwMode="auto">
          <a:xfrm>
            <a:off x="450850" y="720725"/>
            <a:ext cx="768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Members Only</a:t>
            </a:r>
          </a:p>
        </p:txBody>
      </p:sp>
      <p:pic>
        <p:nvPicPr>
          <p:cNvPr id="54301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2484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6400800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E:\gpi\IMG-20120118-0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143000"/>
            <a:ext cx="396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0" dist="50800" dir="5400000" sx="131000" sy="131000" algn="ctr" rotWithShape="0">
              <a:srgbClr val="FF0000">
                <a:alpha val="43000"/>
              </a:srgbClr>
            </a:outerShdw>
          </a:effectLst>
        </p:spPr>
      </p:pic>
      <p:sp>
        <p:nvSpPr>
          <p:cNvPr id="52228" name="TextBox 16"/>
          <p:cNvSpPr txBox="1">
            <a:spLocks noChangeArrowheads="1"/>
          </p:cNvSpPr>
          <p:nvPr/>
        </p:nvSpPr>
        <p:spPr bwMode="auto">
          <a:xfrm>
            <a:off x="914400" y="304800"/>
            <a:ext cx="312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309" pitchFamily="2" charset="0"/>
              </a:rPr>
              <a:t>Automatic Enforcement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309" pitchFamily="2" charset="0"/>
              </a:rPr>
              <a:t>5.9</a:t>
            </a: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5715000" y="62484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309" pitchFamily="2" charset="0"/>
              </a:rPr>
              <a:t>Deerhaven lake</a:t>
            </a:r>
          </a:p>
        </p:txBody>
      </p:sp>
      <p:pic>
        <p:nvPicPr>
          <p:cNvPr id="52230" name="Picture 7" descr="www.flickr.com 2012-10-31 23-14-3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609600"/>
            <a:ext cx="381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resentation1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62400" y="228600"/>
            <a:ext cx="487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309" pitchFamily="2" charset="0"/>
              </a:rPr>
              <a:t>From the Patio, Right of </a:t>
            </a:r>
            <a:r>
              <a:rPr lang="en-US" sz="3200" dirty="0" err="1">
                <a:solidFill>
                  <a:schemeClr val="bg1"/>
                </a:solidFill>
                <a:latin typeface="309" pitchFamily="2" charset="0"/>
              </a:rPr>
              <a:t>Jenga</a:t>
            </a:r>
            <a:endParaRPr lang="en-US" sz="3200" dirty="0">
              <a:solidFill>
                <a:schemeClr val="bg1"/>
              </a:solidFill>
              <a:latin typeface="309" pitchFamily="2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17999">
              <a:srgbClr val="FFC0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7924800" y="1066800"/>
            <a:ext cx="83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M</a:t>
            </a:r>
          </a:p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E</a:t>
            </a:r>
          </a:p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R</a:t>
            </a:r>
          </a:p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L</a:t>
            </a:r>
          </a:p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I</a:t>
            </a:r>
          </a:p>
          <a:p>
            <a:pPr eaLnBrk="0" hangingPunct="0">
              <a:defRPr/>
            </a:pPr>
            <a:r>
              <a:rPr lang="en-US" sz="5400" b="1" kern="0" dirty="0">
                <a:latin typeface="+mj-lt"/>
                <a:ea typeface="+mj-ea"/>
                <a:cs typeface="+mj-cs"/>
              </a:rPr>
              <a:t>N</a:t>
            </a:r>
          </a:p>
          <a:p>
            <a:pPr eaLnBrk="0" hangingPunct="0">
              <a:defRPr/>
            </a:pPr>
            <a:endParaRPr lang="en-US" sz="54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352800" y="6611938"/>
            <a:ext cx="1905000" cy="246062"/>
          </a:xfrm>
          <a:prstGeom prst="rect">
            <a:avLst/>
          </a:prstGeom>
          <a:solidFill>
            <a:schemeClr val="bg2">
              <a:lumMod val="25000"/>
              <a:lumOff val="75000"/>
              <a:alpha val="26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Photo Credit:  JIA</a:t>
            </a:r>
          </a:p>
        </p:txBody>
      </p:sp>
      <p:pic>
        <p:nvPicPr>
          <p:cNvPr id="57348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0960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0"/>
            <a:ext cx="2895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kern="0" dirty="0">
                <a:latin typeface="+mj-lt"/>
                <a:ea typeface="+mj-ea"/>
                <a:cs typeface="+mj-cs"/>
              </a:rPr>
              <a:t>Buzzard’s Glory</a:t>
            </a:r>
          </a:p>
        </p:txBody>
      </p:sp>
      <p:pic>
        <p:nvPicPr>
          <p:cNvPr id="57350" name="Picture 7" descr="Cranberry Ledges Mini Guide [Compatibility Mode]_0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D86E8-E38B-E1C3-56E6-D88CBC09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529" y="2514600"/>
            <a:ext cx="2819400" cy="1143000"/>
          </a:xfrm>
        </p:spPr>
        <p:txBody>
          <a:bodyPr/>
          <a:lstStyle/>
          <a:p>
            <a:r>
              <a:rPr lang="en-US" dirty="0"/>
              <a:t>Bastion of</a:t>
            </a:r>
            <a:br>
              <a:rPr lang="en-US" dirty="0"/>
            </a:br>
            <a:r>
              <a:rPr lang="en-US" dirty="0"/>
              <a:t>Multi-Use Outdoor Recreation</a:t>
            </a:r>
          </a:p>
        </p:txBody>
      </p:sp>
      <p:pic>
        <p:nvPicPr>
          <p:cNvPr id="26632" name="Picture 2" descr="E:\gpi\article\books.google.com 2012-2-2 21-57-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"/>
            <a:ext cx="6098540" cy="67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5867400" y="5562600"/>
            <a:ext cx="2895600" cy="609600"/>
          </a:xfrm>
          <a:prstGeom prst="rect">
            <a:avLst/>
          </a:prstGeom>
          <a:solidFill>
            <a:schemeClr val="bg1">
              <a:alpha val="29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1926 NY Walk Book</a:t>
            </a:r>
          </a:p>
        </p:txBody>
      </p:sp>
    </p:spTree>
    <p:extLst>
      <p:ext uri="{BB962C8B-B14F-4D97-AF65-F5344CB8AC3E}">
        <p14:creationId xmlns:p14="http://schemas.microsoft.com/office/powerpoint/2010/main" val="888027593"/>
      </p:ext>
    </p:extLst>
  </p:cSld>
  <p:clrMapOvr>
    <a:masterClrMapping/>
  </p:clrMapOvr>
  <p:transition spd="med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2438400" cy="1143000"/>
          </a:xfrm>
        </p:spPr>
        <p:txBody>
          <a:bodyPr/>
          <a:lstStyle/>
          <a:p>
            <a:pPr algn="l"/>
            <a:r>
              <a:rPr lang="en-US" sz="3600">
                <a:latin typeface="309" pitchFamily="2" charset="0"/>
              </a:rPr>
              <a:t>Ridge-Top</a:t>
            </a:r>
          </a:p>
        </p:txBody>
      </p:sp>
      <p:pic>
        <p:nvPicPr>
          <p:cNvPr id="55299" name="Picture 5" descr="fs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 descr="pineweed (orange grass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057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3886200" y="4826000"/>
            <a:ext cx="52578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400">
                <a:cs typeface="Times New Roman" pitchFamily="18" charset="0"/>
              </a:rPr>
              <a:t>.</a:t>
            </a:r>
            <a:endParaRPr lang="en-US" sz="1400"/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7239000" y="1981200"/>
            <a:ext cx="1639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cs typeface="Times New Roman" pitchFamily="18" charset="0"/>
              </a:rPr>
              <a:t>Pink Lady Slipper-</a:t>
            </a:r>
            <a:endParaRPr lang="en-US" sz="1200" i="1"/>
          </a:p>
        </p:txBody>
      </p:sp>
      <p:sp>
        <p:nvSpPr>
          <p:cNvPr id="55303" name="Rectangle 12"/>
          <p:cNvSpPr>
            <a:spLocks noChangeArrowheads="1"/>
          </p:cNvSpPr>
          <p:nvPr/>
        </p:nvSpPr>
        <p:spPr bwMode="auto">
          <a:xfrm>
            <a:off x="3886200" y="2286000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cs typeface="Times New Roman" pitchFamily="18" charset="0"/>
              </a:rPr>
              <a:t>Pine Weed or Orange Grass</a:t>
            </a:r>
            <a:endParaRPr lang="en-US" sz="1200" i="1"/>
          </a:p>
        </p:txBody>
      </p:sp>
      <p:pic>
        <p:nvPicPr>
          <p:cNvPr id="55304" name="Picture 2" descr="C:\Documents and Settings\John\Desktop\cranlab09\Cedar Tr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Rectangle 14"/>
          <p:cNvSpPr>
            <a:spLocks noChangeArrowheads="1"/>
          </p:cNvSpPr>
          <p:nvPr/>
        </p:nvSpPr>
        <p:spPr bwMode="auto">
          <a:xfrm>
            <a:off x="0" y="6581775"/>
            <a:ext cx="1143000" cy="276225"/>
          </a:xfrm>
          <a:prstGeom prst="rect">
            <a:avLst/>
          </a:prstGeom>
          <a:solidFill>
            <a:srgbClr val="FFCC99">
              <a:alpha val="5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cs typeface="Times New Roman" pitchFamily="18" charset="0"/>
              </a:rPr>
              <a:t>Cliff Top</a:t>
            </a:r>
            <a:endParaRPr lang="en-US" sz="1200" i="1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810000" y="4419600"/>
            <a:ext cx="2362200" cy="246063"/>
          </a:xfrm>
          <a:prstGeom prst="rect">
            <a:avLst/>
          </a:prstGeom>
          <a:solidFill>
            <a:schemeClr val="bg2">
              <a:lumMod val="25000"/>
              <a:lumOff val="75000"/>
              <a:alpha val="26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cs typeface="Arial" charset="0"/>
              </a:rPr>
              <a:t>Photo Credit:  John Parke, NJAS</a:t>
            </a:r>
          </a:p>
        </p:txBody>
      </p:sp>
      <p:pic>
        <p:nvPicPr>
          <p:cNvPr id="55307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791200"/>
            <a:ext cx="533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4419600" y="49530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dirty="0">
                <a:latin typeface="309" pitchFamily="2" charset="0"/>
                <a:ea typeface="+mj-ea"/>
                <a:cs typeface="+mj-cs"/>
              </a:rPr>
              <a:t>    Flora and Fauna</a:t>
            </a:r>
          </a:p>
        </p:txBody>
      </p:sp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992188" y="3429000"/>
            <a:ext cx="6856412" cy="1588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E:\gpi\cranlab09\jersey farm overl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057900"/>
            <a:ext cx="38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C:\Documents and Settings\John\Desktop\b\cranlab09\rap o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373380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00100" dist="50800" dir="5400000" sx="118000" sy="118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58371" name="Picture 231" descr="C:\Documents and Settings\John\Desktop\b\cranlab09\cl1003\be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85800"/>
            <a:ext cx="4127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00100" dist="50800" dir="5400000" sx="118000" sy="118000" algn="ctr" rotWithShape="0">
              <a:schemeClr val="accent6">
                <a:lumMod val="75000"/>
              </a:schemeClr>
            </a:outerShdw>
          </a:effectLst>
        </p:spPr>
      </p:pic>
      <p:sp>
        <p:nvSpPr>
          <p:cNvPr id="62468" name="TextBox 19"/>
          <p:cNvSpPr txBox="1">
            <a:spLocks noChangeArrowheads="1"/>
          </p:cNvSpPr>
          <p:nvPr/>
        </p:nvSpPr>
        <p:spPr bwMode="auto">
          <a:xfrm>
            <a:off x="457200" y="4419600"/>
            <a:ext cx="41910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309" pitchFamily="2" charset="0"/>
              </a:rPr>
              <a:t>Not more     </a:t>
            </a:r>
          </a:p>
          <a:p>
            <a:r>
              <a:rPr lang="en-US" sz="2800">
                <a:latin typeface="309" pitchFamily="2" charset="0"/>
              </a:rPr>
              <a:t>      complications….</a:t>
            </a:r>
          </a:p>
          <a:p>
            <a:endParaRPr lang="en-US" sz="2800">
              <a:latin typeface="309" pitchFamily="2" charset="0"/>
            </a:endParaRPr>
          </a:p>
          <a:p>
            <a:r>
              <a:rPr lang="en-US" sz="1000">
                <a:latin typeface="309" pitchFamily="2" charset="0"/>
              </a:rPr>
              <a:t>			Peter Boardman</a:t>
            </a:r>
          </a:p>
        </p:txBody>
      </p:sp>
      <p:sp>
        <p:nvSpPr>
          <p:cNvPr id="62469" name="TextBox 20"/>
          <p:cNvSpPr txBox="1">
            <a:spLocks noChangeArrowheads="1"/>
          </p:cNvSpPr>
          <p:nvPr/>
        </p:nvSpPr>
        <p:spPr bwMode="auto">
          <a:xfrm>
            <a:off x="4800600" y="914400"/>
            <a:ext cx="3886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sz="2800">
              <a:latin typeface="309" pitchFamily="2" charset="0"/>
            </a:endParaRPr>
          </a:p>
          <a:p>
            <a:pPr algn="r"/>
            <a:r>
              <a:rPr lang="en-US" sz="2800">
                <a:latin typeface="309" pitchFamily="2" charset="0"/>
              </a:rPr>
              <a:t>It’s a good a place as any to learn…..</a:t>
            </a:r>
          </a:p>
          <a:p>
            <a:pPr algn="r"/>
            <a:endParaRPr lang="en-US" sz="2800">
              <a:latin typeface="309" pitchFamily="2" charset="0"/>
            </a:endParaRPr>
          </a:p>
          <a:p>
            <a:pPr algn="r"/>
            <a:r>
              <a:rPr lang="en-US" sz="1000">
                <a:latin typeface="309" pitchFamily="2" charset="0"/>
              </a:rPr>
              <a:t>Joe Tasker</a:t>
            </a:r>
          </a:p>
          <a:p>
            <a:pPr algn="r"/>
            <a:endParaRPr lang="en-US" sz="2800">
              <a:latin typeface="309" pitchFamily="2" charset="0"/>
            </a:endParaRPr>
          </a:p>
        </p:txBody>
      </p:sp>
      <p:pic>
        <p:nvPicPr>
          <p:cNvPr id="62470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248400"/>
            <a:ext cx="381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3" descr="digit fac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04800"/>
            <a:ext cx="2743200" cy="6324600"/>
          </a:xfrm>
        </p:spPr>
      </p:pic>
      <p:pic>
        <p:nvPicPr>
          <p:cNvPr id="64515" name="Picture 4" descr="bear den crack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04800"/>
            <a:ext cx="2438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6858000" y="5943600"/>
            <a:ext cx="1676400" cy="381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BDC’s </a:t>
            </a:r>
          </a:p>
        </p:txBody>
      </p:sp>
      <p:pic>
        <p:nvPicPr>
          <p:cNvPr id="64517" name="Picture 2" descr="E:\old breifcase\cranlab09\allamuchy\clnie\100_2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04800"/>
            <a:ext cx="3048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Box 8"/>
          <p:cNvSpPr txBox="1">
            <a:spLocks noChangeArrowheads="1"/>
          </p:cNvSpPr>
          <p:nvPr/>
        </p:nvSpPr>
        <p:spPr bwMode="auto">
          <a:xfrm>
            <a:off x="762000" y="457200"/>
            <a:ext cx="2057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Digit’s </a:t>
            </a:r>
          </a:p>
        </p:txBody>
      </p:sp>
      <p:pic>
        <p:nvPicPr>
          <p:cNvPr id="57353" name="Picture 9" descr="http://images.quickblogcast.com/2/9/6/8/6/277521-268692/bear_vote.jpg?a=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AutoShape 13" descr="data:image/jpeg;base64,/9j/4AAQSkZJRgABAQAAAQABAAD/2wCEAAkGBhQSERMUExQVFRUVFx4ZGBYYFxsdHBgiHB4XHBwaIBseICYgHB0jHhoYIi8gIycqLiwsGB4xNTAqNSYrLikBCQoKDgwOGg8PGiokHyUqKSotLSwpLCwsLCksLCwsLCwqLCwpLCksLCksLCwsKSkpLCwsLCwsKSwsLCwsLCwsKf/AABEIALcAtAMBIgACEQEDEQH/xAAcAAABBQEBAQAAAAAAAAAAAAAAAwQFBgcCAQj/xABEEAACAQIEBAQDBQUGBQMFAAABAhEDIQAEEjEFBkFREyJhcTJCgQcUI5GhUmKxwfAVM3KC0fEkQ5KislPC4SU1RGOT/8QAGgEAAgMBAQAAAAAAAAAAAAAAAwQAAQIFBv/EADARAAICAQQABAQEBwEAAAAAAAECABEDBBIhMRMiQVEFYZGhFEJxsSMycoHB0fBi/9oADAMBAAIRAxEAPwDZ8GDCdfMKilnYKqiSxMADuSbDG4vFMGGtLilJvhq029nU/wADhfxhEyI79PzxJKneDHgbHs4kkMGCceTiST3BgwYkkJxG8a49Syy6qhufhQRqaN4B6DvtcdxhTjPEhQovUIkgQq/tE2C/nuegk4z3gXAX4nVavmHmkraSQP7wjdF6rTWwt69b4q+YfHiBUuTwJeuXOYFzdM1FVkhipDenYixmehtEYlsJUKCoAqgKoEACwA7YVxcCa9J4ce4MGJKhjw49Jx5OJJKRz1QzOo1AW8ALYIzDSepYLfoL9O4xxyTzr4jLlswfPtTqEz4gAmCerdm6xG+95OMu554N92zBrU9Q8XzqFFldJJ/Mwf8AMcYPBudLAy5l8FgL9DNTwYb5DNirTSoNqiq49mAP8xhxjQnOI5hgwYMXKnk4yn7aOLOKlKiGYJpDFZsxZyBI6wFxq8YxX7YnnP0/RKY/V2/nivSHwgF6Mrr5+q0FqhJO2tQ28XAMgASJ9xtfHNHNOfNKyTuETr6KIF+uLHwHONRStVQw60AA24GqrTBPbad/rhfmIJXymXzYpolUu1OroABaNXbe6yPfHObWFcm2uLq52WRA4BHErlepUCiNIjYeGvpHyg/1vjxeYMyB/fV1EbCq4H8f4Ymsnk8qSuVeghq1Mv4hrHUHFRqZqKFOwULpHqZjERwzLBxRUyfEZBuASGZRv6gna+Cpqru/SUExuTQ6EUy3OOaSfxah/wATuf8A3fxxK0PtIz6R+IjD95VYj62P+4xxn+Bomf8AuskIa1NReWCv4ZgMevmNz6YZZDgWXP3l6xqGnQAWEcAuzVGUAt6ASdtjixrFIv8AvAtgx11J+n9r2ZG9Og30dfa4Yi/qMO1+1usb+FS2288HvD6r+2nFXznBKBOXag7JTzM6vFljSKNpYzN19rWwvxfk5culRvvdJqiqreGqeZgTa2okyNv9sT8anA6JmBgxeolg5o5wbNZIjSEZaoWQSVJ8NiLG9tVx6euLLnuL0+GZWlRWGcIAB67lj1MnUek3uIxnmbB/sxXuwOcqAnv+GkfD/hYW9cWDkbgoz1VsxmJdKelArydTBQZJPQCPL7b4bBHBgcqCjt6uTXI/Hs1mq7tU1eB4diRC6pEaTAm2qSLbYu+OQoG1v6/hhtR4pSdyiVabON1VwT+UzjR5iLGzxHeDAMGKmZ4cVrmHhWbq1Zo1dCAWioyEHtABB95w+4zzNSyxCsHZrHSizE97iMPeGcUp5hNdJtSyR1EEWIINwR2xRhVDJ564+0pK8x53IuozYNSmd2OnUAN2VwBqI3Km8dcOvtEYMMuRBgu0jtpAmext/wBJxZuYMolTL1VcCApIJ6ECx/O3rMYzjh/DWzFVMtLMiWJL6tFMH4QegHwqPU9rZb2nR01O4zUBt5PtND5VosmSyyuZYUln8pA+gIH0xK45RYt/XTHWNTlsbJMMGDBi5mBxh32qVS3F1UfKlPoDeCR/HG4nGE/aNUDcYfUY0FQPpTUj3mf44oniMaYXkH9p7l1jK5qCfhoLYT8VRjtv0/TClCW4dVVdxm1AtH95TCj1N+nqOmOKbj7hmj0FXLqbz/6jbiO49rYfcNoxlMsWEDM8QpWsJWmQt+4JVr9jOOHk6P8AUJ2Mz0zV7/4nlOkDxV9O1JqpB7CnRanHYAWjEVypT1VcmosRVQmY+U6u/dcTVFimb4i+5pUq/bdyAo+pP1xGcooBmKMWKao26U6kNJ2uMaR7Rj/5H7GRLpq9pZONZM/2zlzaG8N//wCfifSfKDbt+dcovGSzbE3fM0gPWPFf03nFq4Kr5qnw7NXY00qpVbr8DAGP8S7/AL3rioijp4VlyROvNMTbfShTuZ+Fj64T0x6QnkUPuf8AUXR91TniLkZPKw0H8dTB71BIttYi3Y+uJjm0RWcN8tOkoHskm3uT+mITPVP+FycgkmtWi/8A+xNo/r+dk56cDM1rTPh2kmbH6Cw9cOKayKP6o5piDkr9Y8yXL/3jgWlAS4qPVCi0lajggf5dX1jDb7OuZ6WWL0Kp0o7Bla50mACrnoCNMHoQZxduQx/wFA3vrP5u56ehxDc0fZ94rtWyzBHNzTNlY3kgi6N1tb0BvjtexnJ3qWbG3RMW5k4w1RzSow/mVAFIKsWAa52Nrx0AZj0wnwb7PPDrpXrVtbU21AKIE33aZIvsAoxWaeer5JkatTYNSqahIAFQEFXUOBDShYxMyqzic4pzjSztTL5eg/8AeyGD05UMYAVwYuBraLgkDGV3cky8140CLVTQFOOKtdVEsyqNpYgC9hvhvUzlKgqh6iIAIBdlWY9zf+u2GfNOQFbK1VkCFLKTtIBN/wB0gkH/ABd4xqJbY54jwejXH4iKxHU2P/VYgYpWTT+zc+QzMaFQXYy1jIViAN1YFZHRsO+WucgmQpGvrNRQVuCAQpChi7eXaJIJNpi5xzmMnmc806NCwB4rgqIuSqUyS8T1J81tgNOKYGuI5pztJVz5YnxLmOrm38HLoVB2BsW/eb9hQbxczE9sWnl/gK5anA8ztd36sf8AQdB/rhtwvhK5VkpUgCWBao7fEQICgAbDUYEbAHc3xPjEAPrB5sq1sxil/eGDBgxqKwwYMGJJA4wPn7/7vmD2Ydf3EAG4xvhx89891I4zm4EaiPc+VNvr2xPSM6YgOI44dx6kMvUy1elUcVKocOlQJBVVAE3PTeIvj3iXHDmGRUBoUaC6aKAagpBEMWMGZA+g9TiKonfT17xE+sYnOFcrirQatUzaUV8XQNaSPhWwOoftbR0JxzXxYkJdv3/xOyURPO3M64zzm2YpNSNKlSaoQarqZarAkT5REsJuTtiN4ZmjQdagWYR0gMI8yugOraxN59cK53l5lqUaVDMU8yaxIVEYrGkSdQJMW1XkfDtfHvEuVs7QpmrVpqqiAWDrbUdIkepIuMVj8AKFUjmZDptKyX5S5tp5XL1aVTUVIlGWDBKhWnYgEhW674acF4jQOT+65kVAgbxKb0rEEg2OqJglo9ItiNy/AszUpo60KuhllSo1A7x8N9/0O2GaUaz1fCppVZxq8kGbG4ItBxQ0uAlmU/M8+ogwi33JPjGdpmplhTB8KjGldQZvj1vqOxd7EgWFr74e8yccp169Z0EeIUC6rNCgCfSTMC9v0hauXqU9Iq0qlOdtdMqT6A3/AEwn49w25/l9NwZ/U4ImBSQw9IygVPMp5qblyRS08Pyo2/DB/OT/ADxNxiI5PH/AZS0fgp/4jExjofKedycuf1iOayqVEZXUMrCCCLH374yfn7lunlKitTZQKoOlHLFqWkgg0gJO8QI6Ys32hcwOlNqVO7QoIg3LXvHQCJUEfEJMTikcJ5er5t3SxOldTFzpQTMgmT5jMKu8dOoy/wCUR/TaViviuaWeV+PayWrGq7WBd0N+19MDcxtF+5xzl+JZzMhcpljqpqwKBQY0m5DsAV0BpIDeg2EYmv7HqOzUTTZvupGvQwKrYNvbVIgxv6Wux4dV8NjUQABleo1ZS8ggmNitgoFoMnfAFY42tgZ1NQMebFtx1xzxL9y1yLSywUv+LUFxPwob/CDuRJGsyYtiw5ysURmCs5AsqxLegkj8ztjzJVy9OmxEFlDEdpAJH674gubM/mlATL0deqJedpndRB0iLnrI2g4asDuecZixsxHlfMVqmazL1tMsqqgQyqBCwZA3VlLrJ7zi14ynkHjNZaytVAYVa70WIIARiqsBpAgCaYCgWie2NVxfJmJx94XUFnzEFgPQECf1GFMQHA+K08zmcw9M6hSC0dQ2ManYj0lgJ66fTE/iSQwYMGJJA4wDmpQeMZ8tsGAnf5VGxMHG/nHz9zXSP9qcQvbxR9CQP9MZbqOaMfxRG1Fr2EdrxIxbU4ezcPAQoCK9RiXqCnEqF+I7gQJHbFSRZgdenbe/ufTE1xhJyuUJP/Or2EGRrH+npjn574A953MqkooHdzrgC1BnEpl01IlXSwqakH4Rhg0QBLja2/a/nGKebSgVr1NVNzpIXMCpBA1CUm91n6CcccJpPUqsggO2VrokkLcppAJO2/X0xG8S4ZWpqGqUggIYKyuhMhZ2U9uojACoOSyR17QeRSMhs+0tgo8QSnlTljK/d6YVPFRbhSWGlgwPQzHbaMVzhDtWzGaqxDPl6k3JPmIWZEGZJ2sBi08X5RzdSoGpCgymmg0vGry06am5Q2lSd+vriG5eyLL98AQs5pUyUHmMGqNUARq8gn6YDhZPDYgi/l33AKB3H/A+JPmRWydYiqopO1J3HmUptJvNmEHcQb4qOZEgmAJSfa0z64s3DaTZRK2YrKUqVEZKNJh5xqPmdlNwvqd9uuK9WEBiOx7C0RsMM6UbXYr1x9fWNKoJaupu3AqWjK0F7Uk/8Rh/htkFilSHamo/7Rhpxjjq0Fb5n0yF2HoWYwAPrOOqTxc83tLPtHcq3PFOiahaIqKFlgzAkkSBAOmAovI6riH5R4793SuHomoKrKVPlAbSIggmdIEEETvhDM0zXqs5LFQT5juxMS3bpYdBpGJFUC2XcxPqfXvjk5NQVclZ6zHpF/DjE/6x7w/mBaJrPUo1n1v4wZVAl9ARhEi0CxM2Pphly+yZvOIXDhXWpKamVSSxeCs33ef8OLDkcyrIFKjtfriK4/w0UCuYpSpU6vKb2B79IJGk/wA8DXWl2CvEVwY1LoBRIoS48S4jTy1Iu/wrACqJYnZVVepOwGKtn+P5p8vUqsi5Sl5tK1dRq1FgiDTi0m8yIAJuNnnHeI13pUmpU1OlBWarAbQSLCkG8paGbzGygzjJeZs1XcsxdqqzDOCaiKTYIapAQkbkL5S0noI7G72nBK7SQZov2b8HoinnKeoVAKyqYjSSqqVqAg/MTM+mLZxzNUBTYV6mlQNTKGgkdiF82kwbDe+Mu+yPMV9dbwggRgpYODB02lWUT12gxOJH7ReZGei6Pl6tMA6NTEhKjajKrsGQASWuSDYLcjQPvMya+zfOUatTOPQCrTLqQBZr+JusALaAIt9cXrFM+z5qdZEzISKjUgpZZAtClCNhBQFfRrE3xc8QEsLMqGDBgxckDjBOZx/9T4hfessDb5R/rjezjBeY0DcSz5H/AKo2HoJOMN1HdCLyxlSMMLTBB9+v5z2jDqg1SoWRKL1dJZ4QFtIY7RsFLX+gwx8WWCWib7z039PYYWrZ1kWppLKYjUrESJNiAQN5jCrg+nc9GXpLX0ndSnVoS1Sm6TYCpQYg2FvMIBF9osDhOtnkZNMhZ3IQLPW9h37dRia57rHxKdNmJAy9Pdm+LQ8mJiTO8TicyOVD8UqahIp5UAyoiWSisiZg274UOoVFDuPf7RP8Q1cgcynGumlQagHaImOnbVYRv+eFaPEagZmWsbqFmm4WVW4ECI9vXFiylYLlcxUVVB8WioIRSR+GgKwQQOg9jis53PO0airHSBamixPXyqJM9T2PrjWJhlLCuodSHPCCvWeVzr8zGSDuWLEmdpbeIAjzdfbHtGkSyqDOtlFhPxNp/n2wmjG50yTFyZFwPpJucPOXMuxzNBVCeIa1MqSSQCG1XiJEA2Bw4qgcTebyoSB6TZq2dCV2BaESgXI/zET+QP8AU4z7jtfx8wXAAZoUxta8R8zAES25gxaBhLk/P16mZzS5zWyZhSniqAAkOUHqEJ8qnYGfWIs5qnSqVKlMvVGsyJJKmSNMkSQtixA3J7YvVbgpqcz4QFOUkjmiY+5j4wMlQUxqJbSoAt9b9Le8rilt9ouYJBVUAnqPKdtzMiw3nti/848B++ZHVRGtkIdAPnEEGIF7X/IYxupSYGCsEEgyIP1Hy+x7YW0mPHkXnuXqtVl30poTW+SOeqFeoKdT8Oq1lB+FzAsG6Exse2/TF743DUKkjZZiO19sfPXL/Bq2YrqlFWLzIMQBEXYz5I9e4x9CPWhQGYSAAzdzAB/n+YwjrcS4nBT1g8WV8jAt2I04ZxZafD1JTxBdVR/JqX4j8dgqqTJPlhfYYoHHuYqmaq0qJ8GkgVnpUkDQXgqmokAHVJg6VAmcTHGOdsvRyJowtSsNXhqyBvDBhkJER7DsBNsZzl6oqI1WvVbWKgJBBOvuCZ0yReD0G4G/YU3jB9anPzD+I36zUqTGnk0rcMqEa9NOojKpOpRBJWPLWAGnyqZ3i04z/iOaqBnq16jVq6k6S7SAykbJB1ReRAVeuEaHOVZGanTdaS1W0mp5mKqblGO8JqMGJAkTGzY8QkvVadWkprndi0B2WPKpTUoCj5RaRGCOfLz3BVNg+z/O0jRDrRZXaFZqdP8ADJgXGnabEgzpIOLvjLvs0aqEC5XMU3QEmrl6qldBJMshUsSCbdu4GNQGCcekyZ7gwYMSVDHzzxTO6s7nWIP98wm5NmaPfaMfQ2Pmygpatmj3qttJ+Zr+nXGG/lj2gvxaHznNM2JFjubwfzO+FMyZQ/N/R9wcdeMg8rdBsJi/fHlSirjyPNgTFwPcWi2AWCaneKHYdplg5uctmqwBPlhY6gwqx3+Uz2xeanOCHNVcs1JgQKg1krBCAk/S3rvjNc9xY13dygJqMZKxAlp8o9NtzP64eVOLVFr/AHkIGdvF1BmCyXBGoQDYWtf3xzM+iGZAG7AP1gPB3Ip9hJDhua8PJ5nUtNg9dUPiyy+WkGuAQSZXeesjtivVqiRIVVJLGFnSJIsAfliRe9sSGR4xUSm6aUNNyHipTDiQoQnUe+ke18NeJlapUU0QOWLOUTQsBVUQomI0nc3M4Yw4yjHcO/WGXGykkDuRtXOvtJAE7rHUgG9vT6DD/gfFfAqJUdS4phnKr80U6jQfSeo2xxQyY1gyWvBC7jtf/fDDmAOFVlJ+bVFoA8nTvqA+uHQwJAExnxuuJnJ4k59mfHTTrVSrOj1DamoHgsCDAafMmiS2uTsRG0yOZ4ctOoSklQTc/MZu0Tck/XDPlqjRo5OkdLB6plmZSS3xWQD5AL9zeZgDCzOkag6kTESAV/djpA6RhXUZiz7b6hPhGBcY3seTLBwXjIplwi+JTLS6CNVMsdRIGzKZmLEXiQYwrn8rkc6A9RaTHcvq0uAAAQSCGAtcHacVPN5kr+JSZQ6AxBBDfum8RvteYM931Dm5WUaqPm3APhnze8wNtyP4YQOMg7kMJqNMm+hLTw9lpppydBadO3nZCqH2Fmcx12uPNiM49xxqVOnScmrUJOo01gE3I9ht+QwnlOYK9UEuyBeoU7DtMyZ74aZ6kBJva5t7Sdr/AOk4wq+a2mtPpFDWxEpvHaBp69RE1k1WEgktMD9lbxY/IZ3xC5nhpUAMVB0TpF5JuqkiwJgm/bacaPxfgLZrKN/y3pIxGoTrA8zJbr5Qwja4iDOMyUNHw6SLTpsxB2aTc9B1x3sTl0FTzuuxDHmaK5igHujTLABWaWI81zFo+GTMSbQBaWyGZKJpo2PhnxyXUF1DKdCgyNVjsLg9cQSUGgOAd5U99O8W3HUgGIEx1k8pSSzVNSDQxJMMX2iFPwsxmC9hv8sm3HESubjyfSpV6aPRdnpUn/CZx5xAEiTeIYqR3FsW8Yo/2fOgAy7BRWy9NG1UwVV0dQQWMwzeYz9CMXkYLYPImTDBgwYkqBx815DMzUzG5PiECDHVv13tj6Ux808JSWrCQfOxPX9q2MP/ACzo/Db8cV85eOC1jT4VVZTpP3hgWWA3w7T9B2thDjjfeuH0a5CishqUncBRqChr2HWAR2M4keXuDNW4ZpD6B4zsSELGBYhVHxGdo/Xo24tmaZyRo0AwSmjBQx87M0a2YCSkAmzQZcWgY86uQtmIXsMfpUf/ADUO7P0jPiVWkNVBcnl2KoEFSSro2hJYkKQTqJ7bHC/K3AaWczVc1Kf4SLZJIgsY3BBsow44zw/Lv4pWhmfHCsodH8rOAFJPmNpETHy4kPs/qGnCECcxVquDJkrSFNQQJ7k72tjWXMyaclLv/rMKWCYjVgmpA8F4ZQqZxKVZIp+FCqSYLFgFHqT64dce5USjWWkh0JWqIouZUMxBAP7vSZs4mcM6lEl835jqFOkUbsVdmEX/AGk3H0BxL/aSzNTy9RbOih49SUMfmP0xlsuTxlAPBFfa7mTlbeKPpIPjFGlTdvAQUxOkAA9Cykt+8xEkjsBeCcRr8OGYzNCnVuiaqlSDcqoDEfWAP8wxPc1ZILVXMqJTMp4hG0FlUP16m/1IxFZAumbJDBF8Co1WdygKm3Yzo+gPTD+myWljnj7xyxk0oHzAP1k/yzXNTPUGgLHiWAsFCMAALEAWE/640GtSSCzBdrswH8TjOOA0gtGvmCjB0XXSqBocAgKJXYLaYm4JJuMaFncuKlIgjUdMi2zRYgHr2xwPjOMh0a+Oohq2vMQOgBUVo6CAU0lTsVgj3kW/3x0aS9lkeg/PCeVZ9A1qFaNgZHSPaewmJ64hBwnNa6rCrTVqjIwYK0LpDnSVJMi6LsJud8cRE3kgvVRW5OvlUbdFI9VH+mGj8v0DMUlUn9gaT/2xeMdcPy9VcuFqOWq6SC5iSTMHaP2dsRKcJzJ1I1TyqyKrlyCUUM2q3zByJFtQQdzgmMGz/EqpN5HUfpwSgbKzyJ2rPPTfze35YoP2lcn5fK5da1BdDmsASWLWK1DADT1G3W/00fh+U0BmKgO7MzWAPxHTcdlj6zivcWydPiVDNBnZTlzUVaYEMjIGAZup19FsIx0/hmXMc4AfyjuCyixz3MWq5jUqfilmKhSPNFNbHSD1uTAA7749p0SqtFwVMgEC3wmdRlJIuAJsNoAwxVJcQLsRAvJ6nptaf54k1z1RDq8o1IQGbRAD+V9AI0m8/D3Mk49q4ocREiat9nXBj4iV0fyMpcFdr6Q1MjYCTOmxDKDYRjTBjK/sjq1NbU0pvToIGfUwBZy1l8QgAagNo6K1vNONVxsdCYhgwYMXJOXeBPa+PnXldYFSZnVN+lh+mNy49lquio61tKqjk09AIYabgnfVYwfXGFcAz1KnTOtwh1EwxvsBtubDt3wLPezidf4OVXUAsegZoHCeIVKGTyzU4H/EVA6n/mLrIIXqWvIg/LiQ5yyaMyEBQ8eY6blS1NbmJPsegPacV/gXNtNKaItXKnQ7MGdCShYz8zKCbkSCMPl44teu9PxEqKR56oqKGsNSwq/BTBaxLEklvWfPHSsc/idVd/O4cg+ISPcx/n82odlcVKZWo8sUbSZdiDqAjTBFzb8sHCsrSSrlajVmWoKZUUtJIY1GcglwCAWv5Sb6bTgqZdqispzVco0ggOhs1iJ07QT6+ox0eHvoX8SmXBo6ZR4Aol2OrzEsxLtt3Hvi2VmxFbq+P+4kcPQX0Eb5Th1H73mhVjRKTcjzeNUKCxmLgXsdsNOZC1aqwZdR8QoqDzEkEhBaN/M5kwA9/hw84nwZ2FZ6lREFXSanhoxI8MhlKkmdRKHcEXw2YvU0V9QesKtNtJBpgFRpfUJfSXWLD+ZxhEIYOT6dfOpvCzDJuIknnuHjwqWXInwaADREAsVAgdT+G/8A0++KfmuEa6uar+JoXK5ZZESahYHTTE2gnSCIO8YuB1OSpaSx1OdpJAgAfsqoAA33nc4hM0+nJ514fTVzQpNFiAtIFelhrKgx0nDnw5KNH5n6y33Lg2nsmRn2f8SqVvwKdqiqVqMbKi/DabsxvA6d7QdTC6EhVJ0rAUbmABAnGU8h10oZwMxCeIjSxaA5BEHsBeAPfGq0c7Tb4XRvZgccT44znIFA8sHmRlI38moy4eMyK1TxtBpsAyBfkuRpJIEkiCTtO1oAkmWbbT23wGoO4/MYQzHEaSfHUppafM6rbvc44jF3awv0EBUqXDMzmVpW1QaiAuNTQAHDDzo7ayQCXiJIjacSuf41WpGo/gt4SUxp8kszSo1WadIBNoHwzh4easoP/wAil9HEfmMJLzlkyYGYQk9AGP8AAYdLO7WcX2mdskslUZqal9Ici+kyPofaP1xReJZynkf7Q87hmB8MhyxmopaAhNipYEuQdwLxi4ZXjuWf+7r0TJ2DqDPtYz9MY/8AaXVP3lqgezMwsRfTAFpFom/uMP8AwjT5DnbcCB+kwxoSp1ipJj5lFtNpO8bkR9SZ2FsSvDctUcVVp01p6QNZcgMoWZ8z2QhhZANVyPXEJk8wqMZ1elwL/LeJAFjIHSBe+H+UpICogtMamVI0EkiAG+IxIDGLgEbY9kR6RCbD9jeUFOlmFM69aydQKsNMiBJINyTNxKzG2NGxnPJrNRc6aDUvFqL5AwamRABBCz4TADWvcMVloxowwVhRmIYMGDFSSL49xahRpkZhgqVPIb9G8pJPyi9z09cZbzFluE8PQeFQXNVHnTqqF1Ub6TpM7HYDbfoDqXHeDDMIFMQDqFpuPhPuDF+07Yx7jX2dZtXLPTGhSfOgBF5Ytpm3WSb++BeLRNjiaUG+ZS+Y+J0sxV1UKQorEFZLSQd7kxaBuNsM8tlC4A6Egn+VovGLHm+U6dKi7vUP4cmIhiDZAeovvYkziLo0grIy0nZCQoMBZjrvvtuYgyZxS5Aw4h9OyMeTxJ/l7gWR8ANVzDpXbXpWnSLSAYBBUzt1lRcjoZt+W5ZUaQnGahmREKQNIkgnVYx6zbGcBGrOwTS6sYEwoO5hZEmBe42HQnHOY4FWok1B5okkoZjf6+UXjaCMZJB4NS2yhWIVorW50zgcp47kXEmJN4+GP6th9wCtxCs60aVSoPKW0nyqoWCWvACiVm4uR0xG8K4bVpg1GpvDkBfUsYsetpMASLdMWDjHH6VdKaU2ZXKOGnUoAOkbyAxhD3xR2BgNoqNKQcZfxPN7SfyXBOKrVAcuRALBWou4mYIkiAYA2774sHF+DfduFhKjlnFRa1XaSbeJHfSD0Gy4yCvnMwWULVqBmAsWgwPhBuTJjyifpjrNcUz9SoGdqrsp8NQxJkbuo9gBJnY+uIQPy0IuNSwI3NdGWjNcOVxocSAZj6RHtFscU+DUZjwkP+UH+OGPDeJNTmnmWAdT1DbRqu0EE3Ax1mOPinVWW0gMNVidIMTPrHfb3wqUe6nsV1WldBlNSw5Xg+WVb01BHUW3uDt7/lh7lBQRp8JTPXY3jYn6XxHcQza0xr1Ero1Su5G3UeUTvMD88ccv8VarqeoaSrTQuVhizADUQOhte3cHrhM42YXF82XTY+L79pc8rmcuYIptBN5PbfrFsO6nD8rUOnwqbE9IBn3xU+WKRr62ZvxLhaYBAHzH0G+/cHvi1ZfLmgkwF6s5i3oB1sP1wm4KtQJuc5nxuu5CfrIvPfZ3RY60ABnyiLAdTB6+0YpH2lcJCLQOo2LIoiAQNJMdLEi/WJxrVPiCUaSlyygmPPJMnrG8W/LoMY19pvMDZrMFFXTTpNCWIPwmQ03UkyY62x1NFvZrPQiWbUtsKGUqmbTBjY22JmL+sG57nth5lajFWYNTJ1XBMsxXTHlIvJYe8Dtjjh2XUt5tUfsL83udlHrB9sSfDc+aCOFXzu2hqmmdAB+UspgzJ8omPpjqManNabbyTwemKNJ6Rek4BFVJJLXFqgdQZEEWAgRpMYuOKtyJSY0Vq+UB1gky1WowPx1HJ338sGJ3G2LTgh7goYMGDFSQwjm8vrWLGLgHaRtI6iYMYWwYoi+5YJHUpfEORfE1NUiqzNcNEMJHmba8xYGFFhit53lEZvNLSpmKarJcKItILeoJ1KI3BacaxGORTAMgCT/X8zhb8MobcJPKTuImM5zktsutQBgfD8tSqAR5nM6VtqJv0hRHtiF4dyxXFQrQAKiWYBbUwBYktYRBAnUZvjfjQU9BczsN++2/rhBcgqJFNQOo9TvJO5vf+oxTYiLIlbAZjVf73lnRmy7MziUHmgWO8apOkkwVEkdYxFrVp1qwL0jq1BjK3XSIAI69/Naw2m23Dg6JqdmJLeZz1PoO38emInjnCEq0g9VIC3p04kKT8zR1NulvXCbWgJ2zDYaHEzPiGcOukVUsNcaIuSRCHeLEwB3MjphXi6ZqlqV6CuUCyyyQms/BcXfpA/kcW7hHBGUGtTQiCUpyIIJhDUjteAPyF4xK1uANVanTSVp0GLM5A/EqQRIEX0yZO0k74GrE/l6g0x8ciZNneEUwSAzKdarDMfLqVoUH0kG3sJO7qjy3SY3kQQZaZI+Kb+YktIJa/tcGy8Z5SrnNlixKFmaDMBbSRp8wGlUWxkwQIw04NwSoKT1xTPhuzBJgSFt5UhTJg3IMAWuBgviEpuUyMcgFAyIpcKIUKzHQHJYEnzQCQZJ8oD2AibFsRYyCghpa8+YA6WFyU1bsSATqJbUbdDjROFcFrMVREJDXeowhABeBaWvYCPXEPxnl1xVIMtqOksYUIOgTVue5mbW6ADXNR83rBh8nbXUi+EcVq0XDGoKLVTqqFlLMiaibhR5ZiQDJPlEQJxeOa+actlxTqNU1MV1pTWSx6BgpW076mIAi0ziu5ngdSuukwqo5m5fWQsW1RsdYlpMn64kaXK9NJaqpfxY1FySWiBubgbCPoBsQPI+JiGP0EaxapsY4kNQ5wD0TVfVUrs/4dNvhAk6VHubloAIBUCCYi8twim9cJmSzM1Qs9QPGpiDqQXlRqJ1ReyrYzjQanJ1TMMohMtQSCopjSxYTFQjrA2B7k7wRW+I0jl30Ka7sCUWoyJS2InSDB0g2LbGfmsMMlm2+QUJl8jNZidbk5aZc01Ap6ZLTLW1SFRVEgC0De+qekZnuCElRS8VXMSopGAv7RgqymbwsCe582LxwOudNNg4t8xbUGN1MmBPbYbYtmTyqjZgWYljGxJvJO57C+0YUw5MhPfIl4G3CjGXJGkZYKrVWKkhjUM3vIWDAX0E4sOGmTyZQ2bygQEAAVfUQB/U4d47mMkqCYRqviGDBgwSZhgwYMSSGDBgxJIYMGDEknLJMT0x7GDBjO0S7nnhiI+v/AM49jBgxKElxJMuoJgdI/jjjM5TXpBAKC5HeNh7YMGAjGu2qlg33OXoszR8KAbft+/YDt1w0zXAVd0ZlUstgegA2hdsGDC74UYi5rsVHWV4PSpKqogATYD1Mn9ZP1wf2aniFyJNo9Ix7gwfwMYYcTBjojDDiHChWPmsIglbORuV1i4U9hGDBjeUcASCJ8I5fp0E0gA+ZiLWEkkADoAP54kPB+gHQWwYMUcKCqEnXUUjBgwYPKhgwYMSSf//Z"/>
          <p:cNvSpPr>
            <a:spLocks noChangeAspect="1" noChangeArrowheads="1"/>
          </p:cNvSpPr>
          <p:nvPr/>
        </p:nvSpPr>
        <p:spPr bwMode="auto">
          <a:xfrm>
            <a:off x="155575" y="-830263"/>
            <a:ext cx="1714500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AutoShape 15" descr="data:image/jpeg;base64,/9j/4AAQSkZJRgABAQAAAQABAAD/2wCEAAkGBhQSERMUExQVFRUVFx4ZGBYYFxsdHBgiHB4XHBwaIBseICYgHB0jHhoYIi8gIycqLiwsGB4xNTAqNSYrLikBCQoKDgwOGg8PGiokHyUqKSotLSwpLCwsLCksLCwsLCwqLCwpLCksLCksLCwsKSkpLCwsLCwsKSwsLCwsLCwsKf/AABEIALcAtAMBIgACEQEDEQH/xAAcAAABBQEBAQAAAAAAAAAAAAAAAwQFBgcCAQj/xABEEAACAQIEBAQDBQUGBQMFAAABAhEDIQAEEjEFBkFREyJhcTJCgQcUI5GhUmKxwfAVM3KC0fEkQ5KislPC4SU1RGOT/8QAGgEAAgMBAQAAAAAAAAAAAAAAAwQAAQIFBv/EADARAAICAQQABAQEBwEAAAAAAAECABEDBBIhMRMiQVEFYZGhFEJxsSMycoHB0fBi/9oADAMBAAIRAxEAPwDZ8GDCdfMKilnYKqiSxMADuSbDG4vFMGGtLilJvhq029nU/wADhfxhEyI79PzxJKneDHgbHs4kkMGCceTiST3BgwYkkJxG8a49Syy6qhufhQRqaN4B6DvtcdxhTjPEhQovUIkgQq/tE2C/nuegk4z3gXAX4nVavmHmkraSQP7wjdF6rTWwt69b4q+YfHiBUuTwJeuXOYFzdM1FVkhipDenYixmehtEYlsJUKCoAqgKoEACwA7YVxcCa9J4ce4MGJKhjw49Jx5OJJKRz1QzOo1AW8ALYIzDSepYLfoL9O4xxyTzr4jLlswfPtTqEz4gAmCerdm6xG+95OMu554N92zBrU9Q8XzqFFldJJ/Mwf8AMcYPBudLAy5l8FgL9DNTwYb5DNirTSoNqiq49mAP8xhxjQnOI5hgwYMXKnk4yn7aOLOKlKiGYJpDFZsxZyBI6wFxq8YxX7YnnP0/RKY/V2/nivSHwgF6Mrr5+q0FqhJO2tQ28XAMgASJ9xtfHNHNOfNKyTuETr6KIF+uLHwHONRStVQw60AA24GqrTBPbad/rhfmIJXymXzYpolUu1OroABaNXbe6yPfHObWFcm2uLq52WRA4BHErlepUCiNIjYeGvpHyg/1vjxeYMyB/fV1EbCq4H8f4Ymsnk8qSuVeghq1Mv4hrHUHFRqZqKFOwULpHqZjERwzLBxRUyfEZBuASGZRv6gna+Cpqru/SUExuTQ6EUy3OOaSfxah/wATuf8A3fxxK0PtIz6R+IjD95VYj62P+4xxn+Bomf8AuskIa1NReWCv4ZgMevmNz6YZZDgWXP3l6xqGnQAWEcAuzVGUAt6ASdtjixrFIv8AvAtgx11J+n9r2ZG9Og30dfa4Yi/qMO1+1usb+FS2288HvD6r+2nFXznBKBOXag7JTzM6vFljSKNpYzN19rWwvxfk5culRvvdJqiqreGqeZgTa2okyNv9sT8anA6JmBgxeolg5o5wbNZIjSEZaoWQSVJ8NiLG9tVx6euLLnuL0+GZWlRWGcIAB67lj1MnUek3uIxnmbB/sxXuwOcqAnv+GkfD/hYW9cWDkbgoz1VsxmJdKelArydTBQZJPQCPL7b4bBHBgcqCjt6uTXI/Hs1mq7tU1eB4diRC6pEaTAm2qSLbYu+OQoG1v6/hhtR4pSdyiVabON1VwT+UzjR5iLGzxHeDAMGKmZ4cVrmHhWbq1Zo1dCAWioyEHtABB95w+4zzNSyxCsHZrHSizE97iMPeGcUp5hNdJtSyR1EEWIINwR2xRhVDJ564+0pK8x53IuozYNSmd2OnUAN2VwBqI3Km8dcOvtEYMMuRBgu0jtpAmext/wBJxZuYMolTL1VcCApIJ6ECx/O3rMYzjh/DWzFVMtLMiWJL6tFMH4QegHwqPU9rZb2nR01O4zUBt5PtND5VosmSyyuZYUln8pA+gIH0xK45RYt/XTHWNTlsbJMMGDBi5mBxh32qVS3F1UfKlPoDeCR/HG4nGE/aNUDcYfUY0FQPpTUj3mf44oniMaYXkH9p7l1jK5qCfhoLYT8VRjtv0/TClCW4dVVdxm1AtH95TCj1N+nqOmOKbj7hmj0FXLqbz/6jbiO49rYfcNoxlMsWEDM8QpWsJWmQt+4JVr9jOOHk6P8AUJ2Mz0zV7/4nlOkDxV9O1JqpB7CnRanHYAWjEVypT1VcmosRVQmY+U6u/dcTVFimb4i+5pUq/bdyAo+pP1xGcooBmKMWKao26U6kNJ2uMaR7Rj/5H7GRLpq9pZONZM/2zlzaG8N//wCfifSfKDbt+dcovGSzbE3fM0gPWPFf03nFq4Kr5qnw7NXY00qpVbr8DAGP8S7/AL3rioijp4VlyROvNMTbfShTuZ+Fj64T0x6QnkUPuf8AUXR91TniLkZPKw0H8dTB71BIttYi3Y+uJjm0RWcN8tOkoHskm3uT+mITPVP+FycgkmtWi/8A+xNo/r+dk56cDM1rTPh2kmbH6Cw9cOKayKP6o5piDkr9Y8yXL/3jgWlAS4qPVCi0lajggf5dX1jDb7OuZ6WWL0Kp0o7Bla50mACrnoCNMHoQZxduQx/wFA3vrP5u56ehxDc0fZ94rtWyzBHNzTNlY3kgi6N1tb0BvjtexnJ3qWbG3RMW5k4w1RzSow/mVAFIKsWAa52Nrx0AZj0wnwb7PPDrpXrVtbU21AKIE33aZIvsAoxWaeer5JkatTYNSqahIAFQEFXUOBDShYxMyqzic4pzjSztTL5eg/8AeyGD05UMYAVwYuBraLgkDGV3cky8140CLVTQFOOKtdVEsyqNpYgC9hvhvUzlKgqh6iIAIBdlWY9zf+u2GfNOQFbK1VkCFLKTtIBN/wB0gkH/ABd4xqJbY54jwejXH4iKxHU2P/VYgYpWTT+zc+QzMaFQXYy1jIViAN1YFZHRsO+WucgmQpGvrNRQVuCAQpChi7eXaJIJNpi5xzmMnmc806NCwB4rgqIuSqUyS8T1J81tgNOKYGuI5pztJVz5YnxLmOrm38HLoVB2BsW/eb9hQbxczE9sWnl/gK5anA8ztd36sf8AQdB/rhtwvhK5VkpUgCWBao7fEQICgAbDUYEbAHc3xPjEAPrB5sq1sxil/eGDBgxqKwwYMGJJA4wPn7/7vmD2Ydf3EAG4xvhx89891I4zm4EaiPc+VNvr2xPSM6YgOI44dx6kMvUy1elUcVKocOlQJBVVAE3PTeIvj3iXHDmGRUBoUaC6aKAagpBEMWMGZA+g9TiKonfT17xE+sYnOFcrirQatUzaUV8XQNaSPhWwOoftbR0JxzXxYkJdv3/xOyURPO3M64zzm2YpNSNKlSaoQarqZarAkT5REsJuTtiN4ZmjQdagWYR0gMI8yugOraxN59cK53l5lqUaVDMU8yaxIVEYrGkSdQJMW1XkfDtfHvEuVs7QpmrVpqqiAWDrbUdIkepIuMVj8AKFUjmZDptKyX5S5tp5XL1aVTUVIlGWDBKhWnYgEhW674acF4jQOT+65kVAgbxKb0rEEg2OqJglo9ItiNy/AszUpo60KuhllSo1A7x8N9/0O2GaUaz1fCppVZxq8kGbG4ItBxQ0uAlmU/M8+ogwi33JPjGdpmplhTB8KjGldQZvj1vqOxd7EgWFr74e8yccp169Z0EeIUC6rNCgCfSTMC9v0hauXqU9Iq0qlOdtdMqT6A3/AEwn49w25/l9NwZ/U4ImBSQw9IygVPMp5qblyRS08Pyo2/DB/OT/ADxNxiI5PH/AZS0fgp/4jExjofKedycuf1iOayqVEZXUMrCCCLH374yfn7lunlKitTZQKoOlHLFqWkgg0gJO8QI6Ys32hcwOlNqVO7QoIg3LXvHQCJUEfEJMTikcJ5er5t3SxOldTFzpQTMgmT5jMKu8dOoy/wCUR/TaViviuaWeV+PayWrGq7WBd0N+19MDcxtF+5xzl+JZzMhcpljqpqwKBQY0m5DsAV0BpIDeg2EYmv7HqOzUTTZvupGvQwKrYNvbVIgxv6Wux4dV8NjUQABleo1ZS8ggmNitgoFoMnfAFY42tgZ1NQMebFtx1xzxL9y1yLSywUv+LUFxPwob/CDuRJGsyYtiw5ysURmCs5AsqxLegkj8ztjzJVy9OmxEFlDEdpAJH674gubM/mlATL0deqJedpndRB0iLnrI2g4asDuecZixsxHlfMVqmazL1tMsqqgQyqBCwZA3VlLrJ7zi14ynkHjNZaytVAYVa70WIIARiqsBpAgCaYCgWie2NVxfJmJx94XUFnzEFgPQECf1GFMQHA+K08zmcw9M6hSC0dQ2ManYj0lgJ66fTE/iSQwYMGJJA4wDmpQeMZ8tsGAnf5VGxMHG/nHz9zXSP9qcQvbxR9CQP9MZbqOaMfxRG1Fr2EdrxIxbU4ezcPAQoCK9RiXqCnEqF+I7gQJHbFSRZgdenbe/ufTE1xhJyuUJP/Or2EGRrH+npjn574A953MqkooHdzrgC1BnEpl01IlXSwqakH4Rhg0QBLja2/a/nGKebSgVr1NVNzpIXMCpBA1CUm91n6CcccJpPUqsggO2VrokkLcppAJO2/X0xG8S4ZWpqGqUggIYKyuhMhZ2U9uojACoOSyR17QeRSMhs+0tgo8QSnlTljK/d6YVPFRbhSWGlgwPQzHbaMVzhDtWzGaqxDPl6k3JPmIWZEGZJ2sBi08X5RzdSoGpCgymmg0vGry06am5Q2lSd+vriG5eyLL98AQs5pUyUHmMGqNUARq8gn6YDhZPDYgi/l33AKB3H/A+JPmRWydYiqopO1J3HmUptJvNmEHcQb4qOZEgmAJSfa0z64s3DaTZRK2YrKUqVEZKNJh5xqPmdlNwvqd9uuK9WEBiOx7C0RsMM6UbXYr1x9fWNKoJaupu3AqWjK0F7Uk/8Rh/htkFilSHamo/7Rhpxjjq0Fb5n0yF2HoWYwAPrOOqTxc83tLPtHcq3PFOiahaIqKFlgzAkkSBAOmAovI6riH5R4793SuHomoKrKVPlAbSIggmdIEEETvhDM0zXqs5LFQT5juxMS3bpYdBpGJFUC2XcxPqfXvjk5NQVclZ6zHpF/DjE/6x7w/mBaJrPUo1n1v4wZVAl9ARhEi0CxM2Pphly+yZvOIXDhXWpKamVSSxeCs33ef8OLDkcyrIFKjtfriK4/w0UCuYpSpU6vKb2B79IJGk/wA8DXWl2CvEVwY1LoBRIoS48S4jTy1Iu/wrACqJYnZVVepOwGKtn+P5p8vUqsi5Sl5tK1dRq1FgiDTi0m8yIAJuNnnHeI13pUmpU1OlBWarAbQSLCkG8paGbzGygzjJeZs1XcsxdqqzDOCaiKTYIapAQkbkL5S0noI7G72nBK7SQZov2b8HoinnKeoVAKyqYjSSqqVqAg/MTM+mLZxzNUBTYV6mlQNTKGgkdiF82kwbDe+Mu+yPMV9dbwggRgpYODB02lWUT12gxOJH7ReZGei6Pl6tMA6NTEhKjajKrsGQASWuSDYLcjQPvMya+zfOUatTOPQCrTLqQBZr+JusALaAIt9cXrFM+z5qdZEzISKjUgpZZAtClCNhBQFfRrE3xc8QEsLMqGDBgxckDjBOZx/9T4hfessDb5R/rjezjBeY0DcSz5H/AKo2HoJOMN1HdCLyxlSMMLTBB9+v5z2jDqg1SoWRKL1dJZ4QFtIY7RsFLX+gwx8WWCWib7z039PYYWrZ1kWppLKYjUrESJNiAQN5jCrg+nc9GXpLX0ndSnVoS1Sm6TYCpQYg2FvMIBF9osDhOtnkZNMhZ3IQLPW9h37dRia57rHxKdNmJAy9Pdm+LQ8mJiTO8TicyOVD8UqahIp5UAyoiWSisiZg274UOoVFDuPf7RP8Q1cgcynGumlQagHaImOnbVYRv+eFaPEagZmWsbqFmm4WVW4ECI9vXFiylYLlcxUVVB8WioIRSR+GgKwQQOg9jis53PO0airHSBamixPXyqJM9T2PrjWJhlLCuodSHPCCvWeVzr8zGSDuWLEmdpbeIAjzdfbHtGkSyqDOtlFhPxNp/n2wmjG50yTFyZFwPpJucPOXMuxzNBVCeIa1MqSSQCG1XiJEA2Bw4qgcTebyoSB6TZq2dCV2BaESgXI/zET+QP8AU4z7jtfx8wXAAZoUxta8R8zAES25gxaBhLk/P16mZzS5zWyZhSniqAAkOUHqEJ8qnYGfWIs5qnSqVKlMvVGsyJJKmSNMkSQtixA3J7YvVbgpqcz4QFOUkjmiY+5j4wMlQUxqJbSoAt9b9Le8rilt9ouYJBVUAnqPKdtzMiw3nti/848B++ZHVRGtkIdAPnEEGIF7X/IYxupSYGCsEEgyIP1Hy+x7YW0mPHkXnuXqtVl30poTW+SOeqFeoKdT8Oq1lB+FzAsG6Exse2/TF743DUKkjZZiO19sfPXL/Bq2YrqlFWLzIMQBEXYz5I9e4x9CPWhQGYSAAzdzAB/n+YwjrcS4nBT1g8WV8jAt2I04ZxZafD1JTxBdVR/JqX4j8dgqqTJPlhfYYoHHuYqmaq0qJ8GkgVnpUkDQXgqmokAHVJg6VAmcTHGOdsvRyJowtSsNXhqyBvDBhkJER7DsBNsZzl6oqI1WvVbWKgJBBOvuCZ0yReD0G4G/YU3jB9anPzD+I36zUqTGnk0rcMqEa9NOojKpOpRBJWPLWAGnyqZ3i04z/iOaqBnq16jVq6k6S7SAykbJB1ReRAVeuEaHOVZGanTdaS1W0mp5mKqblGO8JqMGJAkTGzY8QkvVadWkprndi0B2WPKpTUoCj5RaRGCOfLz3BVNg+z/O0jRDrRZXaFZqdP8ADJgXGnabEgzpIOLvjLvs0aqEC5XMU3QEmrl6qldBJMshUsSCbdu4GNQGCcekyZ7gwYMSVDHzzxTO6s7nWIP98wm5NmaPfaMfQ2Pmygpatmj3qttJ+Zr+nXGG/lj2gvxaHznNM2JFjubwfzO+FMyZQ/N/R9wcdeMg8rdBsJi/fHlSirjyPNgTFwPcWi2AWCaneKHYdplg5uctmqwBPlhY6gwqx3+Uz2xeanOCHNVcs1JgQKg1krBCAk/S3rvjNc9xY13dygJqMZKxAlp8o9NtzP64eVOLVFr/AHkIGdvF1BmCyXBGoQDYWtf3xzM+iGZAG7AP1gPB3Ip9hJDhua8PJ5nUtNg9dUPiyy+WkGuAQSZXeesjtivVqiRIVVJLGFnSJIsAfliRe9sSGR4xUSm6aUNNyHipTDiQoQnUe+ke18NeJlapUU0QOWLOUTQsBVUQomI0nc3M4Yw4yjHcO/WGXGykkDuRtXOvtJAE7rHUgG9vT6DD/gfFfAqJUdS4phnKr80U6jQfSeo2xxQyY1gyWvBC7jtf/fDDmAOFVlJ+bVFoA8nTvqA+uHQwJAExnxuuJnJ4k59mfHTTrVSrOj1DamoHgsCDAafMmiS2uTsRG0yOZ4ctOoSklQTc/MZu0Tck/XDPlqjRo5OkdLB6plmZSS3xWQD5AL9zeZgDCzOkag6kTESAV/djpA6RhXUZiz7b6hPhGBcY3seTLBwXjIplwi+JTLS6CNVMsdRIGzKZmLEXiQYwrn8rkc6A9RaTHcvq0uAAAQSCGAtcHacVPN5kr+JSZQ6AxBBDfum8RvteYM931Dm5WUaqPm3APhnze8wNtyP4YQOMg7kMJqNMm+hLTw9lpppydBadO3nZCqH2Fmcx12uPNiM49xxqVOnScmrUJOo01gE3I9ht+QwnlOYK9UEuyBeoU7DtMyZ74aZ6kBJva5t7Sdr/AOk4wq+a2mtPpFDWxEpvHaBp69RE1k1WEgktMD9lbxY/IZ3xC5nhpUAMVB0TpF5JuqkiwJgm/bacaPxfgLZrKN/y3pIxGoTrA8zJbr5Qwja4iDOMyUNHw6SLTpsxB2aTc9B1x3sTl0FTzuuxDHmaK5igHujTLABWaWI81zFo+GTMSbQBaWyGZKJpo2PhnxyXUF1DKdCgyNVjsLg9cQSUGgOAd5U99O8W3HUgGIEx1k8pSSzVNSDQxJMMX2iFPwsxmC9hv8sm3HESubjyfSpV6aPRdnpUn/CZx5xAEiTeIYqR3FsW8Yo/2fOgAy7BRWy9NG1UwVV0dQQWMwzeYz9CMXkYLYPImTDBgwYkqBx815DMzUzG5PiECDHVv13tj6Ux808JSWrCQfOxPX9q2MP/ACzo/Db8cV85eOC1jT4VVZTpP3hgWWA3w7T9B2thDjjfeuH0a5CishqUncBRqChr2HWAR2M4keXuDNW4ZpD6B4zsSELGBYhVHxGdo/Xo24tmaZyRo0AwSmjBQx87M0a2YCSkAmzQZcWgY86uQtmIXsMfpUf/ADUO7P0jPiVWkNVBcnl2KoEFSSro2hJYkKQTqJ7bHC/K3AaWczVc1Kf4SLZJIgsY3BBsow44zw/Lv4pWhmfHCsodH8rOAFJPmNpETHy4kPs/qGnCECcxVquDJkrSFNQQJ7k72tjWXMyaclLv/rMKWCYjVgmpA8F4ZQqZxKVZIp+FCqSYLFgFHqT64dce5USjWWkh0JWqIouZUMxBAP7vSZs4mcM6lEl835jqFOkUbsVdmEX/AGk3H0BxL/aSzNTy9RbOih49SUMfmP0xlsuTxlAPBFfa7mTlbeKPpIPjFGlTdvAQUxOkAA9Cykt+8xEkjsBeCcRr8OGYzNCnVuiaqlSDcqoDEfWAP8wxPc1ZILVXMqJTMp4hG0FlUP16m/1IxFZAumbJDBF8Co1WdygKm3Yzo+gPTD+myWljnj7xyxk0oHzAP1k/yzXNTPUGgLHiWAsFCMAALEAWE/640GtSSCzBdrswH8TjOOA0gtGvmCjB0XXSqBocAgKJXYLaYm4JJuMaFncuKlIgjUdMi2zRYgHr2xwPjOMh0a+Oohq2vMQOgBUVo6CAU0lTsVgj3kW/3x0aS9lkeg/PCeVZ9A1qFaNgZHSPaewmJ64hBwnNa6rCrTVqjIwYK0LpDnSVJMi6LsJud8cRE3kgvVRW5OvlUbdFI9VH+mGj8v0DMUlUn9gaT/2xeMdcPy9VcuFqOWq6SC5iSTMHaP2dsRKcJzJ1I1TyqyKrlyCUUM2q3zByJFtQQdzgmMGz/EqpN5HUfpwSgbKzyJ2rPPTfze35YoP2lcn5fK5da1BdDmsASWLWK1DADT1G3W/00fh+U0BmKgO7MzWAPxHTcdlj6zivcWydPiVDNBnZTlzUVaYEMjIGAZup19FsIx0/hmXMc4AfyjuCyixz3MWq5jUqfilmKhSPNFNbHSD1uTAA7749p0SqtFwVMgEC3wmdRlJIuAJsNoAwxVJcQLsRAvJ6nptaf54k1z1RDq8o1IQGbRAD+V9AI0m8/D3Mk49q4ocREiat9nXBj4iV0fyMpcFdr6Q1MjYCTOmxDKDYRjTBjK/sjq1NbU0pvToIGfUwBZy1l8QgAagNo6K1vNONVxsdCYhgwYMXJOXeBPa+PnXldYFSZnVN+lh+mNy49lquio61tKqjk09AIYabgnfVYwfXGFcAz1KnTOtwh1EwxvsBtubDt3wLPezidf4OVXUAsegZoHCeIVKGTyzU4H/EVA6n/mLrIIXqWvIg/LiQ5yyaMyEBQ8eY6blS1NbmJPsegPacV/gXNtNKaItXKnQ7MGdCShYz8zKCbkSCMPl44teu9PxEqKR56oqKGsNSwq/BTBaxLEklvWfPHSsc/idVd/O4cg+ISPcx/n82odlcVKZWo8sUbSZdiDqAjTBFzb8sHCsrSSrlajVmWoKZUUtJIY1GcglwCAWv5Sb6bTgqZdqispzVco0ggOhs1iJ07QT6+ox0eHvoX8SmXBo6ZR4Aol2OrzEsxLtt3Hvi2VmxFbq+P+4kcPQX0Eb5Th1H73mhVjRKTcjzeNUKCxmLgXsdsNOZC1aqwZdR8QoqDzEkEhBaN/M5kwA9/hw84nwZ2FZ6lREFXSanhoxI8MhlKkmdRKHcEXw2YvU0V9QesKtNtJBpgFRpfUJfSXWLD+ZxhEIYOT6dfOpvCzDJuIknnuHjwqWXInwaADREAsVAgdT+G/8A0++KfmuEa6uar+JoXK5ZZESahYHTTE2gnSCIO8YuB1OSpaSx1OdpJAgAfsqoAA33nc4hM0+nJ514fTVzQpNFiAtIFelhrKgx0nDnw5KNH5n6y33Lg2nsmRn2f8SqVvwKdqiqVqMbKi/DabsxvA6d7QdTC6EhVJ0rAUbmABAnGU8h10oZwMxCeIjSxaA5BEHsBeAPfGq0c7Tb4XRvZgccT44znIFA8sHmRlI38moy4eMyK1TxtBpsAyBfkuRpJIEkiCTtO1oAkmWbbT23wGoO4/MYQzHEaSfHUppafM6rbvc44jF3awv0EBUqXDMzmVpW1QaiAuNTQAHDDzo7ayQCXiJIjacSuf41WpGo/gt4SUxp8kszSo1WadIBNoHwzh4easoP/wAil9HEfmMJLzlkyYGYQk9AGP8AAYdLO7WcX2mdskslUZqal9Ici+kyPofaP1xReJZynkf7Q87hmB8MhyxmopaAhNipYEuQdwLxi4ZXjuWf+7r0TJ2DqDPtYz9MY/8AaXVP3lqgezMwsRfTAFpFom/uMP8AwjT5DnbcCB+kwxoSp1ipJj5lFtNpO8bkR9SZ2FsSvDctUcVVp01p6QNZcgMoWZ8z2QhhZANVyPXEJk8wqMZ1elwL/LeJAFjIHSBe+H+UpICogtMamVI0EkiAG+IxIDGLgEbY9kR6RCbD9jeUFOlmFM69aydQKsNMiBJINyTNxKzG2NGxnPJrNRc6aDUvFqL5AwamRABBCz4TADWvcMVloxowwVhRmIYMGDFSSL49xahRpkZhgqVPIb9G8pJPyi9z09cZbzFluE8PQeFQXNVHnTqqF1Ub6TpM7HYDbfoDqXHeDDMIFMQDqFpuPhPuDF+07Yx7jX2dZtXLPTGhSfOgBF5Ytpm3WSb++BeLRNjiaUG+ZS+Y+J0sxV1UKQorEFZLSQd7kxaBuNsM8tlC4A6Egn+VovGLHm+U6dKi7vUP4cmIhiDZAeovvYkziLo0grIy0nZCQoMBZjrvvtuYgyZxS5Aw4h9OyMeTxJ/l7gWR8ANVzDpXbXpWnSLSAYBBUzt1lRcjoZt+W5ZUaQnGahmREKQNIkgnVYx6zbGcBGrOwTS6sYEwoO5hZEmBe42HQnHOY4FWok1B5okkoZjf6+UXjaCMZJB4NS2yhWIVorW50zgcp47kXEmJN4+GP6th9wCtxCs60aVSoPKW0nyqoWCWvACiVm4uR0xG8K4bVpg1GpvDkBfUsYsetpMASLdMWDjHH6VdKaU2ZXKOGnUoAOkbyAxhD3xR2BgNoqNKQcZfxPN7SfyXBOKrVAcuRALBWou4mYIkiAYA2774sHF+DfduFhKjlnFRa1XaSbeJHfSD0Gy4yCvnMwWULVqBmAsWgwPhBuTJjyifpjrNcUz9SoGdqrsp8NQxJkbuo9gBJnY+uIQPy0IuNSwI3NdGWjNcOVxocSAZj6RHtFscU+DUZjwkP+UH+OGPDeJNTmnmWAdT1DbRqu0EE3Ax1mOPinVWW0gMNVidIMTPrHfb3wqUe6nsV1WldBlNSw5Xg+WVb01BHUW3uDt7/lh7lBQRp8JTPXY3jYn6XxHcQza0xr1Ero1Su5G3UeUTvMD88ccv8VarqeoaSrTQuVhizADUQOhte3cHrhM42YXF82XTY+L79pc8rmcuYIptBN5PbfrFsO6nD8rUOnwqbE9IBn3xU+WKRr62ZvxLhaYBAHzH0G+/cHvi1ZfLmgkwF6s5i3oB1sP1wm4KtQJuc5nxuu5CfrIvPfZ3RY60ABnyiLAdTB6+0YpH2lcJCLQOo2LIoiAQNJMdLEi/WJxrVPiCUaSlyygmPPJMnrG8W/LoMY19pvMDZrMFFXTTpNCWIPwmQ03UkyY62x1NFvZrPQiWbUtsKGUqmbTBjY22JmL+sG57nth5lajFWYNTJ1XBMsxXTHlIvJYe8Dtjjh2XUt5tUfsL83udlHrB9sSfDc+aCOFXzu2hqmmdAB+UspgzJ8omPpjqManNabbyTwemKNJ6Rek4BFVJJLXFqgdQZEEWAgRpMYuOKtyJSY0Vq+UB1gky1WowPx1HJ338sGJ3G2LTgh7goYMGDFSQwjm8vrWLGLgHaRtI6iYMYWwYoi+5YJHUpfEORfE1NUiqzNcNEMJHmba8xYGFFhit53lEZvNLSpmKarJcKItILeoJ1KI3BacaxGORTAMgCT/X8zhb8MobcJPKTuImM5zktsutQBgfD8tSqAR5nM6VtqJv0hRHtiF4dyxXFQrQAKiWYBbUwBYktYRBAnUZvjfjQU9BczsN++2/rhBcgqJFNQOo9TvJO5vf+oxTYiLIlbAZjVf73lnRmy7MziUHmgWO8apOkkwVEkdYxFrVp1qwL0jq1BjK3XSIAI69/Naw2m23Dg6JqdmJLeZz1PoO38emInjnCEq0g9VIC3p04kKT8zR1NulvXCbWgJ2zDYaHEzPiGcOukVUsNcaIuSRCHeLEwB3MjphXi6ZqlqV6CuUCyyyQms/BcXfpA/kcW7hHBGUGtTQiCUpyIIJhDUjteAPyF4xK1uANVanTSVp0GLM5A/EqQRIEX0yZO0k74GrE/l6g0x8ciZNneEUwSAzKdarDMfLqVoUH0kG3sJO7qjy3SY3kQQZaZI+Kb+YktIJa/tcGy8Z5SrnNlixKFmaDMBbSRp8wGlUWxkwQIw04NwSoKT1xTPhuzBJgSFt5UhTJg3IMAWuBgviEpuUyMcgFAyIpcKIUKzHQHJYEnzQCQZJ8oD2AibFsRYyCghpa8+YA6WFyU1bsSATqJbUbdDjROFcFrMVREJDXeowhABeBaWvYCPXEPxnl1xVIMtqOksYUIOgTVue5mbW6ADXNR83rBh8nbXUi+EcVq0XDGoKLVTqqFlLMiaibhR5ZiQDJPlEQJxeOa+actlxTqNU1MV1pTWSx6BgpW076mIAi0ziu5ngdSuukwqo5m5fWQsW1RsdYlpMn64kaXK9NJaqpfxY1FySWiBubgbCPoBsQPI+JiGP0EaxapsY4kNQ5wD0TVfVUrs/4dNvhAk6VHubloAIBUCCYi8twim9cJmSzM1Qs9QPGpiDqQXlRqJ1ReyrYzjQanJ1TMMohMtQSCopjSxYTFQjrA2B7k7wRW+I0jl30Ka7sCUWoyJS2InSDB0g2LbGfmsMMlm2+QUJl8jNZidbk5aZc01Ap6ZLTLW1SFRVEgC0De+qekZnuCElRS8VXMSopGAv7RgqymbwsCe582LxwOudNNg4t8xbUGN1MmBPbYbYtmTyqjZgWYljGxJvJO57C+0YUw5MhPfIl4G3CjGXJGkZYKrVWKkhjUM3vIWDAX0E4sOGmTyZQ2bygQEAAVfUQB/U4d47mMkqCYRqviGDBgwSZhgwYMSSGDBgxJIYMGDEknLJMT0x7GDBjO0S7nnhiI+v/AM49jBgxKElxJMuoJgdI/jjjM5TXpBAKC5HeNh7YMGAjGu2qlg33OXoszR8KAbft+/YDt1w0zXAVd0ZlUstgegA2hdsGDC74UYi5rsVHWV4PSpKqogATYD1Mn9ZP1wf2aniFyJNo9Ix7gwfwMYYcTBjojDDiHChWPmsIglbORuV1i4U9hGDBjeUcASCJ8I5fp0E0gA+ZiLWEkkADoAP54kPB+gHQWwYMUcKCqEnXUUjBgwYPKhgwYMSSf//Z"/>
          <p:cNvSpPr>
            <a:spLocks noChangeAspect="1" noChangeArrowheads="1"/>
          </p:cNvSpPr>
          <p:nvPr/>
        </p:nvSpPr>
        <p:spPr bwMode="auto">
          <a:xfrm>
            <a:off x="155575" y="-830263"/>
            <a:ext cx="1714500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4572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309" pitchFamily="2" charset="0"/>
              </a:rPr>
              <a:t>Bear Den Cracks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309" pitchFamily="2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309" pitchFamily="2" charset="0"/>
              </a:rPr>
              <a:t>NJ Hardest</a:t>
            </a:r>
          </a:p>
        </p:txBody>
      </p:sp>
      <p:pic>
        <p:nvPicPr>
          <p:cNvPr id="64525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248400"/>
            <a:ext cx="381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Jia\My Documents\ber den crack.jpg">
            <a:extLst>
              <a:ext uri="{FF2B5EF4-FFF2-40B4-BE49-F238E27FC236}">
                <a16:creationId xmlns:a16="http://schemas.microsoft.com/office/drawing/2014/main" id="{CF835A71-3BD8-2E7E-CCD9-80C30986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jia\Desktop\b\cranlab09\cl1003\PictureESS109a 080.jpg">
            <a:extLst>
              <a:ext uri="{FF2B5EF4-FFF2-40B4-BE49-F238E27FC236}">
                <a16:creationId xmlns:a16="http://schemas.microsoft.com/office/drawing/2014/main" id="{67E32E67-33F5-2B3C-B3B9-CE018BDD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71" y="2262981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8F594-9FC5-5777-68B5-7C52778A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71" y="825232"/>
            <a:ext cx="3886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309" pitchFamily="2" charset="0"/>
              </a:rPr>
              <a:t>Bear Den Cracks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30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61302"/>
      </p:ext>
    </p:extLst>
  </p:cSld>
  <p:clrMapOvr>
    <a:masterClrMapping/>
  </p:clrMapOvr>
  <p:transition spd="med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3" name="Picture 8" descr="C:\Documents and Settings\jia\Desktop\gpi\three star l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096000"/>
            <a:ext cx="33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6D2E-D7AC-BB87-1637-59F87A18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271712"/>
            <a:ext cx="3288092" cy="1143000"/>
          </a:xfrm>
        </p:spPr>
        <p:txBody>
          <a:bodyPr/>
          <a:lstStyle/>
          <a:p>
            <a:r>
              <a:rPr lang="en-US" sz="2400" b="1" dirty="0"/>
              <a:t>Hans</a:t>
            </a:r>
            <a:br>
              <a:rPr lang="en-US" sz="2400" b="1" dirty="0"/>
            </a:br>
            <a:r>
              <a:rPr lang="en-US" sz="2400" b="1" dirty="0"/>
              <a:t>Wittich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NJ Highlands </a:t>
            </a:r>
            <a:br>
              <a:rPr lang="en-US" sz="2400" b="1" dirty="0"/>
            </a:br>
            <a:r>
              <a:rPr lang="en-US" sz="2400" b="1" dirty="0"/>
              <a:t>Weiss Ecology Center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Back from Grand Teton</a:t>
            </a:r>
            <a:br>
              <a:rPr lang="en-US" sz="2400" b="1" dirty="0"/>
            </a:br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Ascent</a:t>
            </a:r>
          </a:p>
        </p:txBody>
      </p:sp>
      <p:pic>
        <p:nvPicPr>
          <p:cNvPr id="7" name="Picture 6" descr="A person and person hugging in the woods&#10;&#10;AI-generated content may be incorrect.">
            <a:extLst>
              <a:ext uri="{FF2B5EF4-FFF2-40B4-BE49-F238E27FC236}">
                <a16:creationId xmlns:a16="http://schemas.microsoft.com/office/drawing/2014/main" id="{0C8DB755-6778-8C7D-9F7D-596D22C78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1" y="-14288"/>
            <a:ext cx="51435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49035E-FF31-7416-19BC-A5B25F987C56}"/>
              </a:ext>
            </a:extLst>
          </p:cNvPr>
          <p:cNvSpPr txBox="1"/>
          <p:nvPr/>
        </p:nvSpPr>
        <p:spPr>
          <a:xfrm>
            <a:off x="5073439" y="4800600"/>
            <a:ext cx="4070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Owen-Spalding </a:t>
            </a:r>
          </a:p>
          <a:p>
            <a:pPr algn="ctr"/>
            <a:r>
              <a:rPr lang="en-US" sz="2400" b="1" dirty="0"/>
              <a:t>(var. Owen Chimney)</a:t>
            </a:r>
          </a:p>
        </p:txBody>
      </p:sp>
    </p:spTree>
    <p:extLst>
      <p:ext uri="{BB962C8B-B14F-4D97-AF65-F5344CB8AC3E}">
        <p14:creationId xmlns:p14="http://schemas.microsoft.com/office/powerpoint/2010/main" val="1020131244"/>
      </p:ext>
    </p:extLst>
  </p:cSld>
  <p:clrMapOvr>
    <a:masterClrMapping/>
  </p:clrMapOvr>
  <p:transition spd="med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5494F-758D-DAE5-B033-DF63A4F95AF7}"/>
              </a:ext>
            </a:extLst>
          </p:cNvPr>
          <p:cNvSpPr txBox="1"/>
          <p:nvPr/>
        </p:nvSpPr>
        <p:spPr>
          <a:xfrm>
            <a:off x="228600" y="520511"/>
            <a:ext cx="89154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Grand Teton. Routes such as the entire northeast ridge, the black dike, and </a:t>
            </a:r>
            <a:r>
              <a:rPr lang="en-US" sz="2400" u="sng" dirty="0">
                <a:solidFill>
                  <a:srgbClr val="FF0000"/>
                </a:solidFill>
              </a:rPr>
              <a:t>the east ridge were worked out by such pioneers as A. R. Ellingwood and Carl Blaurock, Hans Wittich and Otto </a:t>
            </a:r>
            <a:r>
              <a:rPr lang="en-US" sz="2400" u="sng" dirty="0" err="1">
                <a:solidFill>
                  <a:srgbClr val="FF0000"/>
                </a:solidFill>
              </a:rPr>
              <a:t>Stegemaier</a:t>
            </a:r>
            <a:r>
              <a:rPr lang="en-US" sz="2400" dirty="0"/>
              <a:t>, and R. L. M. Underhill and Paul Petzoldt. The status of the mighty Moran had fallen to "an easy day for a lady” as early as 1925 when Eleanor Davis (Ehrman) and Ellingwood reached the summit via the northeast ridge; she had also been the first woman to climb the Grand Teton, and had been on the first ascent of the South Teton.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782836"/>
      </p:ext>
    </p:extLst>
  </p:cSld>
  <p:clrMapOvr>
    <a:masterClrMapping/>
  </p:clrMapOvr>
  <p:transition spd="med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7FC1-226F-61C8-CC85-6B6ABEFE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F58E-9EAC-47E8-E07B-DE3D44BAA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0503D25-8A69-1E02-0198-0D7A7415E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Topping out onto the belay ledge, near the top of the Wittich Crack</a:t>
            </a:r>
          </a:p>
        </p:txBody>
      </p:sp>
      <p:pic>
        <p:nvPicPr>
          <p:cNvPr id="1026" name="Picture 2" descr="Wittich Crack on the Grand Teton">
            <a:hlinkClick r:id="rId2"/>
            <a:extLst>
              <a:ext uri="{FF2B5EF4-FFF2-40B4-BE49-F238E27FC236}">
                <a16:creationId xmlns:a16="http://schemas.microsoft.com/office/drawing/2014/main" id="{AB911A78-1FD0-46C6-8D4B-BBEDD4F3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" y="0"/>
            <a:ext cx="8500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84933"/>
      </p:ext>
    </p:extLst>
  </p:cSld>
  <p:clrMapOvr>
    <a:masterClrMapping/>
  </p:clrMapOvr>
  <p:transition spd="med"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BCF6-8B1B-12A1-E751-4399723A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F837-CAE2-13AC-815C-65F55D81F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newspaper with a car driving down a road&#10;&#10;AI-generated content may be incorrect.">
            <a:extLst>
              <a:ext uri="{FF2B5EF4-FFF2-40B4-BE49-F238E27FC236}">
                <a16:creationId xmlns:a16="http://schemas.microsoft.com/office/drawing/2014/main" id="{0AFAC8D3-5709-5170-B82F-06C29BCFA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1069885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3525-D8CD-7436-C104-29329CE6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A49FA-A90D-15FF-510F-FB99AD626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4D4918-EF6D-385F-BC58-6C38805C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" y="-152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2348590"/>
      </p:ext>
    </p:extLst>
  </p:cSld>
  <p:clrMapOvr>
    <a:masterClrMapping/>
  </p:clrMapOvr>
  <p:transition spd="med"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accessnjicon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0"/>
            <a:ext cx="552450" cy="990600"/>
          </a:xfrm>
          <a:noFill/>
        </p:spPr>
      </p:pic>
      <p:sp>
        <p:nvSpPr>
          <p:cNvPr id="68611" name="TextBox 16"/>
          <p:cNvSpPr txBox="1">
            <a:spLocks noChangeArrowheads="1"/>
          </p:cNvSpPr>
          <p:nvPr/>
        </p:nvSpPr>
        <p:spPr bwMode="auto">
          <a:xfrm>
            <a:off x="4876800" y="5934075"/>
            <a:ext cx="4267200" cy="923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2"/>
                </a:solidFill>
              </a:rPr>
              <a:t>Kittatinny Ridge</a:t>
            </a:r>
          </a:p>
          <a:p>
            <a:pPr algn="ctr"/>
            <a:r>
              <a:rPr lang="en-US" b="1">
                <a:solidFill>
                  <a:schemeClr val="bg2"/>
                </a:solidFill>
              </a:rPr>
              <a:t>Delaware Water Gap</a:t>
            </a:r>
          </a:p>
          <a:p>
            <a:pPr algn="ctr"/>
            <a:r>
              <a:rPr lang="en-US" b="1">
                <a:solidFill>
                  <a:schemeClr val="bg2"/>
                </a:solidFill>
              </a:rPr>
              <a:t>Mt. Tammany</a:t>
            </a:r>
          </a:p>
        </p:txBody>
      </p:sp>
      <p:pic>
        <p:nvPicPr>
          <p:cNvPr id="68612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057900"/>
            <a:ext cx="533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7" descr="E:\laptop\john\Desktop\B\1583207914_71cdc2e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MR_Buttermilk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6" descr="scan00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81000"/>
            <a:ext cx="1804416" cy="2819400"/>
          </a:xfrm>
          <a:prstGeom prst="rect">
            <a:avLst/>
          </a:prstGeom>
          <a:noFill/>
          <a:ln w="984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6" name="Picture 9" descr="AE_logo_color_00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1700" y="6248400"/>
            <a:ext cx="622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9600" y="6096000"/>
            <a:ext cx="7391400" cy="38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 “ SHORT-COMINGS SHOW UP IN THE REALITY OF THE CLIMB ”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med"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E:\gpi\aec\jl b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8" descr="C:\Documents and Settings\jia\Desktop\gpi\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867400"/>
            <a:ext cx="38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E:\Copy of rei oct\2c0bc356e298277be2c27d235507b44845b096.regular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943" y="533400"/>
            <a:ext cx="3772959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00_085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8100" y="381000"/>
            <a:ext cx="49911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f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943600"/>
            <a:ext cx="7143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758278" y="4472781"/>
            <a:ext cx="5295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Rockwell Extra Bold" pitchFamily="18" charset="0"/>
              </a:rPr>
              <a:t>… Protect The Resource.</a:t>
            </a:r>
          </a:p>
        </p:txBody>
      </p:sp>
    </p:spTree>
  </p:cSld>
  <p:clrMapOvr>
    <a:masterClrMapping/>
  </p:clrMapOvr>
  <p:transition spd="med"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685800" y="4495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38282" name="Neil Young - Sugar Mountain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67818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9" descr="PN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9" descr="AE_logo_color_00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numSld="5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28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5486400" y="1600200"/>
            <a:ext cx="3200400" cy="1143000"/>
          </a:xfrm>
        </p:spPr>
        <p:txBody>
          <a:bodyPr/>
          <a:lstStyle/>
          <a:p>
            <a:pPr algn="r"/>
            <a:r>
              <a:rPr lang="en-US" sz="2400" b="1" dirty="0">
                <a:latin typeface="309" pitchFamily="2" charset="0"/>
              </a:rPr>
              <a:t>Questions about  Rock  Climbing in NJ….</a:t>
            </a:r>
            <a:br>
              <a:rPr lang="en-US" b="1" dirty="0">
                <a:latin typeface="309" pitchFamily="2" charset="0"/>
              </a:rPr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pic>
        <p:nvPicPr>
          <p:cNvPr id="6" name="Picture 2" descr="scan0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18566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819400" y="3657600"/>
            <a:ext cx="563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09" pitchFamily="2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09" pitchFamily="2" charset="0"/>
                <a:ea typeface="+mj-ea"/>
                <a:cs typeface="+mj-cs"/>
              </a:rPr>
              <a:t>Climbing Advocacy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09" pitchFamily="2" charset="0"/>
                <a:ea typeface="+mj-ea"/>
                <a:cs typeface="+mj-cs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09" pitchFamily="2" charset="0"/>
                <a:ea typeface="+mj-ea"/>
                <a:cs typeface="+mj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940629" y="5622471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309" pitchFamily="2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antasia" pitchFamily="2" charset="0"/>
                <a:ea typeface="+mj-ea"/>
                <a:cs typeface="+mj-cs"/>
              </a:rPr>
              <a:t>ingvarja@verizon.net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5678-E4D9-92F2-469D-6B210C15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35260-2C07-6ADC-B687-2F0680513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6401069"/>
      </p:ext>
    </p:extLst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50A7-9926-C14D-E1CE-D59ED963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BC7F-C7F5-6C35-029C-B5BBAAE4D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een.jpg">
            <a:extLst>
              <a:ext uri="{FF2B5EF4-FFF2-40B4-BE49-F238E27FC236}">
                <a16:creationId xmlns:a16="http://schemas.microsoft.com/office/drawing/2014/main" id="{761575C8-5478-CEF2-E9D4-6E19591E72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E:\day book 010112\ground hawg\Copy of B6A2920E-4936-4D3B-8F3209F81DE6B0D5.jpg">
            <a:extLst>
              <a:ext uri="{FF2B5EF4-FFF2-40B4-BE49-F238E27FC236}">
                <a16:creationId xmlns:a16="http://schemas.microsoft.com/office/drawing/2014/main" id="{6995A145-AA22-2071-3DE2-B2FCF2CB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813D71-CA2C-A3F3-1D78-68B2E57D1AA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 dirty="0">
                <a:latin typeface="309" pitchFamily="2" charset="0"/>
              </a:rPr>
              <a:t>Continuous Ranges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 dirty="0">
                <a:latin typeface="309" pitchFamily="2" charset="0"/>
              </a:rPr>
              <a:t>and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3200" dirty="0">
                <a:latin typeface="309" pitchFamily="2" charset="0"/>
              </a:rPr>
              <a:t>Discontinuous 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latin typeface="309" pitchFamily="2" charset="0"/>
              </a:rPr>
              <a:t>Valleys 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EE2B01A5-9FDB-4FE5-BAF1-DCF583DA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94463"/>
            <a:ext cx="2209800" cy="203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>
                <a:latin typeface="309" pitchFamily="2" charset="0"/>
              </a:rPr>
              <a:t>Western Highlands</a:t>
            </a:r>
          </a:p>
          <a:p>
            <a:pPr algn="ctr"/>
            <a:r>
              <a:rPr lang="en-US" dirty="0" err="1">
                <a:latin typeface="309" pitchFamily="2" charset="0"/>
              </a:rPr>
              <a:t>Kittatinities</a:t>
            </a:r>
            <a:endParaRPr lang="en-US" dirty="0">
              <a:latin typeface="309" pitchFamily="2" charset="0"/>
            </a:endParaRPr>
          </a:p>
          <a:p>
            <a:pPr algn="ctr"/>
            <a:r>
              <a:rPr lang="en-US" dirty="0" err="1">
                <a:latin typeface="309" pitchFamily="2" charset="0"/>
              </a:rPr>
              <a:t>Waywayanda</a:t>
            </a:r>
            <a:endParaRPr lang="en-US" dirty="0">
              <a:latin typeface="309" pitchFamily="2" charset="0"/>
            </a:endParaRPr>
          </a:p>
          <a:p>
            <a:pPr algn="ctr"/>
            <a:r>
              <a:rPr lang="en-US" dirty="0">
                <a:latin typeface="309" pitchFamily="2" charset="0"/>
              </a:rPr>
              <a:t>Hamburg</a:t>
            </a:r>
          </a:p>
          <a:p>
            <a:pPr algn="ctr"/>
            <a:r>
              <a:rPr lang="en-US" dirty="0">
                <a:latin typeface="309" pitchFamily="2" charset="0"/>
              </a:rPr>
              <a:t>Sparta</a:t>
            </a:r>
          </a:p>
          <a:p>
            <a:pPr algn="ctr"/>
            <a:r>
              <a:rPr lang="en-US" dirty="0">
                <a:latin typeface="309" pitchFamily="2" charset="0"/>
              </a:rPr>
              <a:t>Allamuchy</a:t>
            </a:r>
          </a:p>
          <a:p>
            <a:pPr algn="ctr"/>
            <a:r>
              <a:rPr lang="en-US" dirty="0" err="1">
                <a:latin typeface="309" pitchFamily="2" charset="0"/>
              </a:rPr>
              <a:t>Pohatcong</a:t>
            </a:r>
            <a:endParaRPr lang="en-US" dirty="0">
              <a:latin typeface="309" pitchFamily="2" charset="0"/>
            </a:endParaRP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2A8B5410-396F-1EE5-9983-2CF0B39DC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2" y="4283846"/>
            <a:ext cx="2344738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>
                <a:latin typeface="309" pitchFamily="2" charset="0"/>
              </a:rPr>
              <a:t>Central  Highlands</a:t>
            </a:r>
          </a:p>
          <a:p>
            <a:pPr algn="ctr"/>
            <a:r>
              <a:rPr lang="en-US" dirty="0" err="1">
                <a:latin typeface="309" pitchFamily="2" charset="0"/>
              </a:rPr>
              <a:t>Bearfort</a:t>
            </a:r>
            <a:endParaRPr lang="en-US" dirty="0">
              <a:latin typeface="309" pitchFamily="2" charset="0"/>
            </a:endParaRPr>
          </a:p>
          <a:p>
            <a:pPr algn="ctr"/>
            <a:r>
              <a:rPr lang="en-US" dirty="0">
                <a:latin typeface="309" pitchFamily="2" charset="0"/>
              </a:rPr>
              <a:t>Kanouse</a:t>
            </a:r>
          </a:p>
          <a:p>
            <a:pPr algn="ctr"/>
            <a:r>
              <a:rPr lang="en-US" dirty="0">
                <a:latin typeface="309" pitchFamily="2" charset="0"/>
              </a:rPr>
              <a:t>Copperas</a:t>
            </a:r>
          </a:p>
          <a:p>
            <a:pPr algn="ctr"/>
            <a:r>
              <a:rPr lang="en-US" dirty="0">
                <a:latin typeface="309" pitchFamily="2" charset="0"/>
              </a:rPr>
              <a:t>Green Pond</a:t>
            </a:r>
          </a:p>
          <a:p>
            <a:pPr algn="ctr"/>
            <a:r>
              <a:rPr lang="en-US" dirty="0">
                <a:latin typeface="309" pitchFamily="2" charset="0"/>
              </a:rPr>
              <a:t>Bowling Green</a:t>
            </a:r>
          </a:p>
          <a:p>
            <a:pPr algn="ctr"/>
            <a:r>
              <a:rPr lang="en-US" dirty="0" err="1">
                <a:latin typeface="309" pitchFamily="2" charset="0"/>
              </a:rPr>
              <a:t>Schooleys</a:t>
            </a:r>
            <a:endParaRPr lang="en-US" dirty="0">
              <a:latin typeface="309" pitchFamily="2" charset="0"/>
            </a:endParaRPr>
          </a:p>
          <a:p>
            <a:pPr algn="ctr"/>
            <a:r>
              <a:rPr lang="en-US" dirty="0" err="1">
                <a:latin typeface="309" pitchFamily="2" charset="0"/>
              </a:rPr>
              <a:t>M’conetcong</a:t>
            </a:r>
            <a:endParaRPr lang="en-US" dirty="0">
              <a:latin typeface="309" pitchFamily="2" charset="0"/>
            </a:endParaRPr>
          </a:p>
        </p:txBody>
      </p:sp>
      <p:sp>
        <p:nvSpPr>
          <p:cNvPr id="11" name="TextBox 51">
            <a:extLst>
              <a:ext uri="{FF2B5EF4-FFF2-40B4-BE49-F238E27FC236}">
                <a16:creationId xmlns:a16="http://schemas.microsoft.com/office/drawing/2014/main" id="{902EDD88-CBE6-DC68-8E2A-51203D4DF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00"/>
            <a:ext cx="1905000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>
                <a:latin typeface="309" pitchFamily="2" charset="0"/>
              </a:rPr>
              <a:t>Eastern Highlands</a:t>
            </a:r>
          </a:p>
          <a:p>
            <a:pPr algn="ctr"/>
            <a:r>
              <a:rPr lang="en-US" dirty="0">
                <a:latin typeface="309" pitchFamily="2" charset="0"/>
              </a:rPr>
              <a:t>(More or Less Isolated Hills)</a:t>
            </a:r>
          </a:p>
          <a:p>
            <a:pPr algn="ctr"/>
            <a:r>
              <a:rPr lang="en-US" dirty="0">
                <a:latin typeface="309" pitchFamily="2" charset="0"/>
              </a:rPr>
              <a:t>Ramapo's</a:t>
            </a:r>
          </a:p>
          <a:p>
            <a:pPr algn="ctr"/>
            <a:r>
              <a:rPr lang="en-US" dirty="0">
                <a:latin typeface="309" pitchFamily="2" charset="0"/>
              </a:rPr>
              <a:t>Passaic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3B0349-4AC4-5BF3-2087-765FFC903378}"/>
              </a:ext>
            </a:extLst>
          </p:cNvPr>
          <p:cNvCxnSpPr/>
          <p:nvPr/>
        </p:nvCxnSpPr>
        <p:spPr>
          <a:xfrm flipV="1">
            <a:off x="3128554" y="1427117"/>
            <a:ext cx="1828800" cy="11430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5692FD-E1B9-8BA8-3446-94BD63C9738B}"/>
              </a:ext>
            </a:extLst>
          </p:cNvPr>
          <p:cNvCxnSpPr/>
          <p:nvPr/>
        </p:nvCxnSpPr>
        <p:spPr>
          <a:xfrm flipV="1">
            <a:off x="4572000" y="1371600"/>
            <a:ext cx="1219200" cy="99060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713933-8513-77D8-687C-AB678C9BF495}"/>
              </a:ext>
            </a:extLst>
          </p:cNvPr>
          <p:cNvCxnSpPr>
            <a:cxnSpLocks/>
          </p:cNvCxnSpPr>
          <p:nvPr/>
        </p:nvCxnSpPr>
        <p:spPr>
          <a:xfrm flipV="1">
            <a:off x="6116683" y="1636530"/>
            <a:ext cx="994954" cy="854937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948F056-FB5D-F8E7-65B9-C3CD36738996}"/>
              </a:ext>
            </a:extLst>
          </p:cNvPr>
          <p:cNvSpPr/>
          <p:nvPr/>
        </p:nvSpPr>
        <p:spPr>
          <a:xfrm>
            <a:off x="5361213" y="1427117"/>
            <a:ext cx="249283" cy="2684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32E8A-2277-BF11-0CB6-545E8CAEA5F9}"/>
              </a:ext>
            </a:extLst>
          </p:cNvPr>
          <p:cNvSpPr txBox="1"/>
          <p:nvPr/>
        </p:nvSpPr>
        <p:spPr>
          <a:xfrm>
            <a:off x="3680439" y="501134"/>
            <a:ext cx="4578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309" pitchFamily="2" charset="0"/>
              </a:rPr>
              <a:t>Green Pond</a:t>
            </a:r>
          </a:p>
        </p:txBody>
      </p:sp>
    </p:spTree>
    <p:extLst>
      <p:ext uri="{BB962C8B-B14F-4D97-AF65-F5344CB8AC3E}">
        <p14:creationId xmlns:p14="http://schemas.microsoft.com/office/powerpoint/2010/main" val="1156836169"/>
      </p:ext>
    </p:extLst>
  </p:cSld>
  <p:clrMapOvr>
    <a:masterClrMapping/>
  </p:clrMapOvr>
  <p:transition spd="med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4|4.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7453</TotalTime>
  <Words>1026</Words>
  <Application>Microsoft Office PowerPoint</Application>
  <PresentationFormat>On-screen Show (4:3)</PresentationFormat>
  <Paragraphs>379</Paragraphs>
  <Slides>73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7" baseType="lpstr">
      <vt:lpstr>309</vt:lpstr>
      <vt:lpstr>39 Smooth</vt:lpstr>
      <vt:lpstr>42</vt:lpstr>
      <vt:lpstr>Aharoni</vt:lpstr>
      <vt:lpstr>apantasia</vt:lpstr>
      <vt:lpstr>Arfmoochikncheez</vt:lpstr>
      <vt:lpstr>Arial</vt:lpstr>
      <vt:lpstr>BeanTown</vt:lpstr>
      <vt:lpstr>Calibri</vt:lpstr>
      <vt:lpstr>Rockwell Extra Bold</vt:lpstr>
      <vt:lpstr>Skooz' me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Bastion of Multi-Use Outdoor Recreation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Talus Slope Woodland</vt:lpstr>
      <vt:lpstr>PowerPoint Presentation</vt:lpstr>
      <vt:lpstr>Cliff Ecology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Highland  Critters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Ridge-Top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Hans Wittich  NJ Highlands  Weiss Ecology Center  Back from Grand Teton 1st Ascent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about  Rock  Climbing in NJ….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jia</dc:creator>
  <cp:lastModifiedBy>John Anderson</cp:lastModifiedBy>
  <cp:revision>550</cp:revision>
  <dcterms:created xsi:type="dcterms:W3CDTF">2011-08-29T19:12:49Z</dcterms:created>
  <dcterms:modified xsi:type="dcterms:W3CDTF">2025-05-15T22:09:20Z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00080044cf0000000000010250600207f7000400038000</vt:lpwstr>
  </property>
</Properties>
</file>