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7"/>
  </p:notesMasterIdLst>
  <p:sldIdLst>
    <p:sldId id="284" r:id="rId2"/>
    <p:sldId id="298" r:id="rId3"/>
    <p:sldId id="257" r:id="rId4"/>
    <p:sldId id="296" r:id="rId5"/>
    <p:sldId id="274" r:id="rId6"/>
    <p:sldId id="265" r:id="rId7"/>
    <p:sldId id="260" r:id="rId8"/>
    <p:sldId id="286" r:id="rId9"/>
    <p:sldId id="289" r:id="rId10"/>
    <p:sldId id="261" r:id="rId11"/>
    <p:sldId id="258" r:id="rId12"/>
    <p:sldId id="287" r:id="rId13"/>
    <p:sldId id="278" r:id="rId14"/>
    <p:sldId id="276" r:id="rId15"/>
    <p:sldId id="299" r:id="rId16"/>
    <p:sldId id="275" r:id="rId17"/>
    <p:sldId id="297" r:id="rId18"/>
    <p:sldId id="277" r:id="rId19"/>
    <p:sldId id="279" r:id="rId20"/>
    <p:sldId id="288" r:id="rId21"/>
    <p:sldId id="256" r:id="rId22"/>
    <p:sldId id="271" r:id="rId23"/>
    <p:sldId id="269" r:id="rId24"/>
    <p:sldId id="272" r:id="rId25"/>
    <p:sldId id="285" r:id="rId26"/>
    <p:sldId id="270" r:id="rId27"/>
    <p:sldId id="273" r:id="rId28"/>
    <p:sldId id="268" r:id="rId29"/>
    <p:sldId id="290" r:id="rId30"/>
    <p:sldId id="293" r:id="rId31"/>
    <p:sldId id="294" r:id="rId32"/>
    <p:sldId id="295" r:id="rId33"/>
    <p:sldId id="282" r:id="rId34"/>
    <p:sldId id="281" r:id="rId35"/>
    <p:sldId id="262"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F3A7"/>
    <a:srgbClr val="F9CF9C"/>
    <a:srgbClr val="F3D295"/>
    <a:srgbClr val="F3530A"/>
    <a:srgbClr val="0000FF"/>
    <a:srgbClr val="BC3B08"/>
    <a:srgbClr val="2D2034"/>
    <a:srgbClr val="616161"/>
    <a:srgbClr val="FFBA4E"/>
    <a:srgbClr val="4A221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p:restoredLeft sz="5225" autoAdjust="0"/>
    <p:restoredTop sz="86420" autoAdjust="0"/>
  </p:normalViewPr>
  <p:slideViewPr>
    <p:cSldViewPr snapToGrid="0">
      <p:cViewPr varScale="1">
        <p:scale>
          <a:sx n="83" d="100"/>
          <a:sy n="83" d="100"/>
        </p:scale>
        <p:origin x="2418" y="300"/>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58C6D3-C57B-4936-846D-EDF7C5FF7288}" type="datetimeFigureOut">
              <a:rPr lang="en-US" smtClean="0"/>
              <a:t>3/15/2026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695B5C-B3D4-47CA-B403-60ED26B24FD9}" type="slidenum">
              <a:rPr lang="en-US" smtClean="0"/>
              <a:t>‹#›</a:t>
            </a:fld>
            <a:endParaRPr lang="en-US" dirty="0"/>
          </a:p>
        </p:txBody>
      </p:sp>
    </p:spTree>
    <p:extLst>
      <p:ext uri="{BB962C8B-B14F-4D97-AF65-F5344CB8AC3E}">
        <p14:creationId xmlns:p14="http://schemas.microsoft.com/office/powerpoint/2010/main" val="20718653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EC8962-4921-D014-D504-B18EBF9E02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18AD2C-80C9-9364-E383-F95D78C18B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467C32-538B-5E86-1498-24AF5497284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58597DF-543D-D850-A133-557201C65904}"/>
              </a:ext>
            </a:extLst>
          </p:cNvPr>
          <p:cNvSpPr>
            <a:spLocks noGrp="1"/>
          </p:cNvSpPr>
          <p:nvPr>
            <p:ph type="sldNum" sz="quarter" idx="5"/>
          </p:nvPr>
        </p:nvSpPr>
        <p:spPr/>
        <p:txBody>
          <a:bodyPr/>
          <a:lstStyle/>
          <a:p>
            <a:fld id="{FE695B5C-B3D4-47CA-B403-60ED26B24FD9}" type="slidenum">
              <a:rPr lang="en-US" smtClean="0"/>
              <a:t>1</a:t>
            </a:fld>
            <a:endParaRPr lang="en-US" dirty="0"/>
          </a:p>
        </p:txBody>
      </p:sp>
    </p:spTree>
    <p:extLst>
      <p:ext uri="{BB962C8B-B14F-4D97-AF65-F5344CB8AC3E}">
        <p14:creationId xmlns:p14="http://schemas.microsoft.com/office/powerpoint/2010/main" val="1364892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695B5C-B3D4-47CA-B403-60ED26B24FD9}" type="slidenum">
              <a:rPr lang="en-US" smtClean="0"/>
              <a:t>11</a:t>
            </a:fld>
            <a:endParaRPr lang="en-US" dirty="0"/>
          </a:p>
        </p:txBody>
      </p:sp>
    </p:spTree>
    <p:extLst>
      <p:ext uri="{BB962C8B-B14F-4D97-AF65-F5344CB8AC3E}">
        <p14:creationId xmlns:p14="http://schemas.microsoft.com/office/powerpoint/2010/main" val="727269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695B5C-B3D4-47CA-B403-60ED26B24FD9}" type="slidenum">
              <a:rPr lang="en-US" smtClean="0"/>
              <a:t>14</a:t>
            </a:fld>
            <a:endParaRPr lang="en-US" dirty="0"/>
          </a:p>
        </p:txBody>
      </p:sp>
    </p:spTree>
    <p:extLst>
      <p:ext uri="{BB962C8B-B14F-4D97-AF65-F5344CB8AC3E}">
        <p14:creationId xmlns:p14="http://schemas.microsoft.com/office/powerpoint/2010/main" val="1375623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695B5C-B3D4-47CA-B403-60ED26B24FD9}" type="slidenum">
              <a:rPr lang="en-US" smtClean="0"/>
              <a:t>18</a:t>
            </a:fld>
            <a:endParaRPr lang="en-US" dirty="0"/>
          </a:p>
        </p:txBody>
      </p:sp>
    </p:spTree>
    <p:extLst>
      <p:ext uri="{BB962C8B-B14F-4D97-AF65-F5344CB8AC3E}">
        <p14:creationId xmlns:p14="http://schemas.microsoft.com/office/powerpoint/2010/main" val="40616179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695B5C-B3D4-47CA-B403-60ED26B24FD9}" type="slidenum">
              <a:rPr lang="en-US" smtClean="0"/>
              <a:t>27</a:t>
            </a:fld>
            <a:endParaRPr lang="en-US" dirty="0"/>
          </a:p>
        </p:txBody>
      </p:sp>
    </p:spTree>
    <p:extLst>
      <p:ext uri="{BB962C8B-B14F-4D97-AF65-F5344CB8AC3E}">
        <p14:creationId xmlns:p14="http://schemas.microsoft.com/office/powerpoint/2010/main" val="42053413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301AED-01CC-3521-9C56-D4E93DCA98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6F8FF9-6345-0012-E339-9C5DC86F5B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98FAF0-EB87-B049-BBE8-A30A0180D0F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B3E4337-A268-FAFB-6662-7FEC9707840C}"/>
              </a:ext>
            </a:extLst>
          </p:cNvPr>
          <p:cNvSpPr>
            <a:spLocks noGrp="1"/>
          </p:cNvSpPr>
          <p:nvPr>
            <p:ph type="sldNum" sz="quarter" idx="5"/>
          </p:nvPr>
        </p:nvSpPr>
        <p:spPr/>
        <p:txBody>
          <a:bodyPr/>
          <a:lstStyle/>
          <a:p>
            <a:fld id="{FE695B5C-B3D4-47CA-B403-60ED26B24FD9}" type="slidenum">
              <a:rPr lang="en-US" smtClean="0"/>
              <a:t>30</a:t>
            </a:fld>
            <a:endParaRPr lang="en-US" dirty="0"/>
          </a:p>
        </p:txBody>
      </p:sp>
    </p:spTree>
    <p:extLst>
      <p:ext uri="{BB962C8B-B14F-4D97-AF65-F5344CB8AC3E}">
        <p14:creationId xmlns:p14="http://schemas.microsoft.com/office/powerpoint/2010/main" val="39134643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695B5C-B3D4-47CA-B403-60ED26B24FD9}" type="slidenum">
              <a:rPr lang="en-US" smtClean="0"/>
              <a:t>31</a:t>
            </a:fld>
            <a:endParaRPr lang="en-US" dirty="0"/>
          </a:p>
        </p:txBody>
      </p:sp>
    </p:spTree>
    <p:extLst>
      <p:ext uri="{BB962C8B-B14F-4D97-AF65-F5344CB8AC3E}">
        <p14:creationId xmlns:p14="http://schemas.microsoft.com/office/powerpoint/2010/main" val="28685017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695B5C-B3D4-47CA-B403-60ED26B24FD9}" type="slidenum">
              <a:rPr lang="en-US" smtClean="0"/>
              <a:t>32</a:t>
            </a:fld>
            <a:endParaRPr lang="en-US" dirty="0"/>
          </a:p>
        </p:txBody>
      </p:sp>
    </p:spTree>
    <p:extLst>
      <p:ext uri="{BB962C8B-B14F-4D97-AF65-F5344CB8AC3E}">
        <p14:creationId xmlns:p14="http://schemas.microsoft.com/office/powerpoint/2010/main" val="36285999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695B5C-B3D4-47CA-B403-60ED26B24FD9}" type="slidenum">
              <a:rPr lang="en-US" smtClean="0"/>
              <a:t>34</a:t>
            </a:fld>
            <a:endParaRPr lang="en-US" dirty="0"/>
          </a:p>
        </p:txBody>
      </p:sp>
    </p:spTree>
    <p:extLst>
      <p:ext uri="{BB962C8B-B14F-4D97-AF65-F5344CB8AC3E}">
        <p14:creationId xmlns:p14="http://schemas.microsoft.com/office/powerpoint/2010/main" val="33610247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426F4-3A4F-48FC-59CE-E23D89EE4DC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A5E70D-24F7-CC6F-8134-B5DAEDAC9E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83B19DD-2312-7504-DC0F-64842CA0DC4B}"/>
              </a:ext>
            </a:extLst>
          </p:cNvPr>
          <p:cNvSpPr>
            <a:spLocks noGrp="1"/>
          </p:cNvSpPr>
          <p:nvPr>
            <p:ph type="dt" sz="half" idx="10"/>
          </p:nvPr>
        </p:nvSpPr>
        <p:spPr/>
        <p:txBody>
          <a:bodyPr/>
          <a:lstStyle/>
          <a:p>
            <a:fld id="{8A399583-D998-4E4D-A611-F7D2DA735D9F}" type="datetime1">
              <a:rPr lang="en-US" smtClean="0"/>
              <a:t>3/15/2026</a:t>
            </a:fld>
            <a:endParaRPr lang="en-US" dirty="0"/>
          </a:p>
        </p:txBody>
      </p:sp>
      <p:sp>
        <p:nvSpPr>
          <p:cNvPr id="5" name="Footer Placeholder 4">
            <a:extLst>
              <a:ext uri="{FF2B5EF4-FFF2-40B4-BE49-F238E27FC236}">
                <a16:creationId xmlns:a16="http://schemas.microsoft.com/office/drawing/2014/main" id="{52B209B5-1847-6B72-590B-8587B556D1DF}"/>
              </a:ext>
            </a:extLst>
          </p:cNvPr>
          <p:cNvSpPr>
            <a:spLocks noGrp="1"/>
          </p:cNvSpPr>
          <p:nvPr>
            <p:ph type="ftr" sz="quarter" idx="11"/>
          </p:nvPr>
        </p:nvSpPr>
        <p:spPr/>
        <p:txBody>
          <a:bodyPr/>
          <a:lstStyle/>
          <a:p>
            <a:r>
              <a:rPr lang="en-US" dirty="0"/>
              <a:t>Enhancing Awareness, Promoting Exercise with MS</a:t>
            </a:r>
          </a:p>
        </p:txBody>
      </p:sp>
      <p:sp>
        <p:nvSpPr>
          <p:cNvPr id="6" name="Slide Number Placeholder 5">
            <a:extLst>
              <a:ext uri="{FF2B5EF4-FFF2-40B4-BE49-F238E27FC236}">
                <a16:creationId xmlns:a16="http://schemas.microsoft.com/office/drawing/2014/main" id="{E4E2F28A-E290-B0FA-BA17-71360558D619}"/>
              </a:ext>
            </a:extLst>
          </p:cNvPr>
          <p:cNvSpPr>
            <a:spLocks noGrp="1"/>
          </p:cNvSpPr>
          <p:nvPr>
            <p:ph type="sldNum" sz="quarter" idx="12"/>
          </p:nvPr>
        </p:nvSpPr>
        <p:spPr/>
        <p:txBody>
          <a:bodyPr/>
          <a:lstStyle/>
          <a:p>
            <a:fld id="{5E883481-A521-4A75-848A-A2BF2DE74739}" type="slidenum">
              <a:rPr lang="en-US" smtClean="0"/>
              <a:t>‹#›</a:t>
            </a:fld>
            <a:endParaRPr lang="en-US" dirty="0"/>
          </a:p>
        </p:txBody>
      </p:sp>
    </p:spTree>
    <p:extLst>
      <p:ext uri="{BB962C8B-B14F-4D97-AF65-F5344CB8AC3E}">
        <p14:creationId xmlns:p14="http://schemas.microsoft.com/office/powerpoint/2010/main" val="3637462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AC29C-BDDC-4854-609F-D15D70A9FD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3759AA0-6FFA-4D5E-264C-57922291D69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BA4129-689D-F168-E193-D6C28A4B13E1}"/>
              </a:ext>
            </a:extLst>
          </p:cNvPr>
          <p:cNvSpPr>
            <a:spLocks noGrp="1"/>
          </p:cNvSpPr>
          <p:nvPr>
            <p:ph type="dt" sz="half" idx="10"/>
          </p:nvPr>
        </p:nvSpPr>
        <p:spPr/>
        <p:txBody>
          <a:bodyPr/>
          <a:lstStyle/>
          <a:p>
            <a:fld id="{42543435-79BA-4ECD-97FC-2EFC4302F2F5}" type="datetime1">
              <a:rPr lang="en-US" smtClean="0"/>
              <a:t>3/15/2026</a:t>
            </a:fld>
            <a:endParaRPr lang="en-US" dirty="0"/>
          </a:p>
        </p:txBody>
      </p:sp>
      <p:sp>
        <p:nvSpPr>
          <p:cNvPr id="5" name="Footer Placeholder 4">
            <a:extLst>
              <a:ext uri="{FF2B5EF4-FFF2-40B4-BE49-F238E27FC236}">
                <a16:creationId xmlns:a16="http://schemas.microsoft.com/office/drawing/2014/main" id="{207FF204-1C62-9C64-0D00-94E4CC31AADE}"/>
              </a:ext>
            </a:extLst>
          </p:cNvPr>
          <p:cNvSpPr>
            <a:spLocks noGrp="1"/>
          </p:cNvSpPr>
          <p:nvPr>
            <p:ph type="ftr" sz="quarter" idx="11"/>
          </p:nvPr>
        </p:nvSpPr>
        <p:spPr/>
        <p:txBody>
          <a:bodyPr/>
          <a:lstStyle/>
          <a:p>
            <a:r>
              <a:rPr lang="en-US" dirty="0"/>
              <a:t>Enhancing Awareness, Promoting Exercise with MS</a:t>
            </a:r>
          </a:p>
        </p:txBody>
      </p:sp>
      <p:sp>
        <p:nvSpPr>
          <p:cNvPr id="6" name="Slide Number Placeholder 5">
            <a:extLst>
              <a:ext uri="{FF2B5EF4-FFF2-40B4-BE49-F238E27FC236}">
                <a16:creationId xmlns:a16="http://schemas.microsoft.com/office/drawing/2014/main" id="{D8CE67FA-30AF-9104-3003-9325A0353B5A}"/>
              </a:ext>
            </a:extLst>
          </p:cNvPr>
          <p:cNvSpPr>
            <a:spLocks noGrp="1"/>
          </p:cNvSpPr>
          <p:nvPr>
            <p:ph type="sldNum" sz="quarter" idx="12"/>
          </p:nvPr>
        </p:nvSpPr>
        <p:spPr/>
        <p:txBody>
          <a:bodyPr/>
          <a:lstStyle/>
          <a:p>
            <a:fld id="{5E883481-A521-4A75-848A-A2BF2DE74739}" type="slidenum">
              <a:rPr lang="en-US" smtClean="0"/>
              <a:t>‹#›</a:t>
            </a:fld>
            <a:endParaRPr lang="en-US" dirty="0"/>
          </a:p>
        </p:txBody>
      </p:sp>
    </p:spTree>
    <p:extLst>
      <p:ext uri="{BB962C8B-B14F-4D97-AF65-F5344CB8AC3E}">
        <p14:creationId xmlns:p14="http://schemas.microsoft.com/office/powerpoint/2010/main" val="23409185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23D56F-1839-5DDC-84CD-A74611CAC80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E6FB8F-584D-39A6-EDB9-8343595F489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15317B-A229-1795-2318-81988D493FF3}"/>
              </a:ext>
            </a:extLst>
          </p:cNvPr>
          <p:cNvSpPr>
            <a:spLocks noGrp="1"/>
          </p:cNvSpPr>
          <p:nvPr>
            <p:ph type="dt" sz="half" idx="10"/>
          </p:nvPr>
        </p:nvSpPr>
        <p:spPr/>
        <p:txBody>
          <a:bodyPr/>
          <a:lstStyle/>
          <a:p>
            <a:fld id="{FCFAF987-7041-42CD-8017-9EFE54CD2BEA}" type="datetime1">
              <a:rPr lang="en-US" smtClean="0"/>
              <a:t>3/15/2026</a:t>
            </a:fld>
            <a:endParaRPr lang="en-US" dirty="0"/>
          </a:p>
        </p:txBody>
      </p:sp>
      <p:sp>
        <p:nvSpPr>
          <p:cNvPr id="5" name="Footer Placeholder 4">
            <a:extLst>
              <a:ext uri="{FF2B5EF4-FFF2-40B4-BE49-F238E27FC236}">
                <a16:creationId xmlns:a16="http://schemas.microsoft.com/office/drawing/2014/main" id="{39DB062F-7211-3D84-7C37-2DAE2D7188DC}"/>
              </a:ext>
            </a:extLst>
          </p:cNvPr>
          <p:cNvSpPr>
            <a:spLocks noGrp="1"/>
          </p:cNvSpPr>
          <p:nvPr>
            <p:ph type="ftr" sz="quarter" idx="11"/>
          </p:nvPr>
        </p:nvSpPr>
        <p:spPr/>
        <p:txBody>
          <a:bodyPr/>
          <a:lstStyle/>
          <a:p>
            <a:r>
              <a:rPr lang="en-US" dirty="0"/>
              <a:t>Enhancing Awareness, Promoting Exercise with MS</a:t>
            </a:r>
          </a:p>
        </p:txBody>
      </p:sp>
      <p:sp>
        <p:nvSpPr>
          <p:cNvPr id="6" name="Slide Number Placeholder 5">
            <a:extLst>
              <a:ext uri="{FF2B5EF4-FFF2-40B4-BE49-F238E27FC236}">
                <a16:creationId xmlns:a16="http://schemas.microsoft.com/office/drawing/2014/main" id="{59E2D763-4990-6731-1C3E-1C832637D5FD}"/>
              </a:ext>
            </a:extLst>
          </p:cNvPr>
          <p:cNvSpPr>
            <a:spLocks noGrp="1"/>
          </p:cNvSpPr>
          <p:nvPr>
            <p:ph type="sldNum" sz="quarter" idx="12"/>
          </p:nvPr>
        </p:nvSpPr>
        <p:spPr/>
        <p:txBody>
          <a:bodyPr/>
          <a:lstStyle/>
          <a:p>
            <a:fld id="{5E883481-A521-4A75-848A-A2BF2DE74739}" type="slidenum">
              <a:rPr lang="en-US" smtClean="0"/>
              <a:t>‹#›</a:t>
            </a:fld>
            <a:endParaRPr lang="en-US" dirty="0"/>
          </a:p>
        </p:txBody>
      </p:sp>
    </p:spTree>
    <p:extLst>
      <p:ext uri="{BB962C8B-B14F-4D97-AF65-F5344CB8AC3E}">
        <p14:creationId xmlns:p14="http://schemas.microsoft.com/office/powerpoint/2010/main" val="3182043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p:bg>
      <p:bgPr>
        <a:solidFill>
          <a:schemeClr val="accent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C7F6B47B-FE57-44F5-B5A8-26DF978ABF2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F9444BC-BA6E-47AE-9F54-D7B7A498323F}"/>
              </a:ext>
            </a:extLst>
          </p:cNvPr>
          <p:cNvSpPr>
            <a:spLocks noGrp="1"/>
          </p:cNvSpPr>
          <p:nvPr>
            <p:ph type="title" hasCustomPrompt="1"/>
          </p:nvPr>
        </p:nvSpPr>
        <p:spPr>
          <a:xfrm>
            <a:off x="825674" y="1327759"/>
            <a:ext cx="4989628" cy="1929505"/>
          </a:xfrm>
          <a:prstGeom prst="rect">
            <a:avLst/>
          </a:prstGeom>
        </p:spPr>
        <p:txBody>
          <a:bodyPr anchor="b"/>
          <a:lstStyle>
            <a:lvl1pPr>
              <a:defRPr sz="4800" cap="all" spc="400" baseline="0">
                <a:solidFill>
                  <a:schemeClr val="accent6"/>
                </a:solidFill>
              </a:defRPr>
            </a:lvl1pPr>
          </a:lstStyle>
          <a:p>
            <a:r>
              <a:rPr lang="en-US" dirty="0"/>
              <a:t>Click to add title</a:t>
            </a:r>
          </a:p>
        </p:txBody>
      </p:sp>
      <p:sp>
        <p:nvSpPr>
          <p:cNvPr id="14" name="Text Placeholder 13">
            <a:extLst>
              <a:ext uri="{FF2B5EF4-FFF2-40B4-BE49-F238E27FC236}">
                <a16:creationId xmlns:a16="http://schemas.microsoft.com/office/drawing/2014/main" id="{36ACD8B9-402D-4E40-BE1F-410604448141}"/>
              </a:ext>
            </a:extLst>
          </p:cNvPr>
          <p:cNvSpPr>
            <a:spLocks noGrp="1"/>
          </p:cNvSpPr>
          <p:nvPr>
            <p:ph type="body" sz="quarter" idx="12" hasCustomPrompt="1"/>
          </p:nvPr>
        </p:nvSpPr>
        <p:spPr>
          <a:xfrm>
            <a:off x="838934" y="3257264"/>
            <a:ext cx="4989628" cy="816022"/>
          </a:xfrm>
          <a:prstGeom prst="rect">
            <a:avLst/>
          </a:prstGeom>
        </p:spPr>
        <p:txBody>
          <a:bodyPr>
            <a:normAutofit/>
          </a:bodyPr>
          <a:lstStyle>
            <a:lvl1pPr marL="0" indent="0" algn="l">
              <a:buNone/>
              <a:defRPr sz="1800" i="0">
                <a:solidFill>
                  <a:schemeClr val="bg1"/>
                </a:solidFill>
              </a:defRPr>
            </a:lvl1pPr>
          </a:lstStyle>
          <a:p>
            <a:pPr lvl="0"/>
            <a:r>
              <a:rPr lang="en-US" dirty="0"/>
              <a:t>Click to add subtitle</a:t>
            </a:r>
          </a:p>
        </p:txBody>
      </p:sp>
    </p:spTree>
    <p:extLst>
      <p:ext uri="{BB962C8B-B14F-4D97-AF65-F5344CB8AC3E}">
        <p14:creationId xmlns:p14="http://schemas.microsoft.com/office/powerpoint/2010/main" val="35433097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4343A-0B71-2E81-5AC6-614B79E64D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7A7DBD-0882-1EFC-E603-1EDCEA0C445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57E19B-FFD9-B2AE-78E1-2EEBDF2286B7}"/>
              </a:ext>
            </a:extLst>
          </p:cNvPr>
          <p:cNvSpPr>
            <a:spLocks noGrp="1"/>
          </p:cNvSpPr>
          <p:nvPr>
            <p:ph type="dt" sz="half" idx="10"/>
          </p:nvPr>
        </p:nvSpPr>
        <p:spPr/>
        <p:txBody>
          <a:bodyPr/>
          <a:lstStyle/>
          <a:p>
            <a:fld id="{20D44DAE-C171-4A7C-AC80-FE2EE178987B}" type="datetime1">
              <a:rPr lang="en-US" smtClean="0"/>
              <a:t>3/15/2026</a:t>
            </a:fld>
            <a:endParaRPr lang="en-US" dirty="0"/>
          </a:p>
        </p:txBody>
      </p:sp>
      <p:sp>
        <p:nvSpPr>
          <p:cNvPr id="5" name="Footer Placeholder 4">
            <a:extLst>
              <a:ext uri="{FF2B5EF4-FFF2-40B4-BE49-F238E27FC236}">
                <a16:creationId xmlns:a16="http://schemas.microsoft.com/office/drawing/2014/main" id="{7E1AE3AA-113D-1ADB-DEB6-0B9E81B2012C}"/>
              </a:ext>
            </a:extLst>
          </p:cNvPr>
          <p:cNvSpPr>
            <a:spLocks noGrp="1"/>
          </p:cNvSpPr>
          <p:nvPr>
            <p:ph type="ftr" sz="quarter" idx="11"/>
          </p:nvPr>
        </p:nvSpPr>
        <p:spPr/>
        <p:txBody>
          <a:bodyPr/>
          <a:lstStyle/>
          <a:p>
            <a:r>
              <a:rPr lang="en-US" dirty="0"/>
              <a:t>Enhancing Awareness, Promoting Exercise with MS</a:t>
            </a:r>
          </a:p>
        </p:txBody>
      </p:sp>
      <p:sp>
        <p:nvSpPr>
          <p:cNvPr id="6" name="Slide Number Placeholder 5">
            <a:extLst>
              <a:ext uri="{FF2B5EF4-FFF2-40B4-BE49-F238E27FC236}">
                <a16:creationId xmlns:a16="http://schemas.microsoft.com/office/drawing/2014/main" id="{53FE7265-46B4-4675-4128-13B155E9D1E2}"/>
              </a:ext>
            </a:extLst>
          </p:cNvPr>
          <p:cNvSpPr>
            <a:spLocks noGrp="1"/>
          </p:cNvSpPr>
          <p:nvPr>
            <p:ph type="sldNum" sz="quarter" idx="12"/>
          </p:nvPr>
        </p:nvSpPr>
        <p:spPr/>
        <p:txBody>
          <a:bodyPr/>
          <a:lstStyle/>
          <a:p>
            <a:fld id="{5E883481-A521-4A75-848A-A2BF2DE74739}" type="slidenum">
              <a:rPr lang="en-US" smtClean="0"/>
              <a:t>‹#›</a:t>
            </a:fld>
            <a:endParaRPr lang="en-US" dirty="0"/>
          </a:p>
        </p:txBody>
      </p:sp>
    </p:spTree>
    <p:extLst>
      <p:ext uri="{BB962C8B-B14F-4D97-AF65-F5344CB8AC3E}">
        <p14:creationId xmlns:p14="http://schemas.microsoft.com/office/powerpoint/2010/main" val="1796036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9FBD7-233A-DCD4-4606-C8B873E0247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CDBDF7E-F268-78F2-C8EC-DAB6790A90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75ACDB-A989-7BCA-435F-9989AB046533}"/>
              </a:ext>
            </a:extLst>
          </p:cNvPr>
          <p:cNvSpPr>
            <a:spLocks noGrp="1"/>
          </p:cNvSpPr>
          <p:nvPr>
            <p:ph type="dt" sz="half" idx="10"/>
          </p:nvPr>
        </p:nvSpPr>
        <p:spPr/>
        <p:txBody>
          <a:bodyPr/>
          <a:lstStyle/>
          <a:p>
            <a:fld id="{25FF4EB4-9B37-4B8C-BA2B-59A8EA275135}" type="datetime1">
              <a:rPr lang="en-US" smtClean="0"/>
              <a:t>3/15/2026</a:t>
            </a:fld>
            <a:endParaRPr lang="en-US" dirty="0"/>
          </a:p>
        </p:txBody>
      </p:sp>
      <p:sp>
        <p:nvSpPr>
          <p:cNvPr id="5" name="Footer Placeholder 4">
            <a:extLst>
              <a:ext uri="{FF2B5EF4-FFF2-40B4-BE49-F238E27FC236}">
                <a16:creationId xmlns:a16="http://schemas.microsoft.com/office/drawing/2014/main" id="{C575412D-7750-D5B2-BCD8-C1DC7BA0850F}"/>
              </a:ext>
            </a:extLst>
          </p:cNvPr>
          <p:cNvSpPr>
            <a:spLocks noGrp="1"/>
          </p:cNvSpPr>
          <p:nvPr>
            <p:ph type="ftr" sz="quarter" idx="11"/>
          </p:nvPr>
        </p:nvSpPr>
        <p:spPr/>
        <p:txBody>
          <a:bodyPr/>
          <a:lstStyle/>
          <a:p>
            <a:r>
              <a:rPr lang="en-US" dirty="0"/>
              <a:t>Enhancing Awareness, Promoting Exercise with MS</a:t>
            </a:r>
          </a:p>
        </p:txBody>
      </p:sp>
      <p:sp>
        <p:nvSpPr>
          <p:cNvPr id="6" name="Slide Number Placeholder 5">
            <a:extLst>
              <a:ext uri="{FF2B5EF4-FFF2-40B4-BE49-F238E27FC236}">
                <a16:creationId xmlns:a16="http://schemas.microsoft.com/office/drawing/2014/main" id="{645DFB3C-0E53-6D04-9DEE-C0139569AB95}"/>
              </a:ext>
            </a:extLst>
          </p:cNvPr>
          <p:cNvSpPr>
            <a:spLocks noGrp="1"/>
          </p:cNvSpPr>
          <p:nvPr>
            <p:ph type="sldNum" sz="quarter" idx="12"/>
          </p:nvPr>
        </p:nvSpPr>
        <p:spPr/>
        <p:txBody>
          <a:bodyPr/>
          <a:lstStyle/>
          <a:p>
            <a:fld id="{5E883481-A521-4A75-848A-A2BF2DE74739}" type="slidenum">
              <a:rPr lang="en-US" smtClean="0"/>
              <a:t>‹#›</a:t>
            </a:fld>
            <a:endParaRPr lang="en-US" dirty="0"/>
          </a:p>
        </p:txBody>
      </p:sp>
    </p:spTree>
    <p:extLst>
      <p:ext uri="{BB962C8B-B14F-4D97-AF65-F5344CB8AC3E}">
        <p14:creationId xmlns:p14="http://schemas.microsoft.com/office/powerpoint/2010/main" val="937966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D35FD-C8F5-4CCC-1397-627CDC834C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156177-86F5-34A6-B3E9-1939FEB54F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A9BE54-B657-E5EF-7B40-19234CB2213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504B20-7750-B49C-5ED1-701A146925E4}"/>
              </a:ext>
            </a:extLst>
          </p:cNvPr>
          <p:cNvSpPr>
            <a:spLocks noGrp="1"/>
          </p:cNvSpPr>
          <p:nvPr>
            <p:ph type="dt" sz="half" idx="10"/>
          </p:nvPr>
        </p:nvSpPr>
        <p:spPr/>
        <p:txBody>
          <a:bodyPr/>
          <a:lstStyle/>
          <a:p>
            <a:fld id="{3D63FFB9-F0EA-4329-B4AE-149312355D02}" type="datetime1">
              <a:rPr lang="en-US" smtClean="0"/>
              <a:t>3/15/2026</a:t>
            </a:fld>
            <a:endParaRPr lang="en-US" dirty="0"/>
          </a:p>
        </p:txBody>
      </p:sp>
      <p:sp>
        <p:nvSpPr>
          <p:cNvPr id="6" name="Footer Placeholder 5">
            <a:extLst>
              <a:ext uri="{FF2B5EF4-FFF2-40B4-BE49-F238E27FC236}">
                <a16:creationId xmlns:a16="http://schemas.microsoft.com/office/drawing/2014/main" id="{C7A2E0E5-A923-D34C-2E5B-FF0EA8FEE1C1}"/>
              </a:ext>
            </a:extLst>
          </p:cNvPr>
          <p:cNvSpPr>
            <a:spLocks noGrp="1"/>
          </p:cNvSpPr>
          <p:nvPr>
            <p:ph type="ftr" sz="quarter" idx="11"/>
          </p:nvPr>
        </p:nvSpPr>
        <p:spPr/>
        <p:txBody>
          <a:bodyPr/>
          <a:lstStyle/>
          <a:p>
            <a:r>
              <a:rPr lang="en-US" dirty="0"/>
              <a:t>Enhancing Awareness, Promoting Exercise with MS</a:t>
            </a:r>
          </a:p>
        </p:txBody>
      </p:sp>
      <p:sp>
        <p:nvSpPr>
          <p:cNvPr id="7" name="Slide Number Placeholder 6">
            <a:extLst>
              <a:ext uri="{FF2B5EF4-FFF2-40B4-BE49-F238E27FC236}">
                <a16:creationId xmlns:a16="http://schemas.microsoft.com/office/drawing/2014/main" id="{F30A3F47-2C45-1487-D9CD-9A8C90E6ED6A}"/>
              </a:ext>
            </a:extLst>
          </p:cNvPr>
          <p:cNvSpPr>
            <a:spLocks noGrp="1"/>
          </p:cNvSpPr>
          <p:nvPr>
            <p:ph type="sldNum" sz="quarter" idx="12"/>
          </p:nvPr>
        </p:nvSpPr>
        <p:spPr/>
        <p:txBody>
          <a:bodyPr/>
          <a:lstStyle/>
          <a:p>
            <a:fld id="{5E883481-A521-4A75-848A-A2BF2DE74739}" type="slidenum">
              <a:rPr lang="en-US" smtClean="0"/>
              <a:t>‹#›</a:t>
            </a:fld>
            <a:endParaRPr lang="en-US" dirty="0"/>
          </a:p>
        </p:txBody>
      </p:sp>
    </p:spTree>
    <p:extLst>
      <p:ext uri="{BB962C8B-B14F-4D97-AF65-F5344CB8AC3E}">
        <p14:creationId xmlns:p14="http://schemas.microsoft.com/office/powerpoint/2010/main" val="1906202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D7F2B-8DCA-5A68-D341-6C996A7C06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6DE7C65-1F2C-24E3-BB36-33F04F36A9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C1639A-78B1-E0BE-8651-10382DE499B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29D2293-47A8-81F9-FF8F-56628521ED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C16F27-39EF-1BF1-9346-8D8476EE58E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7A638F-81F1-5375-75F7-FAA1EB8B3E3B}"/>
              </a:ext>
            </a:extLst>
          </p:cNvPr>
          <p:cNvSpPr>
            <a:spLocks noGrp="1"/>
          </p:cNvSpPr>
          <p:nvPr>
            <p:ph type="dt" sz="half" idx="10"/>
          </p:nvPr>
        </p:nvSpPr>
        <p:spPr/>
        <p:txBody>
          <a:bodyPr/>
          <a:lstStyle/>
          <a:p>
            <a:fld id="{F7F60050-2179-4A64-9603-2CDC64DAC540}" type="datetime1">
              <a:rPr lang="en-US" smtClean="0"/>
              <a:t>3/15/2026</a:t>
            </a:fld>
            <a:endParaRPr lang="en-US" dirty="0"/>
          </a:p>
        </p:txBody>
      </p:sp>
      <p:sp>
        <p:nvSpPr>
          <p:cNvPr id="8" name="Footer Placeholder 7">
            <a:extLst>
              <a:ext uri="{FF2B5EF4-FFF2-40B4-BE49-F238E27FC236}">
                <a16:creationId xmlns:a16="http://schemas.microsoft.com/office/drawing/2014/main" id="{D0125CE9-1B42-0E2D-8C60-C85ABB2FC277}"/>
              </a:ext>
            </a:extLst>
          </p:cNvPr>
          <p:cNvSpPr>
            <a:spLocks noGrp="1"/>
          </p:cNvSpPr>
          <p:nvPr>
            <p:ph type="ftr" sz="quarter" idx="11"/>
          </p:nvPr>
        </p:nvSpPr>
        <p:spPr/>
        <p:txBody>
          <a:bodyPr/>
          <a:lstStyle/>
          <a:p>
            <a:r>
              <a:rPr lang="en-US" dirty="0"/>
              <a:t>Enhancing Awareness, Promoting Exercise with MS</a:t>
            </a:r>
          </a:p>
        </p:txBody>
      </p:sp>
      <p:sp>
        <p:nvSpPr>
          <p:cNvPr id="9" name="Slide Number Placeholder 8">
            <a:extLst>
              <a:ext uri="{FF2B5EF4-FFF2-40B4-BE49-F238E27FC236}">
                <a16:creationId xmlns:a16="http://schemas.microsoft.com/office/drawing/2014/main" id="{7AD1372F-6CC7-D06B-66A9-71DD98AA174A}"/>
              </a:ext>
            </a:extLst>
          </p:cNvPr>
          <p:cNvSpPr>
            <a:spLocks noGrp="1"/>
          </p:cNvSpPr>
          <p:nvPr>
            <p:ph type="sldNum" sz="quarter" idx="12"/>
          </p:nvPr>
        </p:nvSpPr>
        <p:spPr/>
        <p:txBody>
          <a:bodyPr/>
          <a:lstStyle/>
          <a:p>
            <a:fld id="{5E883481-A521-4A75-848A-A2BF2DE74739}" type="slidenum">
              <a:rPr lang="en-US" smtClean="0"/>
              <a:t>‹#›</a:t>
            </a:fld>
            <a:endParaRPr lang="en-US" dirty="0"/>
          </a:p>
        </p:txBody>
      </p:sp>
    </p:spTree>
    <p:extLst>
      <p:ext uri="{BB962C8B-B14F-4D97-AF65-F5344CB8AC3E}">
        <p14:creationId xmlns:p14="http://schemas.microsoft.com/office/powerpoint/2010/main" val="4237286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3318E-6595-AF38-6B51-9DF7092155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50E0AC-CB2A-7302-82B5-766EAE166BBF}"/>
              </a:ext>
            </a:extLst>
          </p:cNvPr>
          <p:cNvSpPr>
            <a:spLocks noGrp="1"/>
          </p:cNvSpPr>
          <p:nvPr>
            <p:ph type="dt" sz="half" idx="10"/>
          </p:nvPr>
        </p:nvSpPr>
        <p:spPr/>
        <p:txBody>
          <a:bodyPr/>
          <a:lstStyle/>
          <a:p>
            <a:fld id="{27B7FB3C-6DB4-420A-BE9C-994F2B22AE60}" type="datetime1">
              <a:rPr lang="en-US" smtClean="0"/>
              <a:t>3/15/2026</a:t>
            </a:fld>
            <a:endParaRPr lang="en-US" dirty="0"/>
          </a:p>
        </p:txBody>
      </p:sp>
      <p:sp>
        <p:nvSpPr>
          <p:cNvPr id="4" name="Footer Placeholder 3">
            <a:extLst>
              <a:ext uri="{FF2B5EF4-FFF2-40B4-BE49-F238E27FC236}">
                <a16:creationId xmlns:a16="http://schemas.microsoft.com/office/drawing/2014/main" id="{892779E3-1D5C-F941-8AE1-FC0BEAE9472A}"/>
              </a:ext>
            </a:extLst>
          </p:cNvPr>
          <p:cNvSpPr>
            <a:spLocks noGrp="1"/>
          </p:cNvSpPr>
          <p:nvPr>
            <p:ph type="ftr" sz="quarter" idx="11"/>
          </p:nvPr>
        </p:nvSpPr>
        <p:spPr/>
        <p:txBody>
          <a:bodyPr/>
          <a:lstStyle/>
          <a:p>
            <a:r>
              <a:rPr lang="en-US" dirty="0"/>
              <a:t>Enhancing Awareness, Promoting Exercise with MS</a:t>
            </a:r>
          </a:p>
        </p:txBody>
      </p:sp>
      <p:sp>
        <p:nvSpPr>
          <p:cNvPr id="5" name="Slide Number Placeholder 4">
            <a:extLst>
              <a:ext uri="{FF2B5EF4-FFF2-40B4-BE49-F238E27FC236}">
                <a16:creationId xmlns:a16="http://schemas.microsoft.com/office/drawing/2014/main" id="{99E558F4-23E8-5B15-5868-37F5FDD98C0A}"/>
              </a:ext>
            </a:extLst>
          </p:cNvPr>
          <p:cNvSpPr>
            <a:spLocks noGrp="1"/>
          </p:cNvSpPr>
          <p:nvPr>
            <p:ph type="sldNum" sz="quarter" idx="12"/>
          </p:nvPr>
        </p:nvSpPr>
        <p:spPr/>
        <p:txBody>
          <a:bodyPr/>
          <a:lstStyle/>
          <a:p>
            <a:fld id="{5E883481-A521-4A75-848A-A2BF2DE74739}" type="slidenum">
              <a:rPr lang="en-US" smtClean="0"/>
              <a:t>‹#›</a:t>
            </a:fld>
            <a:endParaRPr lang="en-US" dirty="0"/>
          </a:p>
        </p:txBody>
      </p:sp>
    </p:spTree>
    <p:extLst>
      <p:ext uri="{BB962C8B-B14F-4D97-AF65-F5344CB8AC3E}">
        <p14:creationId xmlns:p14="http://schemas.microsoft.com/office/powerpoint/2010/main" val="29672161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7135B1-1DA9-7B37-719C-84BE54DEF7A1}"/>
              </a:ext>
            </a:extLst>
          </p:cNvPr>
          <p:cNvSpPr>
            <a:spLocks noGrp="1"/>
          </p:cNvSpPr>
          <p:nvPr>
            <p:ph type="dt" sz="half" idx="10"/>
          </p:nvPr>
        </p:nvSpPr>
        <p:spPr/>
        <p:txBody>
          <a:bodyPr/>
          <a:lstStyle/>
          <a:p>
            <a:fld id="{1EF0230C-4F8E-4181-A026-348D01FF26C2}" type="datetime1">
              <a:rPr lang="en-US" smtClean="0"/>
              <a:t>3/15/2026</a:t>
            </a:fld>
            <a:endParaRPr lang="en-US" dirty="0"/>
          </a:p>
        </p:txBody>
      </p:sp>
      <p:sp>
        <p:nvSpPr>
          <p:cNvPr id="3" name="Footer Placeholder 2">
            <a:extLst>
              <a:ext uri="{FF2B5EF4-FFF2-40B4-BE49-F238E27FC236}">
                <a16:creationId xmlns:a16="http://schemas.microsoft.com/office/drawing/2014/main" id="{2D039786-421B-8845-EDE2-625284A8889B}"/>
              </a:ext>
            </a:extLst>
          </p:cNvPr>
          <p:cNvSpPr>
            <a:spLocks noGrp="1"/>
          </p:cNvSpPr>
          <p:nvPr>
            <p:ph type="ftr" sz="quarter" idx="11"/>
          </p:nvPr>
        </p:nvSpPr>
        <p:spPr/>
        <p:txBody>
          <a:bodyPr/>
          <a:lstStyle/>
          <a:p>
            <a:r>
              <a:rPr lang="en-US" dirty="0"/>
              <a:t>Enhancing Awareness, Promoting Exercise with MS</a:t>
            </a:r>
          </a:p>
        </p:txBody>
      </p:sp>
      <p:sp>
        <p:nvSpPr>
          <p:cNvPr id="4" name="Slide Number Placeholder 3">
            <a:extLst>
              <a:ext uri="{FF2B5EF4-FFF2-40B4-BE49-F238E27FC236}">
                <a16:creationId xmlns:a16="http://schemas.microsoft.com/office/drawing/2014/main" id="{C0F8DDC9-9274-5508-F60D-EE6BFF8CCEA6}"/>
              </a:ext>
            </a:extLst>
          </p:cNvPr>
          <p:cNvSpPr>
            <a:spLocks noGrp="1"/>
          </p:cNvSpPr>
          <p:nvPr>
            <p:ph type="sldNum" sz="quarter" idx="12"/>
          </p:nvPr>
        </p:nvSpPr>
        <p:spPr/>
        <p:txBody>
          <a:bodyPr/>
          <a:lstStyle/>
          <a:p>
            <a:fld id="{5E883481-A521-4A75-848A-A2BF2DE74739}" type="slidenum">
              <a:rPr lang="en-US" smtClean="0"/>
              <a:t>‹#›</a:t>
            </a:fld>
            <a:endParaRPr lang="en-US" dirty="0"/>
          </a:p>
        </p:txBody>
      </p:sp>
    </p:spTree>
    <p:extLst>
      <p:ext uri="{BB962C8B-B14F-4D97-AF65-F5344CB8AC3E}">
        <p14:creationId xmlns:p14="http://schemas.microsoft.com/office/powerpoint/2010/main" val="14803710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2A9A0-640D-704F-7C0F-68CFED36F7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4C7909D-E37E-AB59-992D-8AA6188F07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B50589B-32A5-9F5A-382D-1062E3E97C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A77D64-18B5-FD2F-29EB-44338705AE26}"/>
              </a:ext>
            </a:extLst>
          </p:cNvPr>
          <p:cNvSpPr>
            <a:spLocks noGrp="1"/>
          </p:cNvSpPr>
          <p:nvPr>
            <p:ph type="dt" sz="half" idx="10"/>
          </p:nvPr>
        </p:nvSpPr>
        <p:spPr/>
        <p:txBody>
          <a:bodyPr/>
          <a:lstStyle/>
          <a:p>
            <a:fld id="{4D249B4E-1D04-4F01-A30F-AA526DB0F3DC}" type="datetime1">
              <a:rPr lang="en-US" smtClean="0"/>
              <a:t>3/15/2026</a:t>
            </a:fld>
            <a:endParaRPr lang="en-US" dirty="0"/>
          </a:p>
        </p:txBody>
      </p:sp>
      <p:sp>
        <p:nvSpPr>
          <p:cNvPr id="6" name="Footer Placeholder 5">
            <a:extLst>
              <a:ext uri="{FF2B5EF4-FFF2-40B4-BE49-F238E27FC236}">
                <a16:creationId xmlns:a16="http://schemas.microsoft.com/office/drawing/2014/main" id="{F298FD37-D27F-54FA-96E4-9FAA230EC57D}"/>
              </a:ext>
            </a:extLst>
          </p:cNvPr>
          <p:cNvSpPr>
            <a:spLocks noGrp="1"/>
          </p:cNvSpPr>
          <p:nvPr>
            <p:ph type="ftr" sz="quarter" idx="11"/>
          </p:nvPr>
        </p:nvSpPr>
        <p:spPr/>
        <p:txBody>
          <a:bodyPr/>
          <a:lstStyle/>
          <a:p>
            <a:r>
              <a:rPr lang="en-US" dirty="0"/>
              <a:t>Enhancing Awareness, Promoting Exercise with MS</a:t>
            </a:r>
          </a:p>
        </p:txBody>
      </p:sp>
      <p:sp>
        <p:nvSpPr>
          <p:cNvPr id="7" name="Slide Number Placeholder 6">
            <a:extLst>
              <a:ext uri="{FF2B5EF4-FFF2-40B4-BE49-F238E27FC236}">
                <a16:creationId xmlns:a16="http://schemas.microsoft.com/office/drawing/2014/main" id="{6537E5EF-3B78-0BE4-4F25-4F7CE690B70B}"/>
              </a:ext>
            </a:extLst>
          </p:cNvPr>
          <p:cNvSpPr>
            <a:spLocks noGrp="1"/>
          </p:cNvSpPr>
          <p:nvPr>
            <p:ph type="sldNum" sz="quarter" idx="12"/>
          </p:nvPr>
        </p:nvSpPr>
        <p:spPr/>
        <p:txBody>
          <a:bodyPr/>
          <a:lstStyle/>
          <a:p>
            <a:fld id="{5E883481-A521-4A75-848A-A2BF2DE74739}" type="slidenum">
              <a:rPr lang="en-US" smtClean="0"/>
              <a:t>‹#›</a:t>
            </a:fld>
            <a:endParaRPr lang="en-US" dirty="0"/>
          </a:p>
        </p:txBody>
      </p:sp>
    </p:spTree>
    <p:extLst>
      <p:ext uri="{BB962C8B-B14F-4D97-AF65-F5344CB8AC3E}">
        <p14:creationId xmlns:p14="http://schemas.microsoft.com/office/powerpoint/2010/main" val="1780811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B1403-C93E-3759-4295-342725D675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87461E9-6750-003F-C097-73711A2C4D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506FA631-CE60-E4FA-3586-CABDD32A0F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1BA3D8-87D4-2CD1-D6B9-9CE0A4BCE36A}"/>
              </a:ext>
            </a:extLst>
          </p:cNvPr>
          <p:cNvSpPr>
            <a:spLocks noGrp="1"/>
          </p:cNvSpPr>
          <p:nvPr>
            <p:ph type="dt" sz="half" idx="10"/>
          </p:nvPr>
        </p:nvSpPr>
        <p:spPr/>
        <p:txBody>
          <a:bodyPr/>
          <a:lstStyle/>
          <a:p>
            <a:fld id="{5B62C6A3-E578-4AE0-BD30-75ABDEB5B8D3}" type="datetime1">
              <a:rPr lang="en-US" smtClean="0"/>
              <a:t>3/15/2026</a:t>
            </a:fld>
            <a:endParaRPr lang="en-US" dirty="0"/>
          </a:p>
        </p:txBody>
      </p:sp>
      <p:sp>
        <p:nvSpPr>
          <p:cNvPr id="6" name="Footer Placeholder 5">
            <a:extLst>
              <a:ext uri="{FF2B5EF4-FFF2-40B4-BE49-F238E27FC236}">
                <a16:creationId xmlns:a16="http://schemas.microsoft.com/office/drawing/2014/main" id="{F5461B2A-5879-91DE-2C5D-28E853CB7E3C}"/>
              </a:ext>
            </a:extLst>
          </p:cNvPr>
          <p:cNvSpPr>
            <a:spLocks noGrp="1"/>
          </p:cNvSpPr>
          <p:nvPr>
            <p:ph type="ftr" sz="quarter" idx="11"/>
          </p:nvPr>
        </p:nvSpPr>
        <p:spPr/>
        <p:txBody>
          <a:bodyPr/>
          <a:lstStyle/>
          <a:p>
            <a:r>
              <a:rPr lang="en-US" dirty="0"/>
              <a:t>Enhancing Awareness, Promoting Exercise with MS</a:t>
            </a:r>
          </a:p>
        </p:txBody>
      </p:sp>
      <p:sp>
        <p:nvSpPr>
          <p:cNvPr id="7" name="Slide Number Placeholder 6">
            <a:extLst>
              <a:ext uri="{FF2B5EF4-FFF2-40B4-BE49-F238E27FC236}">
                <a16:creationId xmlns:a16="http://schemas.microsoft.com/office/drawing/2014/main" id="{61B968BB-DD68-1BC1-1754-0B550C5AB560}"/>
              </a:ext>
            </a:extLst>
          </p:cNvPr>
          <p:cNvSpPr>
            <a:spLocks noGrp="1"/>
          </p:cNvSpPr>
          <p:nvPr>
            <p:ph type="sldNum" sz="quarter" idx="12"/>
          </p:nvPr>
        </p:nvSpPr>
        <p:spPr/>
        <p:txBody>
          <a:bodyPr/>
          <a:lstStyle/>
          <a:p>
            <a:fld id="{5E883481-A521-4A75-848A-A2BF2DE74739}" type="slidenum">
              <a:rPr lang="en-US" smtClean="0"/>
              <a:t>‹#›</a:t>
            </a:fld>
            <a:endParaRPr lang="en-US" dirty="0"/>
          </a:p>
        </p:txBody>
      </p:sp>
    </p:spTree>
    <p:extLst>
      <p:ext uri="{BB962C8B-B14F-4D97-AF65-F5344CB8AC3E}">
        <p14:creationId xmlns:p14="http://schemas.microsoft.com/office/powerpoint/2010/main" val="3764661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2A07B9-91C3-6C37-979E-6AE66B1C9B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9B56841-EEA2-EEC3-BC1A-FF1CC0B475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BBD6E-BB07-A98A-35FE-3FA020F5F1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A0133B-FD6B-4F62-BD96-7D0586523FD9}" type="datetime1">
              <a:rPr lang="en-US" smtClean="0"/>
              <a:t>3/15/2026</a:t>
            </a:fld>
            <a:endParaRPr lang="en-US" dirty="0"/>
          </a:p>
        </p:txBody>
      </p:sp>
      <p:sp>
        <p:nvSpPr>
          <p:cNvPr id="5" name="Footer Placeholder 4">
            <a:extLst>
              <a:ext uri="{FF2B5EF4-FFF2-40B4-BE49-F238E27FC236}">
                <a16:creationId xmlns:a16="http://schemas.microsoft.com/office/drawing/2014/main" id="{56C52D5D-C471-641E-49DA-5C6F5193A4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Enhancing Awareness, Promoting Exercise with MS</a:t>
            </a:r>
          </a:p>
        </p:txBody>
      </p:sp>
      <p:sp>
        <p:nvSpPr>
          <p:cNvPr id="6" name="Slide Number Placeholder 5">
            <a:extLst>
              <a:ext uri="{FF2B5EF4-FFF2-40B4-BE49-F238E27FC236}">
                <a16:creationId xmlns:a16="http://schemas.microsoft.com/office/drawing/2014/main" id="{932C28AF-3320-9E2A-FB44-2E359EE49E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883481-A521-4A75-848A-A2BF2DE74739}" type="slidenum">
              <a:rPr lang="en-US" smtClean="0"/>
              <a:t>‹#›</a:t>
            </a:fld>
            <a:endParaRPr lang="en-US" dirty="0"/>
          </a:p>
        </p:txBody>
      </p:sp>
    </p:spTree>
    <p:extLst>
      <p:ext uri="{BB962C8B-B14F-4D97-AF65-F5344CB8AC3E}">
        <p14:creationId xmlns:p14="http://schemas.microsoft.com/office/powerpoint/2010/main" val="26166465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2.png"/><Relationship Id="rId7" Type="http://schemas.microsoft.com/office/2007/relationships/hdphoto" Target="../media/hdphoto9.wdp"/><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11.png"/><Relationship Id="rId4" Type="http://schemas.microsoft.com/office/2007/relationships/hdphoto" Target="../media/hdphoto6.wdp"/><Relationship Id="rId9"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2.png"/><Relationship Id="rId4" Type="http://schemas.openxmlformats.org/officeDocument/2006/relationships/image" Target="../media/image25.png"/><Relationship Id="rId9"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2.png"/><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27.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9.png"/><Relationship Id="rId7" Type="http://schemas.openxmlformats.org/officeDocument/2006/relationships/image" Target="../media/image11.png"/><Relationship Id="rId2" Type="http://schemas.openxmlformats.org/officeDocument/2006/relationships/image" Target="../media/image28.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png"/><Relationship Id="rId4" Type="http://schemas.microsoft.com/office/2007/relationships/hdphoto" Target="../media/hdphoto12.wdp"/><Relationship Id="rId9" Type="http://schemas.microsoft.com/office/2007/relationships/hdphoto" Target="../media/hdphoto6.wdp"/></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12.wdp"/><Relationship Id="rId5" Type="http://schemas.openxmlformats.org/officeDocument/2006/relationships/image" Target="../media/image29.png"/><Relationship Id="rId4" Type="http://schemas.microsoft.com/office/2007/relationships/hdphoto" Target="../media/hdphoto6.wdp"/></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30.png"/><Relationship Id="rId5" Type="http://schemas.microsoft.com/office/2007/relationships/hdphoto" Target="../media/hdphoto6.wdp"/><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07/relationships/hdphoto" Target="../media/hdphoto6.wdp"/><Relationship Id="rId7" Type="http://schemas.openxmlformats.org/officeDocument/2006/relationships/image" Target="../media/image33.png"/><Relationship Id="rId2" Type="http://schemas.openxmlformats.org/officeDocument/2006/relationships/image" Target="../media/image12.png"/><Relationship Id="rId1" Type="http://schemas.openxmlformats.org/officeDocument/2006/relationships/slideLayout" Target="../slideLayouts/slideLayout2.xml"/><Relationship Id="rId6" Type="http://schemas.microsoft.com/office/2007/relationships/hdphoto" Target="../media/hdphoto13.wdp"/><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2.png"/><Relationship Id="rId7"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png"/><Relationship Id="rId4" Type="http://schemas.microsoft.com/office/2007/relationships/hdphoto" Target="../media/hdphoto6.wdp"/></Relationships>
</file>

<file path=ppt/slides/_rels/slide1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2.png"/><Relationship Id="rId7"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png"/><Relationship Id="rId4" Type="http://schemas.microsoft.com/office/2007/relationships/hdphoto" Target="../media/hdphoto6.wdp"/></Relationships>
</file>

<file path=ppt/slides/_rels/slide21.xml.rels><?xml version="1.0" encoding="UTF-8" standalone="yes"?>
<Relationships xmlns="http://schemas.openxmlformats.org/package/2006/relationships"><Relationship Id="rId8" Type="http://schemas.openxmlformats.org/officeDocument/2006/relationships/image" Target="../media/image5.png"/><Relationship Id="rId13" Type="http://schemas.microsoft.com/office/2007/relationships/hdphoto" Target="../media/hdphoto4.wdp"/><Relationship Id="rId3" Type="http://schemas.openxmlformats.org/officeDocument/2006/relationships/image" Target="../media/image45.png"/><Relationship Id="rId7" Type="http://schemas.microsoft.com/office/2007/relationships/hdphoto" Target="../media/hdphoto6.wdp"/><Relationship Id="rId12" Type="http://schemas.openxmlformats.org/officeDocument/2006/relationships/image" Target="../media/image9.png"/><Relationship Id="rId2"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image" Target="../media/image12.png"/><Relationship Id="rId11" Type="http://schemas.microsoft.com/office/2007/relationships/hdphoto" Target="../media/hdphoto15.wdp"/><Relationship Id="rId5" Type="http://schemas.microsoft.com/office/2007/relationships/hdphoto" Target="../media/hdphoto14.wdp"/><Relationship Id="rId10" Type="http://schemas.openxmlformats.org/officeDocument/2006/relationships/image" Target="../media/image47.png"/><Relationship Id="rId4" Type="http://schemas.openxmlformats.org/officeDocument/2006/relationships/image" Target="../media/image46.png"/><Relationship Id="rId9" Type="http://schemas.microsoft.com/office/2007/relationships/hdphoto" Target="../media/hdphoto1.wdp"/><Relationship Id="rId14" Type="http://schemas.openxmlformats.org/officeDocument/2006/relationships/image" Target="../media/image11.png"/></Relationships>
</file>

<file path=ppt/slides/_rels/slide2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9.jpg"/><Relationship Id="rId7" Type="http://schemas.microsoft.com/office/2007/relationships/hdphoto" Target="../media/hdphoto1.wdp"/><Relationship Id="rId2" Type="http://schemas.openxmlformats.org/officeDocument/2006/relationships/image" Target="../media/image48.jpg"/><Relationship Id="rId1" Type="http://schemas.openxmlformats.org/officeDocument/2006/relationships/slideLayout" Target="../slideLayouts/slideLayout2.xml"/><Relationship Id="rId6" Type="http://schemas.openxmlformats.org/officeDocument/2006/relationships/image" Target="../media/image5.png"/><Relationship Id="rId5" Type="http://schemas.microsoft.com/office/2007/relationships/hdphoto" Target="../media/hdphoto6.wdp"/><Relationship Id="rId10" Type="http://schemas.openxmlformats.org/officeDocument/2006/relationships/image" Target="../media/image11.png"/><Relationship Id="rId4" Type="http://schemas.openxmlformats.org/officeDocument/2006/relationships/image" Target="../media/image12.png"/><Relationship Id="rId9" Type="http://schemas.microsoft.com/office/2007/relationships/hdphoto" Target="../media/hdphoto16.wdp"/></Relationships>
</file>

<file path=ppt/slides/_rels/slide23.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12.png"/><Relationship Id="rId7" Type="http://schemas.openxmlformats.org/officeDocument/2006/relationships/image" Target="../media/image29.png"/><Relationship Id="rId2" Type="http://schemas.openxmlformats.org/officeDocument/2006/relationships/image" Target="../media/image51.jpe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9.png"/><Relationship Id="rId4" Type="http://schemas.microsoft.com/office/2007/relationships/hdphoto" Target="../media/hdphoto6.wdp"/><Relationship Id="rId9" Type="http://schemas.openxmlformats.org/officeDocument/2006/relationships/image" Target="../media/image11.png"/></Relationships>
</file>

<file path=ppt/slides/_rels/slide2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2.png"/><Relationship Id="rId7" Type="http://schemas.openxmlformats.org/officeDocument/2006/relationships/image" Target="../media/image54.png"/><Relationship Id="rId2" Type="http://schemas.openxmlformats.org/officeDocument/2006/relationships/image" Target="../media/image52.JPG"/><Relationship Id="rId1" Type="http://schemas.openxmlformats.org/officeDocument/2006/relationships/slideLayout" Target="../slideLayouts/slideLayout2.xml"/><Relationship Id="rId6" Type="http://schemas.microsoft.com/office/2007/relationships/hdphoto" Target="../media/hdphoto17.wdp"/><Relationship Id="rId5" Type="http://schemas.openxmlformats.org/officeDocument/2006/relationships/image" Target="../media/image53.png"/><Relationship Id="rId4" Type="http://schemas.microsoft.com/office/2007/relationships/hdphoto" Target="../media/hdphoto6.wdp"/></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microsoft.com/office/2007/relationships/hdphoto" Target="../media/hdphoto10.wdp"/><Relationship Id="rId3" Type="http://schemas.microsoft.com/office/2007/relationships/hdphoto" Target="../media/hdphoto6.wdp"/><Relationship Id="rId7" Type="http://schemas.openxmlformats.org/officeDocument/2006/relationships/image" Target="../media/image26.png"/><Relationship Id="rId12" Type="http://schemas.microsoft.com/office/2007/relationships/hdphoto" Target="../media/hdphoto18.wdp"/><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56.png"/><Relationship Id="rId5" Type="http://schemas.microsoft.com/office/2007/relationships/hdphoto" Target="../media/hdphoto12.wdp"/><Relationship Id="rId10" Type="http://schemas.microsoft.com/office/2007/relationships/hdphoto" Target="../media/hdphoto1.wdp"/><Relationship Id="rId4" Type="http://schemas.openxmlformats.org/officeDocument/2006/relationships/image" Target="../media/image29.png"/><Relationship Id="rId9" Type="http://schemas.openxmlformats.org/officeDocument/2006/relationships/image" Target="../media/image5.png"/></Relationships>
</file>

<file path=ppt/slides/_rels/slide27.xml.rels><?xml version="1.0" encoding="UTF-8" standalone="yes"?>
<Relationships xmlns="http://schemas.openxmlformats.org/package/2006/relationships"><Relationship Id="rId8" Type="http://schemas.microsoft.com/office/2007/relationships/hdphoto" Target="../media/hdphoto15.wdp"/><Relationship Id="rId13" Type="http://schemas.openxmlformats.org/officeDocument/2006/relationships/image" Target="../media/image11.png"/><Relationship Id="rId3" Type="http://schemas.openxmlformats.org/officeDocument/2006/relationships/image" Target="../media/image12.png"/><Relationship Id="rId7" Type="http://schemas.openxmlformats.org/officeDocument/2006/relationships/image" Target="../media/image47.png"/><Relationship Id="rId12" Type="http://schemas.microsoft.com/office/2007/relationships/hdphoto" Target="../media/hdphoto10.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12.wdp"/><Relationship Id="rId11" Type="http://schemas.openxmlformats.org/officeDocument/2006/relationships/image" Target="../media/image26.png"/><Relationship Id="rId5" Type="http://schemas.openxmlformats.org/officeDocument/2006/relationships/image" Target="../media/image29.png"/><Relationship Id="rId10" Type="http://schemas.microsoft.com/office/2007/relationships/hdphoto" Target="../media/hdphoto1.wdp"/><Relationship Id="rId4" Type="http://schemas.microsoft.com/office/2007/relationships/hdphoto" Target="../media/hdphoto6.wdp"/><Relationship Id="rId9" Type="http://schemas.openxmlformats.org/officeDocument/2006/relationships/image" Target="../media/image5.png"/></Relationships>
</file>

<file path=ppt/slides/_rels/slide28.xml.rels><?xml version="1.0" encoding="UTF-8" standalone="yes"?>
<Relationships xmlns="http://schemas.openxmlformats.org/package/2006/relationships"><Relationship Id="rId8" Type="http://schemas.microsoft.com/office/2007/relationships/hdphoto" Target="../media/hdphoto20.wdp"/><Relationship Id="rId13" Type="http://schemas.openxmlformats.org/officeDocument/2006/relationships/image" Target="../media/image50.png"/><Relationship Id="rId3" Type="http://schemas.microsoft.com/office/2007/relationships/hdphoto" Target="../media/hdphoto6.wdp"/><Relationship Id="rId7" Type="http://schemas.openxmlformats.org/officeDocument/2006/relationships/image" Target="../media/image58.png"/><Relationship Id="rId12"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5.png"/><Relationship Id="rId5" Type="http://schemas.microsoft.com/office/2007/relationships/hdphoto" Target="../media/hdphoto19.wdp"/><Relationship Id="rId10" Type="http://schemas.microsoft.com/office/2007/relationships/hdphoto" Target="../media/hdphoto12.wdp"/><Relationship Id="rId4" Type="http://schemas.openxmlformats.org/officeDocument/2006/relationships/image" Target="../media/image57.png"/><Relationship Id="rId9" Type="http://schemas.openxmlformats.org/officeDocument/2006/relationships/image" Target="../media/image29.png"/><Relationship Id="rId14" Type="http://schemas.microsoft.com/office/2007/relationships/hdphoto" Target="../media/hdphoto16.wdp"/></Relationships>
</file>

<file path=ppt/slides/_rels/slide2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2.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8.jp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10.png"/><Relationship Id="rId4" Type="http://schemas.microsoft.com/office/2007/relationships/hdphoto" Target="../media/hdphoto4.wdp"/></Relationships>
</file>

<file path=ppt/slides/_rels/slide30.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12.png"/><Relationship Id="rId7" Type="http://schemas.openxmlformats.org/officeDocument/2006/relationships/image" Target="../media/image60.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21.wdp"/><Relationship Id="rId5" Type="http://schemas.openxmlformats.org/officeDocument/2006/relationships/image" Target="../media/image59.png"/><Relationship Id="rId10" Type="http://schemas.openxmlformats.org/officeDocument/2006/relationships/image" Target="../media/image63.jpeg"/><Relationship Id="rId4" Type="http://schemas.microsoft.com/office/2007/relationships/hdphoto" Target="../media/hdphoto6.wdp"/><Relationship Id="rId9" Type="http://schemas.openxmlformats.org/officeDocument/2006/relationships/image" Target="../media/image62.jpeg"/></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4.png"/><Relationship Id="rId4" Type="http://schemas.microsoft.com/office/2007/relationships/hdphoto" Target="../media/hdphoto6.wdp"/></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1.png"/><Relationship Id="rId2" Type="http://schemas.openxmlformats.org/officeDocument/2006/relationships/image" Target="../media/image65.jp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png"/><Relationship Id="rId4" Type="http://schemas.microsoft.com/office/2007/relationships/hdphoto" Target="../media/hdphoto6.wdp"/></Relationships>
</file>

<file path=ppt/slides/_rels/slide3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2.png"/><Relationship Id="rId7"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9.png"/><Relationship Id="rId10" Type="http://schemas.openxmlformats.org/officeDocument/2006/relationships/image" Target="../media/image70.jpg"/><Relationship Id="rId4" Type="http://schemas.microsoft.com/office/2007/relationships/hdphoto" Target="../media/hdphoto6.wdp"/><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6.wdp"/><Relationship Id="rId7" Type="http://schemas.openxmlformats.org/officeDocument/2006/relationships/image" Target="../media/image16.jpg"/><Relationship Id="rId2" Type="http://schemas.openxmlformats.org/officeDocument/2006/relationships/image" Target="../media/image12.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2.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hdphoto" Target="../media/hdphoto6.wdp"/><Relationship Id="rId7" Type="http://schemas.openxmlformats.org/officeDocument/2006/relationships/image" Target="../media/image17.jpe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5.png"/><Relationship Id="rId9" Type="http://schemas.microsoft.com/office/2007/relationships/hdphoto" Target="../media/hdphoto7.wdp"/></Relationships>
</file>

<file path=ppt/slides/_rels/slide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6.wdp"/><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png"/><Relationship Id="rId1" Type="http://schemas.openxmlformats.org/officeDocument/2006/relationships/slideLayout" Target="../slideLayouts/slideLayout12.xml"/><Relationship Id="rId6" Type="http://schemas.microsoft.com/office/2007/relationships/hdphoto" Target="../media/hdphoto6.wdp"/><Relationship Id="rId5" Type="http://schemas.openxmlformats.org/officeDocument/2006/relationships/image" Target="../media/image12.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AEEA"/>
        </a:solidFill>
        <a:effectLst/>
      </p:bgPr>
    </p:bg>
    <p:spTree>
      <p:nvGrpSpPr>
        <p:cNvPr id="1" name="">
          <a:extLst>
            <a:ext uri="{FF2B5EF4-FFF2-40B4-BE49-F238E27FC236}">
              <a16:creationId xmlns:a16="http://schemas.microsoft.com/office/drawing/2014/main" id="{D14560BA-B3FE-21F5-F7AA-A2E20E1439EF}"/>
            </a:ext>
          </a:extLst>
        </p:cNvPr>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14FF19B3-3CB9-B9F6-9433-9F186E93ABA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58779" y="-2"/>
            <a:ext cx="5203042" cy="6858001"/>
          </a:xfrm>
        </p:spPr>
      </p:pic>
      <p:sp>
        <p:nvSpPr>
          <p:cNvPr id="5" name="Slide Number Placeholder 4">
            <a:extLst>
              <a:ext uri="{FF2B5EF4-FFF2-40B4-BE49-F238E27FC236}">
                <a16:creationId xmlns:a16="http://schemas.microsoft.com/office/drawing/2014/main" id="{3D4E4B4D-FFEE-9462-160E-70C2D6A768BC}"/>
              </a:ext>
            </a:extLst>
          </p:cNvPr>
          <p:cNvSpPr>
            <a:spLocks noGrp="1"/>
          </p:cNvSpPr>
          <p:nvPr>
            <p:ph type="sldNum" sz="quarter" idx="12"/>
          </p:nvPr>
        </p:nvSpPr>
        <p:spPr/>
        <p:txBody>
          <a:bodyPr/>
          <a:lstStyle/>
          <a:p>
            <a:fld id="{5E883481-A521-4A75-848A-A2BF2DE74739}" type="slidenum">
              <a:rPr lang="en-US" smtClean="0"/>
              <a:t>1</a:t>
            </a:fld>
            <a:endParaRPr lang="en-US" dirty="0"/>
          </a:p>
        </p:txBody>
      </p:sp>
      <p:pic>
        <p:nvPicPr>
          <p:cNvPr id="3" name="Picture 2">
            <a:extLst>
              <a:ext uri="{FF2B5EF4-FFF2-40B4-BE49-F238E27FC236}">
                <a16:creationId xmlns:a16="http://schemas.microsoft.com/office/drawing/2014/main" id="{028A4F9F-A47E-C4CE-F2C7-1C7ABBBA5D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4642" y="-74382"/>
            <a:ext cx="5368554" cy="6858000"/>
          </a:xfrm>
          <a:prstGeom prst="rect">
            <a:avLst/>
          </a:prstGeom>
          <a:effectLst>
            <a:softEdge rad="152400"/>
          </a:effectLst>
        </p:spPr>
      </p:pic>
      <p:sp>
        <p:nvSpPr>
          <p:cNvPr id="8" name="TextBox 7">
            <a:extLst>
              <a:ext uri="{FF2B5EF4-FFF2-40B4-BE49-F238E27FC236}">
                <a16:creationId xmlns:a16="http://schemas.microsoft.com/office/drawing/2014/main" id="{6F9FE9A5-F2DE-429A-D616-9D7BA6D26637}"/>
              </a:ext>
            </a:extLst>
          </p:cNvPr>
          <p:cNvSpPr txBox="1"/>
          <p:nvPr/>
        </p:nvSpPr>
        <p:spPr>
          <a:xfrm rot="16200000">
            <a:off x="-2867376" y="3013499"/>
            <a:ext cx="6858002" cy="830997"/>
          </a:xfrm>
          <a:prstGeom prst="rect">
            <a:avLst/>
          </a:prstGeom>
          <a:noFill/>
        </p:spPr>
        <p:txBody>
          <a:bodyPr wrap="square" rtlCol="0">
            <a:spAutoFit/>
          </a:bodyPr>
          <a:lstStyle/>
          <a:p>
            <a:pPr algn="ctr"/>
            <a:endParaRPr lang="en-US" sz="2400" b="1" dirty="0">
              <a:solidFill>
                <a:schemeClr val="bg1"/>
              </a:solidFill>
            </a:endParaRPr>
          </a:p>
          <a:p>
            <a:pPr algn="ctr"/>
            <a:r>
              <a:rPr lang="en-US" sz="2400" b="1" spc="200" dirty="0">
                <a:solidFill>
                  <a:schemeClr val="bg1"/>
                </a:solidFill>
              </a:rPr>
              <a:t>  It takes many steps to make a single  step</a:t>
            </a:r>
          </a:p>
        </p:txBody>
      </p:sp>
      <p:sp>
        <p:nvSpPr>
          <p:cNvPr id="10" name="TextBox 9">
            <a:extLst>
              <a:ext uri="{FF2B5EF4-FFF2-40B4-BE49-F238E27FC236}">
                <a16:creationId xmlns:a16="http://schemas.microsoft.com/office/drawing/2014/main" id="{F815108C-312B-B16F-BF62-98485014C949}"/>
              </a:ext>
            </a:extLst>
          </p:cNvPr>
          <p:cNvSpPr txBox="1"/>
          <p:nvPr/>
        </p:nvSpPr>
        <p:spPr>
          <a:xfrm>
            <a:off x="1058779" y="3101959"/>
            <a:ext cx="5203042" cy="461665"/>
          </a:xfrm>
          <a:prstGeom prst="rect">
            <a:avLst/>
          </a:prstGeom>
          <a:noFill/>
        </p:spPr>
        <p:txBody>
          <a:bodyPr wrap="square">
            <a:spAutoFit/>
          </a:bodyPr>
          <a:lstStyle/>
          <a:p>
            <a:pPr algn="ctr"/>
            <a:r>
              <a:rPr lang="en-US" sz="2400" b="1" i="1" dirty="0">
                <a:solidFill>
                  <a:schemeClr val="bg1"/>
                </a:solidFill>
              </a:rPr>
              <a:t>   comes                from within </a:t>
            </a:r>
          </a:p>
        </p:txBody>
      </p:sp>
      <p:sp>
        <p:nvSpPr>
          <p:cNvPr id="11" name="TextBox 10">
            <a:extLst>
              <a:ext uri="{FF2B5EF4-FFF2-40B4-BE49-F238E27FC236}">
                <a16:creationId xmlns:a16="http://schemas.microsoft.com/office/drawing/2014/main" id="{673BC269-0479-5A07-7EFD-85C44A18F787}"/>
              </a:ext>
            </a:extLst>
          </p:cNvPr>
          <p:cNvSpPr txBox="1"/>
          <p:nvPr/>
        </p:nvSpPr>
        <p:spPr>
          <a:xfrm>
            <a:off x="7363478" y="6216119"/>
            <a:ext cx="3308684" cy="369332"/>
          </a:xfrm>
          <a:prstGeom prst="rect">
            <a:avLst/>
          </a:prstGeom>
          <a:noFill/>
        </p:spPr>
        <p:txBody>
          <a:bodyPr wrap="square" rtlCol="0">
            <a:spAutoFit/>
          </a:bodyPr>
          <a:lstStyle/>
          <a:p>
            <a:pPr algn="ctr"/>
            <a:r>
              <a:rPr lang="en-US" dirty="0">
                <a:solidFill>
                  <a:schemeClr val="bg1"/>
                </a:solidFill>
              </a:rPr>
              <a:t>Art by Luke</a:t>
            </a:r>
          </a:p>
        </p:txBody>
      </p:sp>
      <p:sp>
        <p:nvSpPr>
          <p:cNvPr id="2" name="TextBox 1">
            <a:extLst>
              <a:ext uri="{FF2B5EF4-FFF2-40B4-BE49-F238E27FC236}">
                <a16:creationId xmlns:a16="http://schemas.microsoft.com/office/drawing/2014/main" id="{454C8D07-5FCE-F422-1181-E0455779D7C6}"/>
              </a:ext>
            </a:extLst>
          </p:cNvPr>
          <p:cNvSpPr txBox="1"/>
          <p:nvPr/>
        </p:nvSpPr>
        <p:spPr>
          <a:xfrm>
            <a:off x="3494479" y="272549"/>
            <a:ext cx="5203042" cy="461665"/>
          </a:xfrm>
          <a:prstGeom prst="rect">
            <a:avLst/>
          </a:prstGeom>
          <a:noFill/>
        </p:spPr>
        <p:txBody>
          <a:bodyPr wrap="square">
            <a:spAutoFit/>
          </a:bodyPr>
          <a:lstStyle/>
          <a:p>
            <a:pPr algn="ctr"/>
            <a:r>
              <a:rPr lang="en-US" sz="2400" b="1" i="1" dirty="0">
                <a:solidFill>
                  <a:schemeClr val="bg1"/>
                </a:solidFill>
              </a:rPr>
              <a:t>    “think     small”</a:t>
            </a:r>
          </a:p>
        </p:txBody>
      </p:sp>
    </p:spTree>
    <p:extLst>
      <p:ext uri="{BB962C8B-B14F-4D97-AF65-F5344CB8AC3E}">
        <p14:creationId xmlns:p14="http://schemas.microsoft.com/office/powerpoint/2010/main" val="12830224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A73D285-E2ED-93E3-3E2F-B866D8CEEA99}"/>
              </a:ext>
            </a:extLst>
          </p:cNvPr>
          <p:cNvSpPr>
            <a:spLocks noGrp="1"/>
          </p:cNvSpPr>
          <p:nvPr>
            <p:ph type="sldNum" sz="quarter" idx="12"/>
          </p:nvPr>
        </p:nvSpPr>
        <p:spPr/>
        <p:txBody>
          <a:bodyPr/>
          <a:lstStyle/>
          <a:p>
            <a:fld id="{5E883481-A521-4A75-848A-A2BF2DE74739}" type="slidenum">
              <a:rPr lang="en-US" smtClean="0"/>
              <a:t>10</a:t>
            </a:fld>
            <a:endParaRPr lang="en-US" dirty="0"/>
          </a:p>
        </p:txBody>
      </p:sp>
      <p:sp>
        <p:nvSpPr>
          <p:cNvPr id="44" name="TextBox 43">
            <a:extLst>
              <a:ext uri="{FF2B5EF4-FFF2-40B4-BE49-F238E27FC236}">
                <a16:creationId xmlns:a16="http://schemas.microsoft.com/office/drawing/2014/main" id="{CEE5A873-3615-11E2-E25E-A1B40D81FB01}"/>
              </a:ext>
            </a:extLst>
          </p:cNvPr>
          <p:cNvSpPr txBox="1"/>
          <p:nvPr/>
        </p:nvSpPr>
        <p:spPr>
          <a:xfrm>
            <a:off x="6752638" y="5095225"/>
            <a:ext cx="4366798" cy="369332"/>
          </a:xfrm>
          <a:prstGeom prst="rect">
            <a:avLst/>
          </a:prstGeom>
          <a:noFill/>
        </p:spPr>
        <p:txBody>
          <a:bodyPr wrap="square">
            <a:spAutoFit/>
          </a:bodyPr>
          <a:lstStyle/>
          <a:p>
            <a:pPr algn="ctr"/>
            <a:r>
              <a:rPr lang="en-US" sz="1800" b="1" dirty="0">
                <a:solidFill>
                  <a:schemeClr val="bg1"/>
                </a:solidFill>
              </a:rPr>
              <a:t>First Rule:  There are No Rules</a:t>
            </a:r>
          </a:p>
        </p:txBody>
      </p:sp>
      <p:cxnSp>
        <p:nvCxnSpPr>
          <p:cNvPr id="52" name="Straight Connector 51">
            <a:extLst>
              <a:ext uri="{FF2B5EF4-FFF2-40B4-BE49-F238E27FC236}">
                <a16:creationId xmlns:a16="http://schemas.microsoft.com/office/drawing/2014/main" id="{4AF0E741-D0B6-A9A2-1A67-ED9B751AFF45}"/>
              </a:ext>
            </a:extLst>
          </p:cNvPr>
          <p:cNvCxnSpPr>
            <a:cxnSpLocks/>
          </p:cNvCxnSpPr>
          <p:nvPr/>
        </p:nvCxnSpPr>
        <p:spPr>
          <a:xfrm flipV="1">
            <a:off x="1046387" y="1358348"/>
            <a:ext cx="0" cy="861391"/>
          </a:xfrm>
          <a:prstGeom prst="line">
            <a:avLst/>
          </a:prstGeom>
          <a:ln w="3175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E7D66419-BF94-091B-71F0-A66E2015E3BD}"/>
              </a:ext>
            </a:extLst>
          </p:cNvPr>
          <p:cNvCxnSpPr>
            <a:cxnSpLocks/>
          </p:cNvCxnSpPr>
          <p:nvPr/>
        </p:nvCxnSpPr>
        <p:spPr>
          <a:xfrm>
            <a:off x="1825514" y="3184267"/>
            <a:ext cx="759730" cy="0"/>
          </a:xfrm>
          <a:prstGeom prst="line">
            <a:avLst/>
          </a:prstGeom>
          <a:ln w="3175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000144E3-A91C-109B-1E8D-1C7F86089376}"/>
              </a:ext>
            </a:extLst>
          </p:cNvPr>
          <p:cNvCxnSpPr>
            <a:cxnSpLocks/>
          </p:cNvCxnSpPr>
          <p:nvPr/>
        </p:nvCxnSpPr>
        <p:spPr>
          <a:xfrm>
            <a:off x="1818878" y="3531570"/>
            <a:ext cx="759730" cy="204157"/>
          </a:xfrm>
          <a:prstGeom prst="line">
            <a:avLst/>
          </a:prstGeom>
          <a:ln w="3175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21A4E352-8B0F-A597-BE5E-696EABE5219F}"/>
              </a:ext>
            </a:extLst>
          </p:cNvPr>
          <p:cNvCxnSpPr>
            <a:cxnSpLocks/>
          </p:cNvCxnSpPr>
          <p:nvPr/>
        </p:nvCxnSpPr>
        <p:spPr>
          <a:xfrm>
            <a:off x="1026776" y="3990952"/>
            <a:ext cx="0" cy="435274"/>
          </a:xfrm>
          <a:prstGeom prst="line">
            <a:avLst/>
          </a:prstGeom>
          <a:ln w="31750">
            <a:solidFill>
              <a:srgbClr val="FF0000"/>
            </a:solidFill>
            <a:tailEnd type="stealth"/>
          </a:ln>
        </p:spPr>
        <p:style>
          <a:lnRef idx="1">
            <a:schemeClr val="accent1"/>
          </a:lnRef>
          <a:fillRef idx="0">
            <a:schemeClr val="accent1"/>
          </a:fillRef>
          <a:effectRef idx="0">
            <a:schemeClr val="accent1"/>
          </a:effectRef>
          <a:fontRef idx="minor">
            <a:schemeClr val="tx1"/>
          </a:fontRef>
        </p:style>
      </p:cxnSp>
      <p:sp>
        <p:nvSpPr>
          <p:cNvPr id="2074" name="TextBox 2073">
            <a:extLst>
              <a:ext uri="{FF2B5EF4-FFF2-40B4-BE49-F238E27FC236}">
                <a16:creationId xmlns:a16="http://schemas.microsoft.com/office/drawing/2014/main" id="{56BB830D-38BC-BF9D-5DA7-71E21C324DC4}"/>
              </a:ext>
            </a:extLst>
          </p:cNvPr>
          <p:cNvSpPr txBox="1"/>
          <p:nvPr/>
        </p:nvSpPr>
        <p:spPr>
          <a:xfrm>
            <a:off x="0" y="175423"/>
            <a:ext cx="12192000" cy="630942"/>
          </a:xfrm>
          <a:prstGeom prst="rect">
            <a:avLst/>
          </a:prstGeom>
          <a:noFill/>
          <a:ln w="38100">
            <a:noFill/>
          </a:ln>
        </p:spPr>
        <p:txBody>
          <a:bodyPr wrap="square" rtlCol="0">
            <a:spAutoFit/>
          </a:bodyPr>
          <a:lstStyle/>
          <a:p>
            <a:pPr algn="ctr"/>
            <a:r>
              <a:rPr lang="en-US" sz="2400" b="1" spc="300" dirty="0">
                <a:solidFill>
                  <a:srgbClr val="FF0000"/>
                </a:solidFill>
                <a:latin typeface="Ravie" panose="04040805050809020602" pitchFamily="82" charset="0"/>
              </a:rPr>
              <a:t>M.</a:t>
            </a:r>
            <a:r>
              <a:rPr lang="en-US" sz="2400" b="1" spc="300" dirty="0">
                <a:solidFill>
                  <a:srgbClr val="0000CC"/>
                </a:solidFill>
                <a:latin typeface="Ravie" panose="04040805050809020602" pitchFamily="82" charset="0"/>
              </a:rPr>
              <a:t>O.</a:t>
            </a:r>
            <a:r>
              <a:rPr lang="en-US" sz="2400" b="1" spc="300" dirty="0">
                <a:solidFill>
                  <a:srgbClr val="00B050"/>
                </a:solidFill>
                <a:latin typeface="Ravie" panose="04040805050809020602" pitchFamily="82" charset="0"/>
              </a:rPr>
              <a:t>R.</a:t>
            </a:r>
            <a:r>
              <a:rPr lang="en-US" sz="2400" b="1" spc="300" dirty="0">
                <a:solidFill>
                  <a:srgbClr val="7030A0"/>
                </a:solidFill>
                <a:latin typeface="Ravie" panose="04040805050809020602" pitchFamily="82" charset="0"/>
              </a:rPr>
              <a:t>E.</a:t>
            </a:r>
            <a:r>
              <a:rPr lang="en-US" sz="2400" b="1" dirty="0">
                <a:latin typeface="Goudy Stout" panose="0202090407030B020401" pitchFamily="18" charset="0"/>
              </a:rPr>
              <a:t> </a:t>
            </a:r>
            <a:r>
              <a:rPr lang="en-US" sz="2400" b="1" spc="200" dirty="0">
                <a:latin typeface="Ravie" panose="04040805050809020602" pitchFamily="82" charset="0"/>
              </a:rPr>
              <a:t>consists of helping others do their best.  </a:t>
            </a:r>
          </a:p>
          <a:p>
            <a:pPr algn="ctr"/>
            <a:r>
              <a:rPr lang="en-US" sz="1100" b="1" i="1" dirty="0"/>
              <a:t>Admiral Chester Nimitz</a:t>
            </a:r>
          </a:p>
        </p:txBody>
      </p:sp>
      <p:cxnSp>
        <p:nvCxnSpPr>
          <p:cNvPr id="2080" name="Straight Connector 2079">
            <a:extLst>
              <a:ext uri="{FF2B5EF4-FFF2-40B4-BE49-F238E27FC236}">
                <a16:creationId xmlns:a16="http://schemas.microsoft.com/office/drawing/2014/main" id="{967F5B3A-9354-3B38-1DD4-7462A1D3CF93}"/>
              </a:ext>
            </a:extLst>
          </p:cNvPr>
          <p:cNvCxnSpPr>
            <a:cxnSpLocks/>
          </p:cNvCxnSpPr>
          <p:nvPr/>
        </p:nvCxnSpPr>
        <p:spPr>
          <a:xfrm flipV="1">
            <a:off x="1731323" y="2606961"/>
            <a:ext cx="847285" cy="219190"/>
          </a:xfrm>
          <a:prstGeom prst="line">
            <a:avLst/>
          </a:prstGeom>
          <a:ln w="31750">
            <a:solidFill>
              <a:srgbClr val="FF0000"/>
            </a:solidFill>
            <a:tailEnd type="stealth"/>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0B6AC0E9-9888-C9F6-328A-CE271DAE4891}"/>
              </a:ext>
            </a:extLst>
          </p:cNvPr>
          <p:cNvSpPr>
            <a:spLocks noGrp="1"/>
          </p:cNvSpPr>
          <p:nvPr>
            <p:ph type="ftr" sz="quarter" idx="11"/>
          </p:nvPr>
        </p:nvSpPr>
        <p:spPr>
          <a:xfrm>
            <a:off x="4503081" y="6376906"/>
            <a:ext cx="4114800" cy="365125"/>
          </a:xfrm>
        </p:spPr>
        <p:txBody>
          <a:bodyPr/>
          <a:lstStyle/>
          <a:p>
            <a:r>
              <a:rPr lang="en-US" b="1" dirty="0">
                <a:solidFill>
                  <a:schemeClr val="tx1"/>
                </a:solidFill>
              </a:rPr>
              <a:t>Enhancing Awareness, Promoting Exercise with MS</a:t>
            </a:r>
          </a:p>
        </p:txBody>
      </p:sp>
      <p:pic>
        <p:nvPicPr>
          <p:cNvPr id="6" name="Picture 5">
            <a:extLst>
              <a:ext uri="{FF2B5EF4-FFF2-40B4-BE49-F238E27FC236}">
                <a16:creationId xmlns:a16="http://schemas.microsoft.com/office/drawing/2014/main" id="{0DC635C9-B298-E6AC-EA78-522BBE6990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397" y="2349316"/>
            <a:ext cx="1493687" cy="1491789"/>
          </a:xfrm>
          <a:prstGeom prst="rect">
            <a:avLst/>
          </a:prstGeom>
        </p:spPr>
      </p:pic>
      <p:pic>
        <p:nvPicPr>
          <p:cNvPr id="8" name="Picture 7">
            <a:extLst>
              <a:ext uri="{FF2B5EF4-FFF2-40B4-BE49-F238E27FC236}">
                <a16:creationId xmlns:a16="http://schemas.microsoft.com/office/drawing/2014/main" id="{E9D7E2AD-FF65-B90F-B79F-00CC4BA494E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378" b="92101" l="10000" r="90000">
                        <a14:foregroundMark x1="42917" y1="18319" x2="53542" y2="57815"/>
                        <a14:foregroundMark x1="45417" y1="5714" x2="45000" y2="7563"/>
                        <a14:foregroundMark x1="43125" y1="15966" x2="42292" y2="17815"/>
                        <a14:foregroundMark x1="53333" y1="68571" x2="51458" y2="73445"/>
                        <a14:foregroundMark x1="77500" y1="89748" x2="80208" y2="90588"/>
                        <a14:foregroundMark x1="19167" y1="89412" x2="13333" y2="90420"/>
                        <a14:foregroundMark x1="44375" y1="92101" x2="44375" y2="92101"/>
                      </a14:backgroundRemoval>
                    </a14:imgEffect>
                  </a14:imgLayer>
                </a14:imgProps>
              </a:ext>
            </a:extLst>
          </a:blip>
          <a:stretch>
            <a:fillRect/>
          </a:stretch>
        </p:blipFill>
        <p:spPr>
          <a:xfrm>
            <a:off x="567555" y="5495472"/>
            <a:ext cx="957664" cy="1187105"/>
          </a:xfrm>
          <a:prstGeom prst="rect">
            <a:avLst/>
          </a:prstGeom>
        </p:spPr>
      </p:pic>
      <p:sp>
        <p:nvSpPr>
          <p:cNvPr id="13" name="TextBox 12">
            <a:extLst>
              <a:ext uri="{FF2B5EF4-FFF2-40B4-BE49-F238E27FC236}">
                <a16:creationId xmlns:a16="http://schemas.microsoft.com/office/drawing/2014/main" id="{B9C86751-6441-3969-BE43-877AC180CB5E}"/>
              </a:ext>
            </a:extLst>
          </p:cNvPr>
          <p:cNvSpPr txBox="1"/>
          <p:nvPr/>
        </p:nvSpPr>
        <p:spPr>
          <a:xfrm>
            <a:off x="2638843" y="1543871"/>
            <a:ext cx="7516368" cy="3577903"/>
          </a:xfrm>
          <a:prstGeom prst="rect">
            <a:avLst/>
          </a:prstGeom>
          <a:noFill/>
        </p:spPr>
        <p:txBody>
          <a:bodyPr wrap="square" rtlCol="0">
            <a:spAutoFit/>
          </a:bodyPr>
          <a:lstStyle/>
          <a:p>
            <a:pPr algn="ctr"/>
            <a:endParaRPr lang="en-US" b="1" dirty="0"/>
          </a:p>
          <a:p>
            <a:endParaRPr lang="en-US" b="1" dirty="0"/>
          </a:p>
          <a:p>
            <a:pPr marL="342900" indent="-342900">
              <a:buFont typeface="+mj-lt"/>
              <a:buAutoNum type="arabicPeriod"/>
            </a:pPr>
            <a:r>
              <a:rPr lang="en-US" b="1" dirty="0"/>
              <a:t>Improve Strength and Balance</a:t>
            </a:r>
          </a:p>
          <a:p>
            <a:pPr marL="342900" indent="-342900">
              <a:buFont typeface="+mj-lt"/>
              <a:buAutoNum type="arabicPeriod"/>
            </a:pPr>
            <a:r>
              <a:rPr lang="en-US" b="1" dirty="0"/>
              <a:t>Promotes mobility and endurance</a:t>
            </a:r>
          </a:p>
          <a:p>
            <a:pPr marL="342900" indent="-342900">
              <a:buFont typeface="+mj-lt"/>
              <a:buAutoNum type="arabicPeriod"/>
            </a:pPr>
            <a:r>
              <a:rPr lang="en-US" b="1" dirty="0"/>
              <a:t>Allows one to breathe easier</a:t>
            </a:r>
          </a:p>
          <a:p>
            <a:pPr marL="342900" indent="-342900">
              <a:buFont typeface="+mj-lt"/>
              <a:buAutoNum type="arabicPeriod"/>
            </a:pPr>
            <a:r>
              <a:rPr lang="en-US" b="1" dirty="0"/>
              <a:t>Compliments nutrition, bowel and bladder functions</a:t>
            </a:r>
          </a:p>
          <a:p>
            <a:pPr marL="342900" indent="-342900">
              <a:buFont typeface="+mj-lt"/>
              <a:buAutoNum type="arabicPeriod"/>
            </a:pPr>
            <a:r>
              <a:rPr lang="en-US" b="1" dirty="0"/>
              <a:t>Decrease fatigue and spasticity</a:t>
            </a:r>
          </a:p>
          <a:p>
            <a:pPr marL="342900" indent="-342900">
              <a:buFont typeface="+mj-lt"/>
              <a:buAutoNum type="arabicPeriod"/>
            </a:pPr>
            <a:r>
              <a:rPr lang="en-US" b="1" dirty="0"/>
              <a:t>Enhances quality of life and a sense of well being</a:t>
            </a:r>
          </a:p>
          <a:p>
            <a:pPr marL="342900" indent="-342900">
              <a:buFont typeface="+mj-lt"/>
              <a:buAutoNum type="arabicPeriod"/>
            </a:pPr>
            <a:r>
              <a:rPr lang="en-US" b="1" dirty="0"/>
              <a:t>Reduces depression and MS flare-ups</a:t>
            </a:r>
          </a:p>
          <a:p>
            <a:pPr marL="342900" indent="-342900">
              <a:buFont typeface="+mj-lt"/>
              <a:buAutoNum type="arabicPeriod"/>
            </a:pPr>
            <a:r>
              <a:rPr lang="en-US" b="1" dirty="0"/>
              <a:t>Lessens risk of heart disease                                   </a:t>
            </a:r>
          </a:p>
          <a:p>
            <a:r>
              <a:rPr lang="en-US" b="1" dirty="0"/>
              <a:t>9.   Other</a:t>
            </a:r>
          </a:p>
          <a:p>
            <a:r>
              <a:rPr lang="en-US" dirty="0"/>
              <a:t>				                   </a:t>
            </a:r>
          </a:p>
          <a:p>
            <a:r>
              <a:rPr lang="en-US" sz="1050" b="1" dirty="0"/>
              <a:t>					ref:  American Physical Therapy Association</a:t>
            </a:r>
          </a:p>
        </p:txBody>
      </p:sp>
      <p:sp>
        <p:nvSpPr>
          <p:cNvPr id="24" name="TextBox 23">
            <a:extLst>
              <a:ext uri="{FF2B5EF4-FFF2-40B4-BE49-F238E27FC236}">
                <a16:creationId xmlns:a16="http://schemas.microsoft.com/office/drawing/2014/main" id="{342B4920-60DA-1293-51F5-DB802A3285A5}"/>
              </a:ext>
            </a:extLst>
          </p:cNvPr>
          <p:cNvSpPr txBox="1"/>
          <p:nvPr/>
        </p:nvSpPr>
        <p:spPr>
          <a:xfrm>
            <a:off x="0" y="990109"/>
            <a:ext cx="12191999" cy="512063"/>
          </a:xfrm>
          <a:prstGeom prst="rect">
            <a:avLst/>
          </a:prstGeom>
          <a:noFill/>
        </p:spPr>
        <p:txBody>
          <a:bodyPr wrap="square">
            <a:spAutoFit/>
          </a:bodyPr>
          <a:lstStyle/>
          <a:p>
            <a:pPr algn="ctr">
              <a:lnSpc>
                <a:spcPct val="150000"/>
              </a:lnSpc>
            </a:pPr>
            <a:r>
              <a:rPr lang="en-US" sz="2000" b="1" dirty="0">
                <a:solidFill>
                  <a:srgbClr val="FF0000"/>
                </a:solidFill>
                <a:latin typeface="Kermit Extrabold" panose="020F0503040000060003" pitchFamily="34" charset="0"/>
              </a:rPr>
              <a:t>Mobility, </a:t>
            </a:r>
            <a:r>
              <a:rPr lang="en-US" sz="2000" b="1" dirty="0">
                <a:solidFill>
                  <a:srgbClr val="0000CC"/>
                </a:solidFill>
                <a:latin typeface="Kermit Extrabold" panose="020F0503040000060003" pitchFamily="34" charset="0"/>
              </a:rPr>
              <a:t>Outdoors,</a:t>
            </a:r>
            <a:r>
              <a:rPr lang="en-US" sz="2000" b="1" dirty="0">
                <a:latin typeface="Kermit Extrabold" panose="020F0503040000060003" pitchFamily="34" charset="0"/>
              </a:rPr>
              <a:t> </a:t>
            </a:r>
            <a:r>
              <a:rPr lang="en-US" sz="2000" b="1" dirty="0">
                <a:solidFill>
                  <a:srgbClr val="00B050"/>
                </a:solidFill>
                <a:latin typeface="Kermit Extrabold" panose="020F0503040000060003" pitchFamily="34" charset="0"/>
              </a:rPr>
              <a:t>Recreation,</a:t>
            </a:r>
            <a:r>
              <a:rPr lang="en-US" sz="2000" b="1" dirty="0">
                <a:latin typeface="Kermit Extrabold" panose="020F0503040000060003" pitchFamily="34" charset="0"/>
              </a:rPr>
              <a:t> &amp; </a:t>
            </a:r>
            <a:r>
              <a:rPr lang="en-US" sz="2000" b="1" dirty="0">
                <a:solidFill>
                  <a:srgbClr val="7030A0"/>
                </a:solidFill>
                <a:latin typeface="Kermit Extrabold" panose="020F0503040000060003" pitchFamily="34" charset="0"/>
              </a:rPr>
              <a:t>Exercise</a:t>
            </a:r>
            <a:r>
              <a:rPr lang="en-US" sz="2000" b="1" dirty="0">
                <a:latin typeface="Kermit Extrabold" panose="020F0503040000060003" pitchFamily="34" charset="0"/>
              </a:rPr>
              <a:t> helps folks with MS</a:t>
            </a:r>
          </a:p>
        </p:txBody>
      </p:sp>
      <p:sp>
        <p:nvSpPr>
          <p:cNvPr id="25" name="TextBox 24">
            <a:extLst>
              <a:ext uri="{FF2B5EF4-FFF2-40B4-BE49-F238E27FC236}">
                <a16:creationId xmlns:a16="http://schemas.microsoft.com/office/drawing/2014/main" id="{77E3C7C7-F72B-E992-0862-92517FFAD9D7}"/>
              </a:ext>
            </a:extLst>
          </p:cNvPr>
          <p:cNvSpPr txBox="1"/>
          <p:nvPr/>
        </p:nvSpPr>
        <p:spPr>
          <a:xfrm>
            <a:off x="3840541" y="1656220"/>
            <a:ext cx="3840480" cy="369332"/>
          </a:xfrm>
          <a:prstGeom prst="rect">
            <a:avLst/>
          </a:prstGeom>
          <a:noFill/>
        </p:spPr>
        <p:txBody>
          <a:bodyPr wrap="square" rtlCol="0">
            <a:spAutoFit/>
          </a:bodyPr>
          <a:lstStyle/>
          <a:p>
            <a:pPr algn="ctr"/>
            <a:r>
              <a:rPr lang="en-US" b="1" dirty="0"/>
              <a:t>Benefits differ for each individual</a:t>
            </a:r>
          </a:p>
        </p:txBody>
      </p:sp>
      <p:sp>
        <p:nvSpPr>
          <p:cNvPr id="3" name="TextBox 2">
            <a:extLst>
              <a:ext uri="{FF2B5EF4-FFF2-40B4-BE49-F238E27FC236}">
                <a16:creationId xmlns:a16="http://schemas.microsoft.com/office/drawing/2014/main" id="{9EDA370F-54BC-EF80-660E-DB9911F4EFC4}"/>
              </a:ext>
            </a:extLst>
          </p:cNvPr>
          <p:cNvSpPr txBox="1"/>
          <p:nvPr/>
        </p:nvSpPr>
        <p:spPr>
          <a:xfrm>
            <a:off x="2053780" y="5589786"/>
            <a:ext cx="1920739" cy="423449"/>
          </a:xfrm>
          <a:prstGeom prst="rect">
            <a:avLst/>
          </a:prstGeom>
          <a:noFill/>
        </p:spPr>
        <p:txBody>
          <a:bodyPr wrap="square" rtlCol="0">
            <a:spAutoFit/>
          </a:bodyPr>
          <a:lstStyle/>
          <a:p>
            <a:pPr>
              <a:lnSpc>
                <a:spcPct val="150000"/>
              </a:lnSpc>
            </a:pPr>
            <a:r>
              <a:rPr lang="en-US" sz="1600" b="1" spc="200" dirty="0">
                <a:solidFill>
                  <a:srgbClr val="7030A0"/>
                </a:solidFill>
              </a:rPr>
              <a:t>“THINK SMALL”</a:t>
            </a:r>
          </a:p>
        </p:txBody>
      </p:sp>
      <p:pic>
        <p:nvPicPr>
          <p:cNvPr id="7" name="Picture 6">
            <a:extLst>
              <a:ext uri="{FF2B5EF4-FFF2-40B4-BE49-F238E27FC236}">
                <a16:creationId xmlns:a16="http://schemas.microsoft.com/office/drawing/2014/main" id="{CDB27D0D-F901-5904-C64B-FD6E234843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9356" y="1911236"/>
            <a:ext cx="3722246" cy="2706910"/>
          </a:xfrm>
          <a:prstGeom prst="flowChartConnector">
            <a:avLst/>
          </a:prstGeom>
          <a:ln w="50800">
            <a:solidFill>
              <a:schemeClr val="tx1"/>
            </a:solidFill>
          </a:ln>
        </p:spPr>
      </p:pic>
      <p:sp>
        <p:nvSpPr>
          <p:cNvPr id="16" name="TextBox 15">
            <a:extLst>
              <a:ext uri="{FF2B5EF4-FFF2-40B4-BE49-F238E27FC236}">
                <a16:creationId xmlns:a16="http://schemas.microsoft.com/office/drawing/2014/main" id="{D98A0297-5D75-428C-F1E2-7C8038BAC9FE}"/>
              </a:ext>
            </a:extLst>
          </p:cNvPr>
          <p:cNvSpPr txBox="1"/>
          <p:nvPr/>
        </p:nvSpPr>
        <p:spPr>
          <a:xfrm>
            <a:off x="7142922" y="4757530"/>
            <a:ext cx="2835965" cy="650831"/>
          </a:xfrm>
          <a:prstGeom prst="rect">
            <a:avLst/>
          </a:prstGeom>
          <a:solidFill>
            <a:schemeClr val="bg1"/>
          </a:solidFill>
        </p:spPr>
        <p:txBody>
          <a:bodyPr wrap="square" rtlCol="0">
            <a:spAutoFit/>
          </a:bodyPr>
          <a:lstStyle/>
          <a:p>
            <a:endParaRPr lang="en-US" dirty="0"/>
          </a:p>
        </p:txBody>
      </p:sp>
      <p:sp>
        <p:nvSpPr>
          <p:cNvPr id="17" name="TextBox 16">
            <a:extLst>
              <a:ext uri="{FF2B5EF4-FFF2-40B4-BE49-F238E27FC236}">
                <a16:creationId xmlns:a16="http://schemas.microsoft.com/office/drawing/2014/main" id="{1DAA9F58-4FD5-F605-A49A-1E6112DDAE81}"/>
              </a:ext>
            </a:extLst>
          </p:cNvPr>
          <p:cNvSpPr txBox="1"/>
          <p:nvPr/>
        </p:nvSpPr>
        <p:spPr>
          <a:xfrm>
            <a:off x="3551240" y="4526218"/>
            <a:ext cx="4343873" cy="246221"/>
          </a:xfrm>
          <a:prstGeom prst="rect">
            <a:avLst/>
          </a:prstGeom>
          <a:solidFill>
            <a:schemeClr val="bg1"/>
          </a:solidFill>
        </p:spPr>
        <p:txBody>
          <a:bodyPr wrap="square" rtlCol="0">
            <a:spAutoFit/>
          </a:bodyPr>
          <a:lstStyle/>
          <a:p>
            <a:r>
              <a:rPr lang="en-US" sz="1000" b="1" dirty="0"/>
              <a:t>Ref: American Physical Therapy Association</a:t>
            </a:r>
          </a:p>
        </p:txBody>
      </p:sp>
      <p:sp>
        <p:nvSpPr>
          <p:cNvPr id="18" name="TextBox 17">
            <a:extLst>
              <a:ext uri="{FF2B5EF4-FFF2-40B4-BE49-F238E27FC236}">
                <a16:creationId xmlns:a16="http://schemas.microsoft.com/office/drawing/2014/main" id="{E3275959-3551-4728-770D-F8A7B73B37AD}"/>
              </a:ext>
            </a:extLst>
          </p:cNvPr>
          <p:cNvSpPr txBox="1"/>
          <p:nvPr/>
        </p:nvSpPr>
        <p:spPr>
          <a:xfrm rot="13796512" flipH="1" flipV="1">
            <a:off x="9319477" y="2237345"/>
            <a:ext cx="2419955" cy="1929029"/>
          </a:xfrm>
          <a:prstGeom prst="rect">
            <a:avLst/>
          </a:prstGeom>
          <a:noFill/>
        </p:spPr>
        <p:txBody>
          <a:bodyPr wrap="square" rtlCol="0">
            <a:prstTxWarp prst="textArchUp">
              <a:avLst/>
            </a:prstTxWarp>
            <a:spAutoFit/>
          </a:bodyPr>
          <a:lstStyle/>
          <a:p>
            <a:pPr algn="ctr"/>
            <a:r>
              <a:rPr lang="en-US" b="1" dirty="0">
                <a:solidFill>
                  <a:schemeClr val="accent5">
                    <a:lumMod val="60000"/>
                    <a:lumOff val="40000"/>
                  </a:schemeClr>
                </a:solidFill>
                <a:latin typeface="Kermit Extrabold" panose="020F0503040000060003" pitchFamily="34" charset="0"/>
              </a:rPr>
              <a:t>Heard an owl call your name</a:t>
            </a:r>
          </a:p>
        </p:txBody>
      </p:sp>
      <p:pic>
        <p:nvPicPr>
          <p:cNvPr id="2054" name="Picture 6" descr="Funny family feet as DXF, PDF - digital file for plotting">
            <a:extLst>
              <a:ext uri="{FF2B5EF4-FFF2-40B4-BE49-F238E27FC236}">
                <a16:creationId xmlns:a16="http://schemas.microsoft.com/office/drawing/2014/main" id="{9B234D94-B56A-A3ED-0E90-ACA2D8AF8179}"/>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4257" r="95743">
                        <a14:foregroundMark x1="11519" y1="43667" x2="10810" y2="55067"/>
                        <a14:foregroundMark x1="21077" y1="42333" x2="23706" y2="53667"/>
                        <a14:foregroundMark x1="23706" y1="53667" x2="23581" y2="62667"/>
                        <a14:foregroundMark x1="23581" y1="62667" x2="20743" y2="72067"/>
                        <a14:foregroundMark x1="7053" y1="51800" x2="7053" y2="51800"/>
                        <a14:foregroundMark x1="49165" y1="37867" x2="53339" y2="42867"/>
                        <a14:foregroundMark x1="53339" y1="42867" x2="52629" y2="68067"/>
                        <a14:foregroundMark x1="52629" y1="68067" x2="52295" y2="69400"/>
                        <a14:foregroundMark x1="64274" y1="61867" x2="65109" y2="74600"/>
                        <a14:foregroundMark x1="72120" y1="61067" x2="72496" y2="71867"/>
                        <a14:foregroundMark x1="85309" y1="49667" x2="81886" y2="59200"/>
                        <a14:foregroundMark x1="81886" y1="59200" x2="82805" y2="69200"/>
                        <a14:foregroundMark x1="90275" y1="50467" x2="92070" y2="62400"/>
                        <a14:foregroundMark x1="92070" y1="62400" x2="89441" y2="72067"/>
                        <a14:foregroundMark x1="69950" y1="58000" x2="68531" y2="57600"/>
                        <a14:foregroundMark x1="84599" y1="45200" x2="81928" y2="45600"/>
                        <a14:foregroundMark x1="79633" y1="46733" x2="77963" y2="50467"/>
                        <a14:foregroundMark x1="89816" y1="44267" x2="94240" y2="49133"/>
                        <a14:foregroundMark x1="94240" y1="49133" x2="95743" y2="52200"/>
                        <a14:foregroundMark x1="50376" y1="26667" x2="58306" y2="34667"/>
                        <a14:foregroundMark x1="58306" y1="34667" x2="60768" y2="40400"/>
                        <a14:foregroundMark x1="42487" y1="31133" x2="36937" y2="41933"/>
                        <a14:foregroundMark x1="44199" y1="22200" x2="42738" y2="23000"/>
                        <a14:foregroundMark x1="39232" y1="24533" x2="39232" y2="24533"/>
                        <a14:foregroundMark x1="43573" y1="20467" x2="42362" y2="19933"/>
                        <a14:foregroundMark x1="40442" y1="21267" x2="37896" y2="21667"/>
                        <a14:foregroundMark x1="39858" y1="24533" x2="29674" y2="30533"/>
                        <a14:foregroundMark x1="20367" y1="33067" x2="26461" y2="36667"/>
                        <a14:foregroundMark x1="26461" y1="36667" x2="29800" y2="43467"/>
                        <a14:foregroundMark x1="29800" y1="43467" x2="29800" y2="43667"/>
                        <a14:foregroundMark x1="29800" y1="43667" x2="29800" y2="43667"/>
                        <a14:foregroundMark x1="22287" y1="70733" x2="21452" y2="77667"/>
                        <a14:foregroundMark x1="21452" y1="77667" x2="21452" y2="77667"/>
                        <a14:foregroundMark x1="9349" y1="51800" x2="12479" y2="74800"/>
                        <a14:foregroundMark x1="13815" y1="32867" x2="10935" y2="38733"/>
                        <a14:foregroundMark x1="10935" y1="38733" x2="5175" y2="41333"/>
                        <a14:foregroundMark x1="5175" y1="41333" x2="4257" y2="42733"/>
                      </a14:backgroundRemoval>
                    </a14:imgEffect>
                  </a14:imgLayer>
                </a14:imgProps>
              </a:ext>
              <a:ext uri="{28A0092B-C50C-407E-A947-70E740481C1C}">
                <a14:useLocalDpi xmlns:a14="http://schemas.microsoft.com/office/drawing/2010/main" val="0"/>
              </a:ext>
            </a:extLst>
          </a:blip>
          <a:srcRect/>
          <a:stretch>
            <a:fillRect/>
          </a:stretch>
        </p:blipFill>
        <p:spPr bwMode="auto">
          <a:xfrm>
            <a:off x="4515612" y="4280452"/>
            <a:ext cx="4116917" cy="257754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19DF1EB-695D-1F69-F5F1-14151ACB41BB}"/>
              </a:ext>
            </a:extLst>
          </p:cNvPr>
          <p:cNvSpPr txBox="1"/>
          <p:nvPr/>
        </p:nvSpPr>
        <p:spPr>
          <a:xfrm>
            <a:off x="8762420" y="4955344"/>
            <a:ext cx="3144940" cy="1631216"/>
          </a:xfrm>
          <a:prstGeom prst="rect">
            <a:avLst/>
          </a:prstGeom>
          <a:noFill/>
        </p:spPr>
        <p:txBody>
          <a:bodyPr wrap="square" rtlCol="0">
            <a:spAutoFit/>
          </a:bodyPr>
          <a:lstStyle/>
          <a:p>
            <a:pPr algn="just"/>
            <a:r>
              <a:rPr lang="en-US" sz="900" dirty="0"/>
              <a:t>John Anderson, curated collaborative material for this mini-guide, a climber since 1972, a  RN since 1987. Career in emergency care, neurology and injury control. Tagged with MS, 1988.  </a:t>
            </a:r>
          </a:p>
          <a:p>
            <a:pPr algn="just"/>
            <a:endParaRPr lang="en-US" sz="900" dirty="0"/>
          </a:p>
          <a:p>
            <a:pPr algn="just"/>
            <a:r>
              <a:rPr lang="en-US" sz="900" dirty="0"/>
              <a:t>This practical mini-guide provides information on  MS.  Activity, mobility, exercise, outdoors and recreation. It’s “beta” gleaned from adapting to MS over the last 30 years.   It is meant to enhance awareness of MS and promote the independence of folks with MS. A huge thanks to the folks and colleagues who helped put this together</a:t>
            </a:r>
            <a:r>
              <a:rPr lang="en-US" sz="1000" dirty="0"/>
              <a:t>.</a:t>
            </a:r>
          </a:p>
        </p:txBody>
      </p:sp>
      <p:sp>
        <p:nvSpPr>
          <p:cNvPr id="12" name="TextBox 11">
            <a:extLst>
              <a:ext uri="{FF2B5EF4-FFF2-40B4-BE49-F238E27FC236}">
                <a16:creationId xmlns:a16="http://schemas.microsoft.com/office/drawing/2014/main" id="{793F97CF-E920-1A2F-EF81-FA01A7ABD637}"/>
              </a:ext>
            </a:extLst>
          </p:cNvPr>
          <p:cNvSpPr txBox="1"/>
          <p:nvPr/>
        </p:nvSpPr>
        <p:spPr>
          <a:xfrm>
            <a:off x="106680" y="4546524"/>
            <a:ext cx="2157920" cy="830997"/>
          </a:xfrm>
          <a:prstGeom prst="rect">
            <a:avLst/>
          </a:prstGeom>
          <a:noFill/>
        </p:spPr>
        <p:txBody>
          <a:bodyPr wrap="square" rtlCol="0">
            <a:spAutoFit/>
          </a:bodyPr>
          <a:lstStyle/>
          <a:p>
            <a:pPr algn="ctr"/>
            <a:r>
              <a:rPr lang="en-US" sz="1600" b="1" dirty="0"/>
              <a:t>Your Physical Therapist  anchors your</a:t>
            </a:r>
          </a:p>
          <a:p>
            <a:pPr algn="ctr"/>
            <a:r>
              <a:rPr lang="en-US" sz="1600" b="1" dirty="0"/>
              <a:t>activity milieu.</a:t>
            </a:r>
          </a:p>
        </p:txBody>
      </p:sp>
      <p:pic>
        <p:nvPicPr>
          <p:cNvPr id="5" name="Picture 6" descr="70+ Black Man Beach Chair Illustrations, Royalty-Free Vector Graphics ...">
            <a:extLst>
              <a:ext uri="{FF2B5EF4-FFF2-40B4-BE49-F238E27FC236}">
                <a16:creationId xmlns:a16="http://schemas.microsoft.com/office/drawing/2014/main" id="{FA90400B-322F-9C5D-CF10-FFB1F8009DC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804" b="93301" l="9804" r="89706">
                        <a14:foregroundMark x1="50000" y1="9804" x2="53758" y2="9967"/>
                        <a14:foregroundMark x1="40359" y1="90033" x2="37908" y2="93301"/>
                        <a14:backgroundMark x1="68301" y1="63562" x2="81699" y2="60948"/>
                        <a14:backgroundMark x1="78105" y1="64052" x2="77614" y2="85948"/>
                        <a14:backgroundMark x1="75000" y1="73366" x2="55065" y2="70098"/>
                        <a14:backgroundMark x1="53268" y1="71405" x2="47712" y2="73366"/>
                        <a14:backgroundMark x1="49837" y1="62255" x2="50654" y2="72222"/>
                        <a14:backgroundMark x1="45915" y1="61765" x2="51961" y2="62745"/>
                        <a14:backgroundMark x1="51634" y1="62745" x2="44281" y2="62908"/>
                        <a14:backgroundMark x1="62418" y1="62255" x2="49346" y2="62908"/>
                      </a14:backgroundRemoval>
                    </a14:imgEffect>
                  </a14:imgLayer>
                </a14:imgProps>
              </a:ext>
              <a:ext uri="{28A0092B-C50C-407E-A947-70E740481C1C}">
                <a14:useLocalDpi xmlns:a14="http://schemas.microsoft.com/office/drawing/2010/main" val="0"/>
              </a:ext>
            </a:extLst>
          </a:blip>
          <a:srcRect/>
          <a:stretch>
            <a:fillRect/>
          </a:stretch>
        </p:blipFill>
        <p:spPr bwMode="auto">
          <a:xfrm>
            <a:off x="8040643" y="1756180"/>
            <a:ext cx="895394" cy="111394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Large Transparent Multi Color Butterfly PNG Clipart - ClipArt Best ...">
            <a:extLst>
              <a:ext uri="{FF2B5EF4-FFF2-40B4-BE49-F238E27FC236}">
                <a16:creationId xmlns:a16="http://schemas.microsoft.com/office/drawing/2014/main" id="{5DADD722-9BAD-5C4D-9149-97C2DD560F5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17785" y="1474983"/>
            <a:ext cx="727294" cy="714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24843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6">
            <a:extLst>
              <a:ext uri="{FF2B5EF4-FFF2-40B4-BE49-F238E27FC236}">
                <a16:creationId xmlns:a16="http://schemas.microsoft.com/office/drawing/2014/main" id="{97A6BA12-18A7-1D1C-420E-3241DAED72A9}"/>
              </a:ext>
            </a:extLst>
          </p:cNvPr>
          <p:cNvSpPr>
            <a:spLocks noGrp="1"/>
          </p:cNvSpPr>
          <p:nvPr>
            <p:ph type="sldNum" sz="quarter" idx="12"/>
          </p:nvPr>
        </p:nvSpPr>
        <p:spPr>
          <a:xfrm>
            <a:off x="8898685" y="6201067"/>
            <a:ext cx="2743200" cy="365125"/>
          </a:xfrm>
        </p:spPr>
        <p:txBody>
          <a:bodyPr/>
          <a:lstStyle/>
          <a:p>
            <a:fld id="{5E883481-A521-4A75-848A-A2BF2DE74739}" type="slidenum">
              <a:rPr lang="en-US" smtClean="0"/>
              <a:t>11</a:t>
            </a:fld>
            <a:endParaRPr lang="en-US" dirty="0"/>
          </a:p>
        </p:txBody>
      </p:sp>
      <p:pic>
        <p:nvPicPr>
          <p:cNvPr id="62" name="Picture 61">
            <a:extLst>
              <a:ext uri="{FF2B5EF4-FFF2-40B4-BE49-F238E27FC236}">
                <a16:creationId xmlns:a16="http://schemas.microsoft.com/office/drawing/2014/main" id="{217F0654-72E2-F7C5-4666-77ED7CDDA66F}"/>
              </a:ext>
            </a:extLst>
          </p:cNvPr>
          <p:cNvPicPr>
            <a:picLocks noChangeAspect="1"/>
          </p:cNvPicPr>
          <p:nvPr/>
        </p:nvPicPr>
        <p:blipFill>
          <a:blip r:embed="rId3"/>
          <a:srcRect r="18959"/>
          <a:stretch>
            <a:fillRect/>
          </a:stretch>
        </p:blipFill>
        <p:spPr>
          <a:xfrm>
            <a:off x="494636" y="2245210"/>
            <a:ext cx="2739317" cy="2459683"/>
          </a:xfrm>
          <a:prstGeom prst="flowChartConnector">
            <a:avLst/>
          </a:prstGeom>
          <a:ln w="53975">
            <a:solidFill>
              <a:schemeClr val="tx1"/>
            </a:solidFill>
          </a:ln>
        </p:spPr>
      </p:pic>
      <p:sp>
        <p:nvSpPr>
          <p:cNvPr id="1027" name="TextBox 1026">
            <a:extLst>
              <a:ext uri="{FF2B5EF4-FFF2-40B4-BE49-F238E27FC236}">
                <a16:creationId xmlns:a16="http://schemas.microsoft.com/office/drawing/2014/main" id="{497B7066-8D32-80C1-D242-4073AA51402E}"/>
              </a:ext>
            </a:extLst>
          </p:cNvPr>
          <p:cNvSpPr txBox="1"/>
          <p:nvPr/>
        </p:nvSpPr>
        <p:spPr>
          <a:xfrm>
            <a:off x="392517" y="4866814"/>
            <a:ext cx="2943554" cy="830997"/>
          </a:xfrm>
          <a:prstGeom prst="rect">
            <a:avLst/>
          </a:prstGeom>
          <a:noFill/>
        </p:spPr>
        <p:txBody>
          <a:bodyPr wrap="square" rtlCol="0">
            <a:spAutoFit/>
          </a:bodyPr>
          <a:lstStyle/>
          <a:p>
            <a:pPr algn="ctr"/>
            <a:r>
              <a:rPr lang="en-US" sz="2400" b="1" dirty="0">
                <a:solidFill>
                  <a:srgbClr val="FF0000"/>
                </a:solidFill>
              </a:rPr>
              <a:t>How Far Can You Throw a Chicken ?</a:t>
            </a:r>
          </a:p>
        </p:txBody>
      </p:sp>
      <p:pic>
        <p:nvPicPr>
          <p:cNvPr id="5" name="Picture 4">
            <a:extLst>
              <a:ext uri="{FF2B5EF4-FFF2-40B4-BE49-F238E27FC236}">
                <a16:creationId xmlns:a16="http://schemas.microsoft.com/office/drawing/2014/main" id="{834E87E6-9224-6A43-D168-C146FFE6260B}"/>
              </a:ext>
            </a:extLst>
          </p:cNvPr>
          <p:cNvPicPr>
            <a:picLocks noChangeAspect="1"/>
          </p:cNvPicPr>
          <p:nvPr/>
        </p:nvPicPr>
        <p:blipFill>
          <a:blip r:embed="rId4"/>
          <a:srcRect t="3844" b="5288"/>
          <a:stretch>
            <a:fillRect/>
          </a:stretch>
        </p:blipFill>
        <p:spPr>
          <a:xfrm>
            <a:off x="8623864" y="18143"/>
            <a:ext cx="3568136" cy="6948714"/>
          </a:xfrm>
          <a:prstGeom prst="rect">
            <a:avLst/>
          </a:prstGeom>
        </p:spPr>
      </p:pic>
      <p:sp>
        <p:nvSpPr>
          <p:cNvPr id="6" name="TextBox 5">
            <a:extLst>
              <a:ext uri="{FF2B5EF4-FFF2-40B4-BE49-F238E27FC236}">
                <a16:creationId xmlns:a16="http://schemas.microsoft.com/office/drawing/2014/main" id="{234C61A9-67AE-C297-6A98-545E0BBB8DAC}"/>
              </a:ext>
            </a:extLst>
          </p:cNvPr>
          <p:cNvSpPr txBox="1"/>
          <p:nvPr/>
        </p:nvSpPr>
        <p:spPr>
          <a:xfrm>
            <a:off x="-148969" y="167992"/>
            <a:ext cx="12192000" cy="800219"/>
          </a:xfrm>
          <a:prstGeom prst="rect">
            <a:avLst/>
          </a:prstGeom>
          <a:noFill/>
          <a:ln w="38100">
            <a:noFill/>
          </a:ln>
        </p:spPr>
        <p:txBody>
          <a:bodyPr wrap="square" rtlCol="0">
            <a:spAutoFit/>
          </a:bodyPr>
          <a:lstStyle/>
          <a:p>
            <a:pPr algn="ctr"/>
            <a:r>
              <a:rPr lang="en-US" sz="3600" b="1" spc="200" dirty="0">
                <a:latin typeface="Ravie" panose="04040805050809020602" pitchFamily="82" charset="0"/>
              </a:rPr>
              <a:t>“A</a:t>
            </a:r>
            <a:r>
              <a:rPr lang="en-US" sz="3600" b="1" spc="200" dirty="0">
                <a:solidFill>
                  <a:srgbClr val="FF0000"/>
                </a:solidFill>
                <a:latin typeface="Ravie" panose="04040805050809020602" pitchFamily="82" charset="0"/>
              </a:rPr>
              <a:t> Garden </a:t>
            </a:r>
            <a:r>
              <a:rPr lang="en-US" sz="3600" b="1" spc="200" dirty="0">
                <a:latin typeface="Ravie" panose="04040805050809020602" pitchFamily="82" charset="0"/>
              </a:rPr>
              <a:t>to Grow” </a:t>
            </a:r>
          </a:p>
          <a:p>
            <a:pPr algn="ctr"/>
            <a:r>
              <a:rPr lang="en-US" sz="1000" b="1" i="1" dirty="0"/>
              <a:t>James Rouse, Port of Baltimore</a:t>
            </a:r>
          </a:p>
        </p:txBody>
      </p:sp>
      <p:sp>
        <p:nvSpPr>
          <p:cNvPr id="7" name="TextBox 6">
            <a:extLst>
              <a:ext uri="{FF2B5EF4-FFF2-40B4-BE49-F238E27FC236}">
                <a16:creationId xmlns:a16="http://schemas.microsoft.com/office/drawing/2014/main" id="{6ED7ECEB-3581-51A9-F3C0-C3D44D421EB9}"/>
              </a:ext>
            </a:extLst>
          </p:cNvPr>
          <p:cNvSpPr txBox="1"/>
          <p:nvPr/>
        </p:nvSpPr>
        <p:spPr>
          <a:xfrm>
            <a:off x="2838375" y="1322707"/>
            <a:ext cx="6385301" cy="2778453"/>
          </a:xfrm>
          <a:prstGeom prst="rect">
            <a:avLst/>
          </a:prstGeom>
          <a:noFill/>
        </p:spPr>
        <p:txBody>
          <a:bodyPr wrap="square" rtlCol="0">
            <a:spAutoFit/>
          </a:bodyPr>
          <a:lstStyle/>
          <a:p>
            <a:pPr algn="ctr">
              <a:lnSpc>
                <a:spcPct val="150000"/>
              </a:lnSpc>
            </a:pPr>
            <a:r>
              <a:rPr lang="en-US" sz="4000" b="1" dirty="0">
                <a:latin typeface="Kermit Extrabold" panose="020F0503040000060003" pitchFamily="34" charset="0"/>
              </a:rPr>
              <a:t>TAKE YOUR TIME TO LOCATE YOUR</a:t>
            </a:r>
          </a:p>
          <a:p>
            <a:pPr algn="ctr">
              <a:lnSpc>
                <a:spcPct val="150000"/>
              </a:lnSpc>
            </a:pPr>
            <a:r>
              <a:rPr lang="en-US" sz="4000" b="1" dirty="0">
                <a:latin typeface="Kermit Extrabold" panose="020F0503040000060003" pitchFamily="34" charset="0"/>
              </a:rPr>
              <a:t> </a:t>
            </a:r>
            <a:r>
              <a:rPr lang="en-US" sz="4000" b="1" u="sng" dirty="0">
                <a:solidFill>
                  <a:srgbClr val="0070C0"/>
                </a:solidFill>
                <a:latin typeface="Kermit Extrabold" panose="020F0503040000060003" pitchFamily="34" charset="0"/>
              </a:rPr>
              <a:t>OWN</a:t>
            </a:r>
            <a:r>
              <a:rPr lang="en-US" sz="4000" b="1" dirty="0">
                <a:solidFill>
                  <a:srgbClr val="0070C0"/>
                </a:solidFill>
                <a:latin typeface="Kermit Extrabold" panose="020F0503040000060003" pitchFamily="34" charset="0"/>
              </a:rPr>
              <a:t> </a:t>
            </a:r>
            <a:r>
              <a:rPr lang="en-US" sz="4000" b="1" dirty="0">
                <a:latin typeface="Kermit Extrabold" panose="020F0503040000060003" pitchFamily="34" charset="0"/>
              </a:rPr>
              <a:t>SUMMIT</a:t>
            </a:r>
          </a:p>
        </p:txBody>
      </p:sp>
      <p:sp>
        <p:nvSpPr>
          <p:cNvPr id="8" name="TextBox 7">
            <a:extLst>
              <a:ext uri="{FF2B5EF4-FFF2-40B4-BE49-F238E27FC236}">
                <a16:creationId xmlns:a16="http://schemas.microsoft.com/office/drawing/2014/main" id="{9F7CDC1F-A319-3D90-3D58-6ECEF37C8167}"/>
              </a:ext>
            </a:extLst>
          </p:cNvPr>
          <p:cNvSpPr txBox="1"/>
          <p:nvPr/>
        </p:nvSpPr>
        <p:spPr>
          <a:xfrm>
            <a:off x="3092367" y="4411683"/>
            <a:ext cx="6204579" cy="1099725"/>
          </a:xfrm>
          <a:prstGeom prst="rect">
            <a:avLst/>
          </a:prstGeom>
          <a:noFill/>
        </p:spPr>
        <p:txBody>
          <a:bodyPr wrap="square" rtlCol="0">
            <a:spAutoFit/>
          </a:bodyPr>
          <a:lstStyle/>
          <a:p>
            <a:pPr algn="ctr">
              <a:lnSpc>
                <a:spcPct val="150000"/>
              </a:lnSpc>
            </a:pPr>
            <a:r>
              <a:rPr lang="en-US" sz="4800" b="1" spc="200" dirty="0">
                <a:latin typeface="Kermit Extrabold" panose="020F0503040000060003" pitchFamily="34" charset="0"/>
              </a:rPr>
              <a:t>{Faith  in  Self}</a:t>
            </a:r>
          </a:p>
        </p:txBody>
      </p:sp>
      <p:pic>
        <p:nvPicPr>
          <p:cNvPr id="9" name="Picture 8">
            <a:extLst>
              <a:ext uri="{FF2B5EF4-FFF2-40B4-BE49-F238E27FC236}">
                <a16:creationId xmlns:a16="http://schemas.microsoft.com/office/drawing/2014/main" id="{C51387A3-AAD5-2FBE-70B6-2371A5E2567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378" b="92101" l="10000" r="90000">
                        <a14:foregroundMark x1="42917" y1="18319" x2="53542" y2="57815"/>
                        <a14:foregroundMark x1="45417" y1="5714" x2="45000" y2="7563"/>
                        <a14:foregroundMark x1="43125" y1="15966" x2="42292" y2="17815"/>
                        <a14:foregroundMark x1="53333" y1="68571" x2="51458" y2="73445"/>
                        <a14:foregroundMark x1="77500" y1="89748" x2="80208" y2="90588"/>
                        <a14:foregroundMark x1="19167" y1="89412" x2="13333" y2="90420"/>
                        <a14:foregroundMark x1="44375" y1="92101" x2="44375" y2="92101"/>
                      </a14:backgroundRemoval>
                    </a14:imgEffect>
                  </a14:imgLayer>
                </a14:imgProps>
              </a:ext>
            </a:extLst>
          </a:blip>
          <a:stretch>
            <a:fillRect/>
          </a:stretch>
        </p:blipFill>
        <p:spPr>
          <a:xfrm>
            <a:off x="100458" y="5332474"/>
            <a:ext cx="788355" cy="1135480"/>
          </a:xfrm>
          <a:prstGeom prst="rect">
            <a:avLst/>
          </a:prstGeom>
        </p:spPr>
      </p:pic>
      <p:sp>
        <p:nvSpPr>
          <p:cNvPr id="10" name="TextBox 9">
            <a:extLst>
              <a:ext uri="{FF2B5EF4-FFF2-40B4-BE49-F238E27FC236}">
                <a16:creationId xmlns:a16="http://schemas.microsoft.com/office/drawing/2014/main" id="{A5B3DEB7-18A7-2867-3383-E7FB7C3FDB90}"/>
              </a:ext>
            </a:extLst>
          </p:cNvPr>
          <p:cNvSpPr txBox="1"/>
          <p:nvPr/>
        </p:nvSpPr>
        <p:spPr>
          <a:xfrm rot="4144788">
            <a:off x="10340997" y="4207602"/>
            <a:ext cx="2640093" cy="423449"/>
          </a:xfrm>
          <a:prstGeom prst="rect">
            <a:avLst/>
          </a:prstGeom>
          <a:noFill/>
        </p:spPr>
        <p:txBody>
          <a:bodyPr wrap="square" rtlCol="0">
            <a:spAutoFit/>
          </a:bodyPr>
          <a:lstStyle/>
          <a:p>
            <a:pPr algn="ctr">
              <a:lnSpc>
                <a:spcPct val="150000"/>
              </a:lnSpc>
            </a:pPr>
            <a:r>
              <a:rPr lang="en-US" sz="1600" b="1" spc="200" dirty="0">
                <a:solidFill>
                  <a:schemeClr val="bg1"/>
                </a:solidFill>
              </a:rPr>
              <a:t>“THINK SMALL”</a:t>
            </a:r>
          </a:p>
        </p:txBody>
      </p:sp>
      <p:pic>
        <p:nvPicPr>
          <p:cNvPr id="4" name="Picture 4" descr="Man Celebrates Success at the Top of the Mountain. Silhouette of a Man ...">
            <a:extLst>
              <a:ext uri="{FF2B5EF4-FFF2-40B4-BE49-F238E27FC236}">
                <a16:creationId xmlns:a16="http://schemas.microsoft.com/office/drawing/2014/main" id="{4EEC0CEC-9C98-B412-5E96-9CA40D54D105}"/>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39750" y1="13125" x2="40000" y2="16500"/>
                        <a14:foregroundMark x1="40500" y1="16500" x2="48875" y2="38000"/>
                        <a14:foregroundMark x1="48875" y1="38000" x2="49000" y2="40625"/>
                        <a14:foregroundMark x1="52000" y1="21375" x2="50500" y2="35625"/>
                        <a14:foregroundMark x1="54500" y1="51250" x2="55375" y2="57250"/>
                        <a14:foregroundMark x1="45750" y1="54375" x2="44375" y2="59625"/>
                        <a14:foregroundMark x1="55625" y1="58625" x2="56125" y2="60375"/>
                        <a14:foregroundMark x1="56500" y1="60250" x2="56500" y2="60250"/>
                        <a14:foregroundMark x1="46375" y1="59875" x2="43750" y2="60625"/>
                        <a14:backgroundMark x1="48250" y1="66875" x2="44250" y2="73000"/>
                        <a14:backgroundMark x1="44250" y1="73000" x2="32750" y2="82750"/>
                      </a14:backgroundRemoval>
                    </a14:imgEffect>
                  </a14:imgLayer>
                </a14:imgProps>
              </a:ext>
              <a:ext uri="{28A0092B-C50C-407E-A947-70E740481C1C}">
                <a14:useLocalDpi xmlns:a14="http://schemas.microsoft.com/office/drawing/2010/main" val="0"/>
              </a:ext>
            </a:extLst>
          </a:blip>
          <a:srcRect/>
          <a:stretch>
            <a:fillRect/>
          </a:stretch>
        </p:blipFill>
        <p:spPr bwMode="auto">
          <a:xfrm rot="21404210">
            <a:off x="617185" y="337091"/>
            <a:ext cx="2566709" cy="31054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B915F12-CB3B-3704-B9A0-E29533718F47}"/>
              </a:ext>
            </a:extLst>
          </p:cNvPr>
          <p:cNvSpPr txBox="1"/>
          <p:nvPr/>
        </p:nvSpPr>
        <p:spPr>
          <a:xfrm>
            <a:off x="0" y="5954464"/>
            <a:ext cx="12191999" cy="589072"/>
          </a:xfrm>
          <a:prstGeom prst="rect">
            <a:avLst/>
          </a:prstGeom>
          <a:noFill/>
        </p:spPr>
        <p:txBody>
          <a:bodyPr wrap="square" rtlCol="0">
            <a:spAutoFit/>
          </a:bodyPr>
          <a:lstStyle/>
          <a:p>
            <a:pPr algn="ctr">
              <a:lnSpc>
                <a:spcPct val="150000"/>
              </a:lnSpc>
            </a:pPr>
            <a:r>
              <a:rPr lang="en-US" sz="2400" b="1" spc="200" dirty="0">
                <a:solidFill>
                  <a:srgbClr val="7030A0"/>
                </a:solidFill>
              </a:rPr>
              <a:t>You flow on your own path. It take many steps to make a single step</a:t>
            </a:r>
          </a:p>
        </p:txBody>
      </p:sp>
      <p:pic>
        <p:nvPicPr>
          <p:cNvPr id="2" name="Picture 2" descr="Large Transparent Multi Color Butterfly PNG Clipart - ClipArt Best ...">
            <a:extLst>
              <a:ext uri="{FF2B5EF4-FFF2-40B4-BE49-F238E27FC236}">
                <a16:creationId xmlns:a16="http://schemas.microsoft.com/office/drawing/2014/main" id="{48FFB9C2-9BC4-7D82-4BBD-B879EE22567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0198" y="2483486"/>
            <a:ext cx="727294" cy="714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5788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path" presetSubtype="0" accel="50000" decel="50000" fill="hold" nodeType="afterEffect">
                                  <p:stCondLst>
                                    <p:cond delay="2000"/>
                                  </p:stCondLst>
                                  <p:childTnLst>
                                    <p:animMotion origin="layout" path="M -2.5E-6 7.40741E-7 C 0.00625 0.04097 0.07969 0.03819 0.16407 -0.00185 C 0.25078 -0.04306 0.31576 -0.10764 0.30977 -0.14722 C 0.30378 -0.18704 0.36888 -0.25139 0.45547 -0.29236 C 0.54024 -0.33264 0.61524 -0.33542 0.62123 -0.2956 " pathEditMode="relative" rAng="20700000" ptsTypes="AAAAA">
                                      <p:cBhvr>
                                        <p:cTn id="6" dur="5000" fill="hold"/>
                                        <p:tgtEl>
                                          <p:spTgt spid="2"/>
                                        </p:tgtEl>
                                        <p:attrNameLst>
                                          <p:attrName>ppt_x</p:attrName>
                                          <p:attrName>ppt_y</p:attrName>
                                        </p:attrNameLst>
                                      </p:cBhvr>
                                      <p:rCtr x="31055" y="-147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DDFA2F2-4F57-FB2A-EB36-A1D4F46E1EEF}"/>
              </a:ext>
            </a:extLst>
          </p:cNvPr>
          <p:cNvSpPr>
            <a:spLocks noGrp="1"/>
          </p:cNvSpPr>
          <p:nvPr>
            <p:ph type="ftr" sz="quarter" idx="11"/>
          </p:nvPr>
        </p:nvSpPr>
        <p:spPr/>
        <p:txBody>
          <a:bodyPr/>
          <a:lstStyle/>
          <a:p>
            <a:r>
              <a:rPr lang="en-US" dirty="0"/>
              <a:t>Enhancing Awareness, Promoting Exercise with MS</a:t>
            </a:r>
          </a:p>
        </p:txBody>
      </p:sp>
      <p:sp>
        <p:nvSpPr>
          <p:cNvPr id="5" name="Slide Number Placeholder 4">
            <a:extLst>
              <a:ext uri="{FF2B5EF4-FFF2-40B4-BE49-F238E27FC236}">
                <a16:creationId xmlns:a16="http://schemas.microsoft.com/office/drawing/2014/main" id="{5046F26C-5B81-85FC-351A-5F90D98AF5CF}"/>
              </a:ext>
            </a:extLst>
          </p:cNvPr>
          <p:cNvSpPr>
            <a:spLocks noGrp="1"/>
          </p:cNvSpPr>
          <p:nvPr>
            <p:ph type="sldNum" sz="quarter" idx="12"/>
          </p:nvPr>
        </p:nvSpPr>
        <p:spPr/>
        <p:txBody>
          <a:bodyPr/>
          <a:lstStyle/>
          <a:p>
            <a:fld id="{5E883481-A521-4A75-848A-A2BF2DE74739}" type="slidenum">
              <a:rPr lang="en-US" smtClean="0"/>
              <a:t>12</a:t>
            </a:fld>
            <a:endParaRPr lang="en-US" dirty="0"/>
          </a:p>
        </p:txBody>
      </p:sp>
      <p:sp>
        <p:nvSpPr>
          <p:cNvPr id="7" name="TextBox 6">
            <a:extLst>
              <a:ext uri="{FF2B5EF4-FFF2-40B4-BE49-F238E27FC236}">
                <a16:creationId xmlns:a16="http://schemas.microsoft.com/office/drawing/2014/main" id="{03D41BE1-0A2B-E327-472D-FB996372F819}"/>
              </a:ext>
            </a:extLst>
          </p:cNvPr>
          <p:cNvSpPr txBox="1"/>
          <p:nvPr/>
        </p:nvSpPr>
        <p:spPr>
          <a:xfrm>
            <a:off x="-110051" y="70627"/>
            <a:ext cx="12191999" cy="1499449"/>
          </a:xfrm>
          <a:prstGeom prst="rect">
            <a:avLst/>
          </a:prstGeom>
          <a:noFill/>
        </p:spPr>
        <p:txBody>
          <a:bodyPr wrap="square">
            <a:spAutoFit/>
          </a:bodyPr>
          <a:lstStyle/>
          <a:p>
            <a:pPr algn="ctr">
              <a:lnSpc>
                <a:spcPct val="150000"/>
              </a:lnSpc>
            </a:pPr>
            <a:r>
              <a:rPr lang="en-US" sz="3200" b="1" dirty="0">
                <a:solidFill>
                  <a:srgbClr val="FF0000"/>
                </a:solidFill>
                <a:latin typeface="Kermit Extrabold" panose="020F0503040000060003" pitchFamily="34" charset="0"/>
              </a:rPr>
              <a:t>Mobility, </a:t>
            </a:r>
            <a:r>
              <a:rPr lang="en-US" sz="3200" b="1" dirty="0">
                <a:solidFill>
                  <a:srgbClr val="0000CC"/>
                </a:solidFill>
                <a:latin typeface="Kermit Extrabold" panose="020F0503040000060003" pitchFamily="34" charset="0"/>
              </a:rPr>
              <a:t>Outdoors,</a:t>
            </a:r>
            <a:r>
              <a:rPr lang="en-US" sz="3200" b="1" dirty="0">
                <a:latin typeface="Kermit Extrabold" panose="020F0503040000060003" pitchFamily="34" charset="0"/>
              </a:rPr>
              <a:t> </a:t>
            </a:r>
            <a:r>
              <a:rPr lang="en-US" sz="3200" b="1" dirty="0">
                <a:solidFill>
                  <a:srgbClr val="00B050"/>
                </a:solidFill>
                <a:latin typeface="Kermit Extrabold" panose="020F0503040000060003" pitchFamily="34" charset="0"/>
              </a:rPr>
              <a:t>Recreation,</a:t>
            </a:r>
            <a:r>
              <a:rPr lang="en-US" sz="3200" b="1" dirty="0">
                <a:latin typeface="Kermit Extrabold" panose="020F0503040000060003" pitchFamily="34" charset="0"/>
              </a:rPr>
              <a:t> &amp; </a:t>
            </a:r>
            <a:r>
              <a:rPr lang="en-US" sz="3200" b="1" dirty="0">
                <a:solidFill>
                  <a:srgbClr val="7030A0"/>
                </a:solidFill>
                <a:latin typeface="Kermit Extrabold" panose="020F0503040000060003" pitchFamily="34" charset="0"/>
              </a:rPr>
              <a:t>Exercise</a:t>
            </a:r>
            <a:r>
              <a:rPr lang="en-US" sz="3200" b="1" dirty="0">
                <a:latin typeface="Kermit Extrabold" panose="020F0503040000060003" pitchFamily="34" charset="0"/>
              </a:rPr>
              <a:t> </a:t>
            </a:r>
          </a:p>
          <a:p>
            <a:pPr algn="ctr">
              <a:lnSpc>
                <a:spcPct val="150000"/>
              </a:lnSpc>
            </a:pPr>
            <a:r>
              <a:rPr lang="en-US" sz="3200" b="1" spc="300" dirty="0">
                <a:solidFill>
                  <a:srgbClr val="FF0000"/>
                </a:solidFill>
                <a:latin typeface="Ravie" panose="04040805050809020602" pitchFamily="82" charset="0"/>
              </a:rPr>
              <a:t>M.</a:t>
            </a:r>
            <a:r>
              <a:rPr lang="en-US" sz="3200" b="1" spc="300" dirty="0">
                <a:solidFill>
                  <a:srgbClr val="0000CC"/>
                </a:solidFill>
                <a:latin typeface="Ravie" panose="04040805050809020602" pitchFamily="82" charset="0"/>
              </a:rPr>
              <a:t>O.</a:t>
            </a:r>
            <a:r>
              <a:rPr lang="en-US" sz="3200" b="1" spc="300" dirty="0">
                <a:solidFill>
                  <a:srgbClr val="00B050"/>
                </a:solidFill>
                <a:latin typeface="Ravie" panose="04040805050809020602" pitchFamily="82" charset="0"/>
              </a:rPr>
              <a:t>R.</a:t>
            </a:r>
            <a:r>
              <a:rPr lang="en-US" sz="3200" b="1" spc="300" dirty="0">
                <a:solidFill>
                  <a:srgbClr val="7030A0"/>
                </a:solidFill>
                <a:latin typeface="Ravie" panose="04040805050809020602" pitchFamily="82" charset="0"/>
              </a:rPr>
              <a:t>E. </a:t>
            </a:r>
            <a:r>
              <a:rPr lang="en-US" sz="3200" b="1" dirty="0">
                <a:latin typeface="Kermit Extrabold" panose="020F0503040000060003" pitchFamily="34" charset="0"/>
              </a:rPr>
              <a:t>Around Your Residence</a:t>
            </a:r>
          </a:p>
        </p:txBody>
      </p:sp>
      <p:pic>
        <p:nvPicPr>
          <p:cNvPr id="8" name="Picture 7">
            <a:extLst>
              <a:ext uri="{FF2B5EF4-FFF2-40B4-BE49-F238E27FC236}">
                <a16:creationId xmlns:a16="http://schemas.microsoft.com/office/drawing/2014/main" id="{3C46E91A-69CF-DACD-4A43-322C4FCFDCE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378" b="92101" l="10000" r="90000">
                        <a14:foregroundMark x1="42917" y1="18319" x2="53542" y2="57815"/>
                        <a14:foregroundMark x1="45417" y1="5714" x2="45000" y2="7563"/>
                        <a14:foregroundMark x1="43125" y1="15966" x2="42292" y2="17815"/>
                        <a14:foregroundMark x1="53333" y1="68571" x2="51458" y2="73445"/>
                        <a14:foregroundMark x1="77500" y1="89748" x2="80208" y2="90588"/>
                        <a14:foregroundMark x1="19167" y1="89412" x2="13333" y2="90420"/>
                        <a14:foregroundMark x1="44375" y1="92101" x2="44375" y2="92101"/>
                      </a14:backgroundRemoval>
                    </a14:imgEffect>
                  </a14:imgLayer>
                </a14:imgProps>
              </a:ext>
            </a:extLst>
          </a:blip>
          <a:stretch>
            <a:fillRect/>
          </a:stretch>
        </p:blipFill>
        <p:spPr>
          <a:xfrm>
            <a:off x="88723" y="5322394"/>
            <a:ext cx="957664" cy="1187105"/>
          </a:xfrm>
          <a:prstGeom prst="rect">
            <a:avLst/>
          </a:prstGeom>
        </p:spPr>
      </p:pic>
      <p:pic>
        <p:nvPicPr>
          <p:cNvPr id="10" name="Picture 2" descr="Large Transparent Multi Color Butterfly PNG Clipart - ClipArt Best ...">
            <a:extLst>
              <a:ext uri="{FF2B5EF4-FFF2-40B4-BE49-F238E27FC236}">
                <a16:creationId xmlns:a16="http://schemas.microsoft.com/office/drawing/2014/main" id="{7171C0CC-665C-4C47-0EC7-AD0FCF90EA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740" y="584776"/>
            <a:ext cx="977618" cy="96049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AA476370-30C3-C8CC-CE50-8A06E240C4D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4865" l="9763" r="89974">
                        <a14:foregroundMark x1="28496" y1="16216" x2="26121" y2="23514"/>
                        <a14:foregroundMark x1="12401" y1="26216" x2="16359" y2="37568"/>
                        <a14:foregroundMark x1="16359" y1="37568" x2="16359" y2="37838"/>
                        <a14:foregroundMark x1="29024" y1="46757" x2="25066" y2="57297"/>
                        <a14:foregroundMark x1="11082" y1="62162" x2="15831" y2="73784"/>
                        <a14:foregroundMark x1="15831" y1="62973" x2="16887" y2="75135"/>
                        <a14:foregroundMark x1="15831" y1="63243" x2="16095" y2="74595"/>
                        <a14:foregroundMark x1="16095" y1="74595" x2="16623" y2="75946"/>
                        <a14:foregroundMark x1="18206" y1="88919" x2="29288" y2="93784"/>
                        <a14:foregroundMark x1="37731" y1="81081" x2="48021" y2="90270"/>
                        <a14:foregroundMark x1="59103" y1="93784" x2="73879" y2="93243"/>
                        <a14:foregroundMark x1="28760" y1="11892" x2="31662" y2="11622"/>
                        <a14:foregroundMark x1="29815" y1="12973" x2="36939" y2="16757"/>
                        <a14:foregroundMark x1="14512" y1="58919" x2="11082" y2="67297"/>
                        <a14:foregroundMark x1="11873" y1="63784" x2="13984" y2="58919"/>
                        <a14:foregroundMark x1="40106" y1="77297" x2="38786" y2="78378"/>
                        <a14:foregroundMark x1="20844" y1="87027" x2="19789" y2="94865"/>
                        <a14:foregroundMark x1="40106" y1="79459" x2="44855" y2="78378"/>
                        <a14:foregroundMark x1="38522" y1="79730" x2="43272" y2="78378"/>
                        <a14:foregroundMark x1="41689" y1="77027" x2="44591" y2="76486"/>
                        <a14:foregroundMark x1="75726" y1="78108" x2="72559" y2="81622"/>
                        <a14:foregroundMark x1="75726" y1="79730" x2="81003" y2="78919"/>
                        <a14:foregroundMark x1="15831" y1="59189" x2="10554" y2="65676"/>
                        <a14:foregroundMark x1="16887" y1="63514" x2="16095" y2="78108"/>
                      </a14:backgroundRemoval>
                    </a14:imgEffect>
                  </a14:imgLayer>
                </a14:imgProps>
              </a:ext>
            </a:extLst>
          </a:blip>
          <a:stretch>
            <a:fillRect/>
          </a:stretch>
        </p:blipFill>
        <p:spPr>
          <a:xfrm flipH="1">
            <a:off x="7188043" y="1731475"/>
            <a:ext cx="5101982" cy="4553998"/>
          </a:xfrm>
          <a:prstGeom prst="rect">
            <a:avLst/>
          </a:prstGeom>
        </p:spPr>
      </p:pic>
      <p:sp>
        <p:nvSpPr>
          <p:cNvPr id="14" name="TextBox 13">
            <a:extLst>
              <a:ext uri="{FF2B5EF4-FFF2-40B4-BE49-F238E27FC236}">
                <a16:creationId xmlns:a16="http://schemas.microsoft.com/office/drawing/2014/main" id="{BB2E05DF-327F-2DF0-A304-E759B6CEB287}"/>
              </a:ext>
            </a:extLst>
          </p:cNvPr>
          <p:cNvSpPr txBox="1"/>
          <p:nvPr/>
        </p:nvSpPr>
        <p:spPr>
          <a:xfrm>
            <a:off x="879486" y="3793488"/>
            <a:ext cx="9424737" cy="2251065"/>
          </a:xfrm>
          <a:prstGeom prst="rect">
            <a:avLst/>
          </a:prstGeom>
          <a:noFill/>
        </p:spPr>
        <p:txBody>
          <a:bodyPr wrap="square" rtlCol="0">
            <a:spAutoFit/>
          </a:bodyPr>
          <a:lstStyle/>
          <a:p>
            <a:pPr algn="ctr">
              <a:lnSpc>
                <a:spcPct val="150000"/>
              </a:lnSpc>
            </a:pPr>
            <a:r>
              <a:rPr lang="en-US" sz="2400" b="1" dirty="0"/>
              <a:t>Five (5) minutes to  ten (10) minutes activity/exercise daily, more valuable then a 2 hour daily routine.  </a:t>
            </a:r>
          </a:p>
          <a:p>
            <a:pPr algn="just">
              <a:lnSpc>
                <a:spcPct val="150000"/>
              </a:lnSpc>
            </a:pPr>
            <a:endParaRPr lang="en-US" sz="2400" b="1" dirty="0"/>
          </a:p>
          <a:p>
            <a:pPr algn="just">
              <a:lnSpc>
                <a:spcPct val="150000"/>
              </a:lnSpc>
            </a:pPr>
            <a:r>
              <a:rPr lang="en-US" sz="2400" b="1" dirty="0"/>
              <a:t>		</a:t>
            </a:r>
            <a:endParaRPr lang="en-US" sz="1200" b="1" u="sng" dirty="0"/>
          </a:p>
        </p:txBody>
      </p:sp>
      <p:sp>
        <p:nvSpPr>
          <p:cNvPr id="15" name="TextBox 14">
            <a:extLst>
              <a:ext uri="{FF2B5EF4-FFF2-40B4-BE49-F238E27FC236}">
                <a16:creationId xmlns:a16="http://schemas.microsoft.com/office/drawing/2014/main" id="{DB3660C3-9D6D-0446-508D-A68376489477}"/>
              </a:ext>
            </a:extLst>
          </p:cNvPr>
          <p:cNvSpPr txBox="1"/>
          <p:nvPr/>
        </p:nvSpPr>
        <p:spPr>
          <a:xfrm>
            <a:off x="4788575" y="3154285"/>
            <a:ext cx="1920739" cy="423449"/>
          </a:xfrm>
          <a:prstGeom prst="rect">
            <a:avLst/>
          </a:prstGeom>
          <a:noFill/>
        </p:spPr>
        <p:txBody>
          <a:bodyPr wrap="square" rtlCol="0">
            <a:spAutoFit/>
          </a:bodyPr>
          <a:lstStyle/>
          <a:p>
            <a:pPr>
              <a:lnSpc>
                <a:spcPct val="150000"/>
              </a:lnSpc>
            </a:pPr>
            <a:r>
              <a:rPr lang="en-US" sz="1600" b="1" spc="200" dirty="0">
                <a:solidFill>
                  <a:srgbClr val="7030A0"/>
                </a:solidFill>
              </a:rPr>
              <a:t>“THINK SMALL”</a:t>
            </a:r>
          </a:p>
        </p:txBody>
      </p:sp>
      <p:sp>
        <p:nvSpPr>
          <p:cNvPr id="16" name="TextBox 15">
            <a:extLst>
              <a:ext uri="{FF2B5EF4-FFF2-40B4-BE49-F238E27FC236}">
                <a16:creationId xmlns:a16="http://schemas.microsoft.com/office/drawing/2014/main" id="{4A929C1D-A8AA-92B7-AC25-735E3C4F060E}"/>
              </a:ext>
            </a:extLst>
          </p:cNvPr>
          <p:cNvSpPr txBox="1"/>
          <p:nvPr/>
        </p:nvSpPr>
        <p:spPr>
          <a:xfrm>
            <a:off x="838201" y="1660598"/>
            <a:ext cx="9424736" cy="1143070"/>
          </a:xfrm>
          <a:prstGeom prst="rect">
            <a:avLst/>
          </a:prstGeom>
          <a:noFill/>
        </p:spPr>
        <p:txBody>
          <a:bodyPr wrap="square" rtlCol="0">
            <a:spAutoFit/>
          </a:bodyPr>
          <a:lstStyle/>
          <a:p>
            <a:pPr algn="just">
              <a:lnSpc>
                <a:spcPct val="150000"/>
              </a:lnSpc>
            </a:pPr>
            <a:r>
              <a:rPr lang="en-US" sz="2400" b="1" dirty="0"/>
              <a:t>Cultivate flexibility and stretching when you wash your hands, clean a dish, your workplace, doing household chores, resting, sitting, etc.…  </a:t>
            </a:r>
          </a:p>
        </p:txBody>
      </p:sp>
      <p:sp>
        <p:nvSpPr>
          <p:cNvPr id="18" name="TextBox 17">
            <a:extLst>
              <a:ext uri="{FF2B5EF4-FFF2-40B4-BE49-F238E27FC236}">
                <a16:creationId xmlns:a16="http://schemas.microsoft.com/office/drawing/2014/main" id="{D4C7B56B-79DD-3154-D31E-4565CA2E2CB7}"/>
              </a:ext>
            </a:extLst>
          </p:cNvPr>
          <p:cNvSpPr txBox="1"/>
          <p:nvPr/>
        </p:nvSpPr>
        <p:spPr>
          <a:xfrm>
            <a:off x="3194383" y="5050070"/>
            <a:ext cx="6148136" cy="646331"/>
          </a:xfrm>
          <a:prstGeom prst="rect">
            <a:avLst/>
          </a:prstGeom>
          <a:noFill/>
        </p:spPr>
        <p:txBody>
          <a:bodyPr wrap="square">
            <a:spAutoFit/>
          </a:bodyPr>
          <a:lstStyle/>
          <a:p>
            <a:r>
              <a:rPr lang="en-US" sz="3600" b="1" dirty="0"/>
              <a:t> </a:t>
            </a:r>
            <a:r>
              <a:rPr lang="en-US" sz="1800" b="1" dirty="0"/>
              <a:t>Ref:  Bonnie Prudden...</a:t>
            </a:r>
            <a:r>
              <a:rPr lang="en-US" sz="1800" b="1" u="sng" dirty="0"/>
              <a:t>Household Assets</a:t>
            </a:r>
            <a:endParaRPr lang="en-US" dirty="0"/>
          </a:p>
        </p:txBody>
      </p:sp>
      <p:sp>
        <p:nvSpPr>
          <p:cNvPr id="2" name="TextBox 1">
            <a:extLst>
              <a:ext uri="{FF2B5EF4-FFF2-40B4-BE49-F238E27FC236}">
                <a16:creationId xmlns:a16="http://schemas.microsoft.com/office/drawing/2014/main" id="{7CAEC2A4-B972-2436-F66B-EEDBFCE5BEF5}"/>
              </a:ext>
            </a:extLst>
          </p:cNvPr>
          <p:cNvSpPr txBox="1"/>
          <p:nvPr/>
        </p:nvSpPr>
        <p:spPr>
          <a:xfrm>
            <a:off x="2544786" y="6152336"/>
            <a:ext cx="6695467" cy="589072"/>
          </a:xfrm>
          <a:prstGeom prst="rect">
            <a:avLst/>
          </a:prstGeom>
          <a:solidFill>
            <a:schemeClr val="bg1"/>
          </a:solidFill>
        </p:spPr>
        <p:txBody>
          <a:bodyPr wrap="square" rtlCol="0">
            <a:spAutoFit/>
          </a:bodyPr>
          <a:lstStyle/>
          <a:p>
            <a:pPr algn="ctr">
              <a:lnSpc>
                <a:spcPct val="150000"/>
              </a:lnSpc>
            </a:pPr>
            <a:r>
              <a:rPr lang="en-US" sz="2400" b="1" spc="200" dirty="0">
                <a:solidFill>
                  <a:srgbClr val="7030A0"/>
                </a:solidFill>
              </a:rPr>
              <a:t>It takes many steps to make a single step</a:t>
            </a:r>
          </a:p>
        </p:txBody>
      </p:sp>
    </p:spTree>
    <p:extLst>
      <p:ext uri="{BB962C8B-B14F-4D97-AF65-F5344CB8AC3E}">
        <p14:creationId xmlns:p14="http://schemas.microsoft.com/office/powerpoint/2010/main" val="35159944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44584"/>
        </a:solidFill>
        <a:effectLst/>
      </p:bgPr>
    </p:bg>
    <p:spTree>
      <p:nvGrpSpPr>
        <p:cNvPr id="1" name="">
          <a:extLst>
            <a:ext uri="{FF2B5EF4-FFF2-40B4-BE49-F238E27FC236}">
              <a16:creationId xmlns:a16="http://schemas.microsoft.com/office/drawing/2014/main" id="{686EF40C-A140-9C06-7E39-64ED8004EE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BBBD4E-8D07-B861-19C4-E8F548E90656}"/>
              </a:ext>
            </a:extLst>
          </p:cNvPr>
          <p:cNvSpPr>
            <a:spLocks noGrp="1"/>
          </p:cNvSpPr>
          <p:nvPr>
            <p:ph type="title"/>
          </p:nvPr>
        </p:nvSpPr>
        <p:spPr>
          <a:xfrm>
            <a:off x="161192" y="499206"/>
            <a:ext cx="11869616" cy="602284"/>
          </a:xfrm>
        </p:spPr>
        <p:txBody>
          <a:bodyPr>
            <a:normAutofit fontScale="90000"/>
          </a:bodyPr>
          <a:lstStyle/>
          <a:p>
            <a:pPr algn="ctr"/>
            <a:r>
              <a:rPr lang="en-US" sz="3600" dirty="0">
                <a:solidFill>
                  <a:schemeClr val="bg1"/>
                </a:solidFill>
                <a:latin typeface="Kermit Extrabold" panose="020F0503040000060003" pitchFamily="34" charset="0"/>
              </a:rPr>
              <a:t>Conserve and Protect Your Energy</a:t>
            </a:r>
            <a:br>
              <a:rPr lang="en-US" sz="3600" dirty="0">
                <a:solidFill>
                  <a:schemeClr val="bg1"/>
                </a:solidFill>
                <a:latin typeface="Kermit Extrabold" panose="020F0503040000060003" pitchFamily="34" charset="0"/>
              </a:rPr>
            </a:br>
            <a:r>
              <a:rPr lang="en-US" sz="3600" dirty="0">
                <a:solidFill>
                  <a:schemeClr val="bg1"/>
                </a:solidFill>
                <a:latin typeface="Kermit Extrabold" panose="020F0503040000060003" pitchFamily="34" charset="0"/>
              </a:rPr>
              <a:t>  </a:t>
            </a:r>
            <a:br>
              <a:rPr lang="en-US" sz="3600" dirty="0">
                <a:solidFill>
                  <a:schemeClr val="bg1"/>
                </a:solidFill>
                <a:latin typeface="Kermit Extrabold" panose="020F0503040000060003" pitchFamily="34" charset="0"/>
              </a:rPr>
            </a:br>
            <a:r>
              <a:rPr lang="en-US" sz="3600" dirty="0">
                <a:solidFill>
                  <a:schemeClr val="bg1"/>
                </a:solidFill>
                <a:latin typeface="Kermit Extrabold" panose="020F0503040000060003" pitchFamily="34" charset="0"/>
              </a:rPr>
              <a:t>Discover Your Own Body’s “SMALL” Changes.</a:t>
            </a:r>
          </a:p>
        </p:txBody>
      </p:sp>
      <p:sp>
        <p:nvSpPr>
          <p:cNvPr id="4" name="Footer Placeholder 3">
            <a:extLst>
              <a:ext uri="{FF2B5EF4-FFF2-40B4-BE49-F238E27FC236}">
                <a16:creationId xmlns:a16="http://schemas.microsoft.com/office/drawing/2014/main" id="{C032B8DA-C570-A4A2-DCFC-20F8D0518109}"/>
              </a:ext>
            </a:extLst>
          </p:cNvPr>
          <p:cNvSpPr>
            <a:spLocks noGrp="1"/>
          </p:cNvSpPr>
          <p:nvPr>
            <p:ph type="ftr" sz="quarter" idx="11"/>
          </p:nvPr>
        </p:nvSpPr>
        <p:spPr/>
        <p:txBody>
          <a:bodyPr/>
          <a:lstStyle/>
          <a:p>
            <a:r>
              <a:rPr lang="en-US" dirty="0">
                <a:solidFill>
                  <a:schemeClr val="bg1"/>
                </a:solidFill>
              </a:rPr>
              <a:t>Enhancing Awareness, Promoting Exercise with MS</a:t>
            </a:r>
          </a:p>
        </p:txBody>
      </p:sp>
      <p:sp>
        <p:nvSpPr>
          <p:cNvPr id="5" name="Slide Number Placeholder 4">
            <a:extLst>
              <a:ext uri="{FF2B5EF4-FFF2-40B4-BE49-F238E27FC236}">
                <a16:creationId xmlns:a16="http://schemas.microsoft.com/office/drawing/2014/main" id="{0BA586DB-8D79-778E-72AF-36DFDBA886AE}"/>
              </a:ext>
            </a:extLst>
          </p:cNvPr>
          <p:cNvSpPr>
            <a:spLocks noGrp="1"/>
          </p:cNvSpPr>
          <p:nvPr>
            <p:ph type="sldNum" sz="quarter" idx="12"/>
          </p:nvPr>
        </p:nvSpPr>
        <p:spPr/>
        <p:txBody>
          <a:bodyPr/>
          <a:lstStyle/>
          <a:p>
            <a:fld id="{5E883481-A521-4A75-848A-A2BF2DE74739}" type="slidenum">
              <a:rPr lang="en-US" smtClean="0"/>
              <a:t>13</a:t>
            </a:fld>
            <a:endParaRPr lang="en-US" dirty="0"/>
          </a:p>
        </p:txBody>
      </p:sp>
      <p:sp>
        <p:nvSpPr>
          <p:cNvPr id="10" name="TextBox 9">
            <a:extLst>
              <a:ext uri="{FF2B5EF4-FFF2-40B4-BE49-F238E27FC236}">
                <a16:creationId xmlns:a16="http://schemas.microsoft.com/office/drawing/2014/main" id="{85284D24-DBED-3C1B-52C6-896ECDD4F9EE}"/>
              </a:ext>
            </a:extLst>
          </p:cNvPr>
          <p:cNvSpPr txBox="1"/>
          <p:nvPr/>
        </p:nvSpPr>
        <p:spPr>
          <a:xfrm>
            <a:off x="271263" y="2300590"/>
            <a:ext cx="6934267" cy="2251065"/>
          </a:xfrm>
          <a:prstGeom prst="rect">
            <a:avLst/>
          </a:prstGeom>
          <a:solidFill>
            <a:srgbClr val="FFFF00"/>
          </a:solidFill>
        </p:spPr>
        <p:txBody>
          <a:bodyPr wrap="square">
            <a:spAutoFit/>
          </a:bodyPr>
          <a:lstStyle/>
          <a:p>
            <a:pPr algn="ctr">
              <a:lnSpc>
                <a:spcPct val="150000"/>
              </a:lnSpc>
            </a:pPr>
            <a:r>
              <a:rPr lang="en-US" sz="2400" b="1" dirty="0"/>
              <a:t> Weak muscles and movements cause accidents and injury. One therapeutic path with MS:  Slow down your pace.  Control, align, and adjust the position of your body.  </a:t>
            </a:r>
          </a:p>
        </p:txBody>
      </p:sp>
      <p:pic>
        <p:nvPicPr>
          <p:cNvPr id="12" name="Picture 11">
            <a:extLst>
              <a:ext uri="{FF2B5EF4-FFF2-40B4-BE49-F238E27FC236}">
                <a16:creationId xmlns:a16="http://schemas.microsoft.com/office/drawing/2014/main" id="{0BC225E1-7F44-957D-7A4A-F6C5D184DD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103162" y="1195624"/>
            <a:ext cx="4766451" cy="4948501"/>
          </a:xfrm>
          <a:prstGeom prst="rect">
            <a:avLst/>
          </a:prstGeom>
          <a:effectLst>
            <a:softEdge rad="355600"/>
          </a:effectLst>
        </p:spPr>
      </p:pic>
      <p:sp>
        <p:nvSpPr>
          <p:cNvPr id="13" name="TextBox 12">
            <a:extLst>
              <a:ext uri="{FF2B5EF4-FFF2-40B4-BE49-F238E27FC236}">
                <a16:creationId xmlns:a16="http://schemas.microsoft.com/office/drawing/2014/main" id="{8D731F51-22BA-4CC7-DC25-599C8E1E9A0E}"/>
              </a:ext>
            </a:extLst>
          </p:cNvPr>
          <p:cNvSpPr txBox="1"/>
          <p:nvPr/>
        </p:nvSpPr>
        <p:spPr>
          <a:xfrm>
            <a:off x="8370002" y="2766661"/>
            <a:ext cx="2232770" cy="423449"/>
          </a:xfrm>
          <a:prstGeom prst="rect">
            <a:avLst/>
          </a:prstGeom>
          <a:noFill/>
        </p:spPr>
        <p:txBody>
          <a:bodyPr wrap="square" rtlCol="0">
            <a:spAutoFit/>
          </a:bodyPr>
          <a:lstStyle/>
          <a:p>
            <a:pPr algn="ctr">
              <a:lnSpc>
                <a:spcPct val="150000"/>
              </a:lnSpc>
            </a:pPr>
            <a:r>
              <a:rPr lang="en-US" sz="1600" b="1" spc="200" dirty="0">
                <a:solidFill>
                  <a:srgbClr val="7030A0"/>
                </a:solidFill>
              </a:rPr>
              <a:t>“THINK SMALL”</a:t>
            </a:r>
          </a:p>
        </p:txBody>
      </p:sp>
      <p:pic>
        <p:nvPicPr>
          <p:cNvPr id="7" name="Picture 4" descr="Baby Footprints Sand Illustrations, Royalty-Free Vector Graphics &amp; Clip ...">
            <a:extLst>
              <a:ext uri="{FF2B5EF4-FFF2-40B4-BE49-F238E27FC236}">
                <a16:creationId xmlns:a16="http://schemas.microsoft.com/office/drawing/2014/main" id="{3E6C949B-8594-8307-604E-9DB192B79426}"/>
              </a:ext>
            </a:extLst>
          </p:cNvPr>
          <p:cNvPicPr>
            <a:picLocks noChangeAspect="1" noChangeArrowheads="1"/>
          </p:cNvPicPr>
          <p:nvPr/>
        </p:nvPicPr>
        <p:blipFill rotWithShape="1">
          <a:blip r:embed="rId3">
            <a:duotone>
              <a:prstClr val="black"/>
              <a:schemeClr val="accent4">
                <a:tint val="45000"/>
                <a:satMod val="400000"/>
              </a:schemeClr>
            </a:duotone>
            <a:extLst>
              <a:ext uri="{BEBA8EAE-BF5A-486C-A8C5-ECC9F3942E4B}">
                <a14:imgProps xmlns:a14="http://schemas.microsoft.com/office/drawing/2010/main">
                  <a14:imgLayer r:embed="rId4">
                    <a14:imgEffect>
                      <a14:backgroundRemoval t="10000" b="90000" l="2778" r="97549">
                        <a14:foregroundMark x1="55229" y1="40816" x2="58333" y2="41224"/>
                        <a14:foregroundMark x1="67484" y1="45102" x2="64379" y2="46122"/>
                        <a14:foregroundMark x1="75490" y1="38367" x2="72059" y2="36327"/>
                        <a14:foregroundMark x1="82516" y1="41224" x2="78595" y2="40816"/>
                        <a14:foregroundMark x1="86601" y1="28163" x2="83170" y2="31224"/>
                        <a14:foregroundMark x1="91993" y1="16735" x2="90359" y2="21429"/>
                        <a14:foregroundMark x1="97712" y1="15714" x2="97712" y2="15714"/>
                        <a14:foregroundMark x1="92647" y1="31020" x2="92647" y2="31020"/>
                        <a14:foregroundMark x1="44608" y1="48980" x2="41993" y2="50816"/>
                        <a14:foregroundMark x1="53105" y1="48367" x2="50817" y2="51633"/>
                        <a14:foregroundMark x1="43954" y1="58163" x2="42974" y2="63878"/>
                        <a14:foregroundMark x1="34477" y1="62857" x2="32516" y2="67959"/>
                        <a14:foregroundMark x1="30556" y1="75102" x2="27288" y2="79388"/>
                        <a14:foregroundMark x1="39542" y1="72857" x2="36438" y2="77755"/>
                        <a14:foregroundMark x1="25817" y1="88163" x2="19935" y2="85306"/>
                        <a14:foregroundMark x1="19935" y1="80204" x2="14542" y2="79592"/>
                        <a14:foregroundMark x1="7680" y1="78571" x2="2778" y2="79592"/>
                        <a14:foregroundMark x1="11601" y1="86735" x2="6209" y2="83469"/>
                      </a14:backgroundRemoval>
                    </a14:imgEffect>
                  </a14:imgLayer>
                </a14:imgProps>
              </a:ext>
              <a:ext uri="{28A0092B-C50C-407E-A947-70E740481C1C}">
                <a14:useLocalDpi xmlns:a14="http://schemas.microsoft.com/office/drawing/2010/main" val="0"/>
              </a:ext>
            </a:extLst>
          </a:blip>
          <a:srcRect l="27175" b="27646"/>
          <a:stretch>
            <a:fillRect/>
          </a:stretch>
        </p:blipFill>
        <p:spPr bwMode="auto">
          <a:xfrm rot="14378915">
            <a:off x="5086723" y="4201884"/>
            <a:ext cx="3984555" cy="227932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C1FF79C-30FC-F76B-440F-86B7D2319F4F}"/>
              </a:ext>
            </a:extLst>
          </p:cNvPr>
          <p:cNvSpPr txBox="1"/>
          <p:nvPr/>
        </p:nvSpPr>
        <p:spPr>
          <a:xfrm>
            <a:off x="7437323" y="4761147"/>
            <a:ext cx="4348950" cy="792781"/>
          </a:xfrm>
          <a:prstGeom prst="rect">
            <a:avLst/>
          </a:prstGeom>
          <a:noFill/>
        </p:spPr>
        <p:txBody>
          <a:bodyPr wrap="square">
            <a:spAutoFit/>
          </a:bodyPr>
          <a:lstStyle/>
          <a:p>
            <a:pPr algn="ctr">
              <a:lnSpc>
                <a:spcPct val="150000"/>
              </a:lnSpc>
            </a:pPr>
            <a:r>
              <a:rPr lang="en-US" sz="1600" b="1" dirty="0">
                <a:solidFill>
                  <a:schemeClr val="bg1"/>
                </a:solidFill>
              </a:rPr>
              <a:t>For Comfort &amp; Safety </a:t>
            </a:r>
          </a:p>
          <a:p>
            <a:pPr algn="ctr">
              <a:lnSpc>
                <a:spcPct val="150000"/>
              </a:lnSpc>
            </a:pPr>
            <a:r>
              <a:rPr lang="en-US" sz="1600" b="1" dirty="0">
                <a:solidFill>
                  <a:schemeClr val="bg1"/>
                </a:solidFill>
              </a:rPr>
              <a:t>Adjust Your Activity</a:t>
            </a:r>
          </a:p>
        </p:txBody>
      </p:sp>
      <p:pic>
        <p:nvPicPr>
          <p:cNvPr id="9" name="Picture 6" descr="70+ Black Man Beach Chair Illustrations, Royalty-Free Vector Graphics ...">
            <a:extLst>
              <a:ext uri="{FF2B5EF4-FFF2-40B4-BE49-F238E27FC236}">
                <a16:creationId xmlns:a16="http://schemas.microsoft.com/office/drawing/2014/main" id="{2C8CF924-313D-1C3C-7E31-D942C8B8D93F}"/>
              </a:ext>
            </a:extLst>
          </p:cNvPr>
          <p:cNvPicPr>
            <a:picLocks noChangeAspect="1" noChangeArrowheads="1"/>
          </p:cNvPicPr>
          <p:nvPr/>
        </p:nvPicPr>
        <p:blipFill>
          <a:blip r:embed="rId5">
            <a:duotone>
              <a:srgbClr val="4472C4">
                <a:shade val="45000"/>
                <a:satMod val="135000"/>
              </a:srgbClr>
              <a:prstClr val="white"/>
            </a:duotone>
            <a:extLst>
              <a:ext uri="{BEBA8EAE-BF5A-486C-A8C5-ECC9F3942E4B}">
                <a14:imgProps xmlns:a14="http://schemas.microsoft.com/office/drawing/2010/main">
                  <a14:imgLayer r:embed="rId6">
                    <a14:imgEffect>
                      <a14:backgroundRemoval t="9804" b="93301" l="9804" r="89706">
                        <a14:foregroundMark x1="50000" y1="9804" x2="53758" y2="9967"/>
                        <a14:foregroundMark x1="40359" y1="90033" x2="37908" y2="93301"/>
                        <a14:backgroundMark x1="68301" y1="63562" x2="81699" y2="60948"/>
                        <a14:backgroundMark x1="78105" y1="64052" x2="77614" y2="85948"/>
                        <a14:backgroundMark x1="75000" y1="73366" x2="55065" y2="70098"/>
                        <a14:backgroundMark x1="53268" y1="71405" x2="47712" y2="73366"/>
                        <a14:backgroundMark x1="49837" y1="62255" x2="50654" y2="72222"/>
                        <a14:backgroundMark x1="45915" y1="61765" x2="51961" y2="62745"/>
                        <a14:backgroundMark x1="51634" y1="62745" x2="44281" y2="62908"/>
                        <a14:backgroundMark x1="62418" y1="62255" x2="49346" y2="6290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641942" y="2912852"/>
            <a:ext cx="963812" cy="91851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FD5D9C9C-9ADC-E36B-4B12-726E85AE0966}"/>
              </a:ext>
            </a:extLst>
          </p:cNvPr>
          <p:cNvSpPr txBox="1"/>
          <p:nvPr/>
        </p:nvSpPr>
        <p:spPr>
          <a:xfrm>
            <a:off x="-120680" y="4984005"/>
            <a:ext cx="7718151" cy="464871"/>
          </a:xfrm>
          <a:prstGeom prst="rect">
            <a:avLst/>
          </a:prstGeom>
          <a:noFill/>
        </p:spPr>
        <p:txBody>
          <a:bodyPr wrap="square" rtlCol="0">
            <a:spAutoFit/>
          </a:bodyPr>
          <a:lstStyle/>
          <a:p>
            <a:pPr algn="ctr">
              <a:lnSpc>
                <a:spcPct val="150000"/>
              </a:lnSpc>
            </a:pPr>
            <a:r>
              <a:rPr lang="en-US" b="1" spc="200" dirty="0">
                <a:solidFill>
                  <a:schemeClr val="bg1"/>
                </a:solidFill>
              </a:rPr>
              <a:t>It takes many steps to make a single step</a:t>
            </a:r>
          </a:p>
        </p:txBody>
      </p:sp>
      <p:pic>
        <p:nvPicPr>
          <p:cNvPr id="15" name="Picture 2" descr="Large Transparent Multi Color Butterfly PNG Clipart - ClipArt Best ...">
            <a:extLst>
              <a:ext uri="{FF2B5EF4-FFF2-40B4-BE49-F238E27FC236}">
                <a16:creationId xmlns:a16="http://schemas.microsoft.com/office/drawing/2014/main" id="{4236AC18-D9B9-0164-68D4-D9A62AB038F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7536" y="1491903"/>
            <a:ext cx="727294" cy="71455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25457650-8B31-B90C-B856-A241059EA12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378" b="92101" l="10000" r="90000">
                        <a14:foregroundMark x1="42917" y1="18319" x2="53542" y2="57815"/>
                        <a14:foregroundMark x1="45417" y1="5714" x2="45000" y2="7563"/>
                        <a14:foregroundMark x1="43125" y1="15966" x2="42292" y2="17815"/>
                        <a14:foregroundMark x1="53333" y1="68571" x2="51458" y2="73445"/>
                        <a14:foregroundMark x1="77500" y1="89748" x2="80208" y2="90588"/>
                        <a14:foregroundMark x1="19167" y1="89412" x2="13333" y2="90420"/>
                        <a14:foregroundMark x1="44375" y1="92101" x2="44375" y2="92101"/>
                      </a14:backgroundRemoval>
                    </a14:imgEffect>
                  </a14:imgLayer>
                </a14:imgProps>
              </a:ext>
            </a:extLst>
          </a:blip>
          <a:stretch>
            <a:fillRect/>
          </a:stretch>
        </p:blipFill>
        <p:spPr>
          <a:xfrm>
            <a:off x="161192" y="5042288"/>
            <a:ext cx="1599983" cy="1623006"/>
          </a:xfrm>
          <a:prstGeom prst="rect">
            <a:avLst/>
          </a:prstGeom>
        </p:spPr>
      </p:pic>
    </p:spTree>
    <p:extLst>
      <p:ext uri="{BB962C8B-B14F-4D97-AF65-F5344CB8AC3E}">
        <p14:creationId xmlns:p14="http://schemas.microsoft.com/office/powerpoint/2010/main" val="656233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path" presetSubtype="0" accel="50000" decel="50000" fill="hold" nodeType="afterEffect">
                                  <p:stCondLst>
                                    <p:cond delay="2000"/>
                                  </p:stCondLst>
                                  <p:childTnLst>
                                    <p:animMotion origin="layout" path="M 0.00078 0.02153 C 0.00287 0.06319 0.08073 0.08287 0.17474 0.06829 C 0.2711 0.05393 0.34727 0.00949 0.34518 -0.03171 C 0.34284 -0.07245 0.41888 -0.11574 0.51511 -0.13148 C 0.60925 -0.14607 0.6888 -0.12639 0.69089 -0.08542 " pathEditMode="relative" rAng="21300000" ptsTypes="AAAAA">
                                      <p:cBhvr>
                                        <p:cTn id="6" dur="5000" fill="hold"/>
                                        <p:tgtEl>
                                          <p:spTgt spid="15"/>
                                        </p:tgtEl>
                                        <p:attrNameLst>
                                          <p:attrName>ppt_x</p:attrName>
                                          <p:attrName>ppt_y</p:attrName>
                                        </p:attrNameLst>
                                      </p:cBhvr>
                                      <p:rCtr x="34505" y="-53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3B667-86AD-6251-BBA2-005C7EF8AE3E}"/>
              </a:ext>
            </a:extLst>
          </p:cNvPr>
          <p:cNvSpPr>
            <a:spLocks noGrp="1"/>
          </p:cNvSpPr>
          <p:nvPr>
            <p:ph type="title"/>
          </p:nvPr>
        </p:nvSpPr>
        <p:spPr>
          <a:xfrm>
            <a:off x="335056" y="-56401"/>
            <a:ext cx="10515600" cy="1325563"/>
          </a:xfrm>
        </p:spPr>
        <p:txBody>
          <a:bodyPr>
            <a:normAutofit/>
          </a:bodyPr>
          <a:lstStyle/>
          <a:p>
            <a:r>
              <a:rPr lang="en-US" sz="3600" b="1" spc="300" dirty="0">
                <a:solidFill>
                  <a:srgbClr val="FF0000"/>
                </a:solidFill>
                <a:latin typeface="Ravie" panose="04040805050809020602" pitchFamily="82" charset="0"/>
              </a:rPr>
              <a:t>M.</a:t>
            </a:r>
            <a:r>
              <a:rPr lang="en-US" sz="3600" b="1" spc="300" dirty="0">
                <a:solidFill>
                  <a:srgbClr val="0000CC"/>
                </a:solidFill>
                <a:latin typeface="Ravie" panose="04040805050809020602" pitchFamily="82" charset="0"/>
              </a:rPr>
              <a:t>O.</a:t>
            </a:r>
            <a:r>
              <a:rPr lang="en-US" sz="3600" b="1" spc="300" dirty="0">
                <a:solidFill>
                  <a:srgbClr val="00B050"/>
                </a:solidFill>
                <a:latin typeface="Ravie" panose="04040805050809020602" pitchFamily="82" charset="0"/>
              </a:rPr>
              <a:t>R.</a:t>
            </a:r>
            <a:r>
              <a:rPr lang="en-US" sz="3600" b="1" spc="300" dirty="0">
                <a:solidFill>
                  <a:srgbClr val="7030A0"/>
                </a:solidFill>
                <a:latin typeface="Ravie" panose="04040805050809020602" pitchFamily="82" charset="0"/>
              </a:rPr>
              <a:t>E. </a:t>
            </a:r>
            <a:r>
              <a:rPr lang="en-US" sz="3600" dirty="0">
                <a:latin typeface="Kermit Extrabold" panose="020F0503040000060003" pitchFamily="34" charset="0"/>
              </a:rPr>
              <a:t>Balance, Steps, Walking</a:t>
            </a:r>
          </a:p>
        </p:txBody>
      </p:sp>
      <p:sp>
        <p:nvSpPr>
          <p:cNvPr id="4" name="Footer Placeholder 3">
            <a:extLst>
              <a:ext uri="{FF2B5EF4-FFF2-40B4-BE49-F238E27FC236}">
                <a16:creationId xmlns:a16="http://schemas.microsoft.com/office/drawing/2014/main" id="{6E5C0511-2FB9-D22F-D30A-863D6CEF19B9}"/>
              </a:ext>
            </a:extLst>
          </p:cNvPr>
          <p:cNvSpPr>
            <a:spLocks noGrp="1"/>
          </p:cNvSpPr>
          <p:nvPr>
            <p:ph type="ftr" sz="quarter" idx="11"/>
          </p:nvPr>
        </p:nvSpPr>
        <p:spPr>
          <a:xfrm>
            <a:off x="4038600" y="6408497"/>
            <a:ext cx="4114800" cy="365125"/>
          </a:xfrm>
        </p:spPr>
        <p:txBody>
          <a:bodyPr/>
          <a:lstStyle/>
          <a:p>
            <a:r>
              <a:rPr lang="en-US" b="1" dirty="0">
                <a:solidFill>
                  <a:schemeClr val="tx1"/>
                </a:solidFill>
              </a:rPr>
              <a:t>Enhancing Awareness, Promoting Exercise with MS</a:t>
            </a:r>
          </a:p>
        </p:txBody>
      </p:sp>
      <p:sp>
        <p:nvSpPr>
          <p:cNvPr id="5" name="Slide Number Placeholder 4">
            <a:extLst>
              <a:ext uri="{FF2B5EF4-FFF2-40B4-BE49-F238E27FC236}">
                <a16:creationId xmlns:a16="http://schemas.microsoft.com/office/drawing/2014/main" id="{DE6A3B88-1D82-FA97-695C-CC0314107E72}"/>
              </a:ext>
            </a:extLst>
          </p:cNvPr>
          <p:cNvSpPr>
            <a:spLocks noGrp="1"/>
          </p:cNvSpPr>
          <p:nvPr>
            <p:ph type="sldNum" sz="quarter" idx="12"/>
          </p:nvPr>
        </p:nvSpPr>
        <p:spPr/>
        <p:txBody>
          <a:bodyPr/>
          <a:lstStyle/>
          <a:p>
            <a:fld id="{5E883481-A521-4A75-848A-A2BF2DE74739}" type="slidenum">
              <a:rPr lang="en-US" smtClean="0"/>
              <a:t>14</a:t>
            </a:fld>
            <a:endParaRPr lang="en-US" dirty="0"/>
          </a:p>
        </p:txBody>
      </p:sp>
      <p:sp>
        <p:nvSpPr>
          <p:cNvPr id="6" name="TextBox 5">
            <a:extLst>
              <a:ext uri="{FF2B5EF4-FFF2-40B4-BE49-F238E27FC236}">
                <a16:creationId xmlns:a16="http://schemas.microsoft.com/office/drawing/2014/main" id="{9E6FC78E-7B30-10AD-6332-0898CFF7500A}"/>
              </a:ext>
            </a:extLst>
          </p:cNvPr>
          <p:cNvSpPr txBox="1"/>
          <p:nvPr/>
        </p:nvSpPr>
        <p:spPr>
          <a:xfrm>
            <a:off x="436419" y="1612510"/>
            <a:ext cx="8561806" cy="4154984"/>
          </a:xfrm>
          <a:prstGeom prst="rect">
            <a:avLst/>
          </a:prstGeom>
          <a:noFill/>
        </p:spPr>
        <p:txBody>
          <a:bodyPr wrap="square" rtlCol="0">
            <a:spAutoFit/>
          </a:bodyPr>
          <a:lstStyle/>
          <a:p>
            <a:pPr marL="457200" indent="-457200">
              <a:buFont typeface="+mj-lt"/>
              <a:buAutoNum type="arabicPeriod"/>
            </a:pPr>
            <a:r>
              <a:rPr lang="en-US" sz="2400" b="1" dirty="0"/>
              <a:t>Always get your body ready for activity.  </a:t>
            </a:r>
          </a:p>
          <a:p>
            <a:pPr marL="457200" indent="-457200">
              <a:buFont typeface="+mj-lt"/>
              <a:buAutoNum type="arabicPeriod"/>
            </a:pPr>
            <a:endParaRPr lang="en-US" sz="2400" b="1" dirty="0"/>
          </a:p>
          <a:p>
            <a:pPr marL="457200" indent="-457200">
              <a:buFont typeface="+mj-lt"/>
              <a:buAutoNum type="arabicPeriod"/>
            </a:pPr>
            <a:r>
              <a:rPr lang="en-US" sz="2400" b="1" dirty="0"/>
              <a:t>Stretch your feet, legs, hips, back, and shoulders.</a:t>
            </a:r>
          </a:p>
          <a:p>
            <a:pPr marL="457200" indent="-457200">
              <a:buFont typeface="+mj-lt"/>
              <a:buAutoNum type="arabicPeriod"/>
            </a:pPr>
            <a:endParaRPr lang="en-US" sz="2400" b="1" dirty="0"/>
          </a:p>
          <a:p>
            <a:pPr marL="457200" indent="-457200">
              <a:buFont typeface="+mj-lt"/>
              <a:buAutoNum type="arabicPeriod"/>
            </a:pPr>
            <a:r>
              <a:rPr lang="en-US" sz="2400" b="1" dirty="0"/>
              <a:t>Slow movements. Your body has a language all its own.  </a:t>
            </a:r>
          </a:p>
          <a:p>
            <a:pPr marL="457200" indent="-457200">
              <a:buFont typeface="+mj-lt"/>
              <a:buAutoNum type="arabicPeriod"/>
            </a:pPr>
            <a:endParaRPr lang="en-US" sz="2400" b="1" dirty="0"/>
          </a:p>
          <a:p>
            <a:pPr marL="457200" indent="-457200">
              <a:buFont typeface="+mj-lt"/>
              <a:buAutoNum type="arabicPeriod"/>
            </a:pPr>
            <a:r>
              <a:rPr lang="en-US" sz="2400" b="1" dirty="0"/>
              <a:t>Let your body become aware of increased movement. </a:t>
            </a:r>
          </a:p>
          <a:p>
            <a:pPr marL="457200" indent="-457200">
              <a:buFont typeface="+mj-lt"/>
              <a:buAutoNum type="arabicPeriod"/>
            </a:pPr>
            <a:endParaRPr lang="en-US" sz="2400" b="1" dirty="0"/>
          </a:p>
          <a:p>
            <a:pPr marL="457200" indent="-457200">
              <a:buFont typeface="+mj-lt"/>
              <a:buAutoNum type="arabicPeriod"/>
            </a:pPr>
            <a:r>
              <a:rPr lang="en-US" sz="2400" b="1" dirty="0"/>
              <a:t> Adjust  +  Acclimatize  =  Activity</a:t>
            </a:r>
          </a:p>
          <a:p>
            <a:pPr marL="457200" indent="-457200">
              <a:buFont typeface="+mj-lt"/>
              <a:buAutoNum type="arabicPeriod"/>
            </a:pPr>
            <a:endParaRPr lang="en-US" sz="2400" b="1" dirty="0"/>
          </a:p>
          <a:p>
            <a:pPr marL="457200" indent="-457200">
              <a:buFont typeface="+mj-lt"/>
              <a:buAutoNum type="arabicPeriod"/>
            </a:pPr>
            <a:r>
              <a:rPr lang="en-US" sz="2400" b="1" dirty="0"/>
              <a:t>Rest steps, build up time and distance walking.</a:t>
            </a:r>
          </a:p>
        </p:txBody>
      </p:sp>
      <p:pic>
        <p:nvPicPr>
          <p:cNvPr id="7" name="Picture 6">
            <a:extLst>
              <a:ext uri="{FF2B5EF4-FFF2-40B4-BE49-F238E27FC236}">
                <a16:creationId xmlns:a16="http://schemas.microsoft.com/office/drawing/2014/main" id="{F4131AD8-2EBB-41B8-FBC3-5C3611C7E47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378" b="92101" l="10000" r="90000">
                        <a14:foregroundMark x1="42917" y1="18319" x2="53542" y2="57815"/>
                        <a14:foregroundMark x1="45417" y1="5714" x2="45000" y2="7563"/>
                        <a14:foregroundMark x1="43125" y1="15966" x2="42292" y2="17815"/>
                        <a14:foregroundMark x1="53333" y1="68571" x2="51458" y2="73445"/>
                        <a14:foregroundMark x1="77500" y1="89748" x2="80208" y2="90588"/>
                        <a14:foregroundMark x1="19167" y1="89412" x2="13333" y2="90420"/>
                        <a14:foregroundMark x1="44375" y1="92101" x2="44375" y2="92101"/>
                      </a14:backgroundRemoval>
                    </a14:imgEffect>
                  </a14:imgLayer>
                </a14:imgProps>
              </a:ext>
            </a:extLst>
          </a:blip>
          <a:stretch>
            <a:fillRect/>
          </a:stretch>
        </p:blipFill>
        <p:spPr>
          <a:xfrm>
            <a:off x="422865" y="5819641"/>
            <a:ext cx="717391" cy="889266"/>
          </a:xfrm>
          <a:prstGeom prst="rect">
            <a:avLst/>
          </a:prstGeom>
        </p:spPr>
      </p:pic>
      <p:sp>
        <p:nvSpPr>
          <p:cNvPr id="3" name="TextBox 2">
            <a:extLst>
              <a:ext uri="{FF2B5EF4-FFF2-40B4-BE49-F238E27FC236}">
                <a16:creationId xmlns:a16="http://schemas.microsoft.com/office/drawing/2014/main" id="{578F4E4F-833B-DD8C-5C87-591EB2F37435}"/>
              </a:ext>
            </a:extLst>
          </p:cNvPr>
          <p:cNvSpPr txBox="1"/>
          <p:nvPr/>
        </p:nvSpPr>
        <p:spPr>
          <a:xfrm>
            <a:off x="2143564" y="5985907"/>
            <a:ext cx="7718151" cy="423449"/>
          </a:xfrm>
          <a:prstGeom prst="rect">
            <a:avLst/>
          </a:prstGeom>
          <a:noFill/>
        </p:spPr>
        <p:txBody>
          <a:bodyPr wrap="square" rtlCol="0">
            <a:spAutoFit/>
          </a:bodyPr>
          <a:lstStyle/>
          <a:p>
            <a:pPr algn="ctr">
              <a:lnSpc>
                <a:spcPct val="150000"/>
              </a:lnSpc>
            </a:pPr>
            <a:r>
              <a:rPr lang="en-US" sz="1600" b="1" spc="200" dirty="0">
                <a:solidFill>
                  <a:srgbClr val="7030A0"/>
                </a:solidFill>
              </a:rPr>
              <a:t>“THINK SMALL”</a:t>
            </a:r>
          </a:p>
        </p:txBody>
      </p:sp>
      <p:pic>
        <p:nvPicPr>
          <p:cNvPr id="8" name="Picture 4" descr="Baby Footprints Sand Illustrations, Royalty-Free Vector Graphics &amp; Clip ...">
            <a:extLst>
              <a:ext uri="{FF2B5EF4-FFF2-40B4-BE49-F238E27FC236}">
                <a16:creationId xmlns:a16="http://schemas.microsoft.com/office/drawing/2014/main" id="{D31C96CD-5F79-7A0C-D408-3EF963833110}"/>
              </a:ext>
            </a:extLst>
          </p:cNvPr>
          <p:cNvPicPr>
            <a:picLocks noChangeAspect="1" noChangeArrowheads="1"/>
          </p:cNvPicPr>
          <p:nvPr/>
        </p:nvPicPr>
        <p:blipFill rotWithShape="1">
          <a:blip r:embed="rId5">
            <a:duotone>
              <a:prstClr val="black"/>
              <a:schemeClr val="accent4">
                <a:tint val="45000"/>
                <a:satMod val="400000"/>
              </a:schemeClr>
            </a:duotone>
            <a:extLst>
              <a:ext uri="{BEBA8EAE-BF5A-486C-A8C5-ECC9F3942E4B}">
                <a14:imgProps xmlns:a14="http://schemas.microsoft.com/office/drawing/2010/main">
                  <a14:imgLayer r:embed="rId6">
                    <a14:imgEffect>
                      <a14:backgroundRemoval t="10000" b="90000" l="2778" r="97549">
                        <a14:foregroundMark x1="55229" y1="40816" x2="58333" y2="41224"/>
                        <a14:foregroundMark x1="67484" y1="45102" x2="64379" y2="46122"/>
                        <a14:foregroundMark x1="75490" y1="38367" x2="72059" y2="36327"/>
                        <a14:foregroundMark x1="82516" y1="41224" x2="78595" y2="40816"/>
                        <a14:foregroundMark x1="86601" y1="28163" x2="83170" y2="31224"/>
                        <a14:foregroundMark x1="91993" y1="16735" x2="90359" y2="21429"/>
                        <a14:foregroundMark x1="97712" y1="15714" x2="97712" y2="15714"/>
                        <a14:foregroundMark x1="92647" y1="31020" x2="92647" y2="31020"/>
                        <a14:foregroundMark x1="44608" y1="48980" x2="41993" y2="50816"/>
                        <a14:foregroundMark x1="53105" y1="48367" x2="50817" y2="51633"/>
                        <a14:foregroundMark x1="43954" y1="58163" x2="42974" y2="63878"/>
                        <a14:foregroundMark x1="34477" y1="62857" x2="32516" y2="67959"/>
                        <a14:foregroundMark x1="30556" y1="75102" x2="27288" y2="79388"/>
                        <a14:foregroundMark x1="39542" y1="72857" x2="36438" y2="77755"/>
                        <a14:foregroundMark x1="25817" y1="88163" x2="19935" y2="85306"/>
                        <a14:foregroundMark x1="19935" y1="80204" x2="14542" y2="79592"/>
                        <a14:foregroundMark x1="7680" y1="78571" x2="2778" y2="79592"/>
                        <a14:foregroundMark x1="11601" y1="86735" x2="6209" y2="83469"/>
                      </a14:backgroundRemoval>
                    </a14:imgEffect>
                  </a14:imgLayer>
                </a14:imgProps>
              </a:ext>
              <a:ext uri="{28A0092B-C50C-407E-A947-70E740481C1C}">
                <a14:useLocalDpi xmlns:a14="http://schemas.microsoft.com/office/drawing/2010/main" val="0"/>
              </a:ext>
            </a:extLst>
          </a:blip>
          <a:srcRect l="27175" b="27646"/>
          <a:stretch>
            <a:fillRect/>
          </a:stretch>
        </p:blipFill>
        <p:spPr bwMode="auto">
          <a:xfrm rot="16200000">
            <a:off x="6874117" y="1278510"/>
            <a:ext cx="5664162" cy="482298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927EA08-CE26-34A9-BFEA-687CFE557B4A}"/>
              </a:ext>
            </a:extLst>
          </p:cNvPr>
          <p:cNvSpPr txBox="1"/>
          <p:nvPr/>
        </p:nvSpPr>
        <p:spPr>
          <a:xfrm>
            <a:off x="10291312" y="6212127"/>
            <a:ext cx="559344" cy="392741"/>
          </a:xfrm>
          <a:prstGeom prst="rect">
            <a:avLst/>
          </a:prstGeom>
          <a:solidFill>
            <a:schemeClr val="bg1"/>
          </a:solidFill>
        </p:spPr>
        <p:txBody>
          <a:bodyPr wrap="square" rtlCol="0">
            <a:spAutoFit/>
          </a:bodyPr>
          <a:lstStyle/>
          <a:p>
            <a:endParaRPr lang="en-US" dirty="0"/>
          </a:p>
        </p:txBody>
      </p:sp>
      <p:pic>
        <p:nvPicPr>
          <p:cNvPr id="12" name="Picture 4" descr="Baby Footprints Sand Illustrations, Royalty-Free Vector Graphics &amp; Clip ...">
            <a:extLst>
              <a:ext uri="{FF2B5EF4-FFF2-40B4-BE49-F238E27FC236}">
                <a16:creationId xmlns:a16="http://schemas.microsoft.com/office/drawing/2014/main" id="{B4A19C47-545F-1123-60C5-2AA6E058AF51}"/>
              </a:ext>
            </a:extLst>
          </p:cNvPr>
          <p:cNvPicPr>
            <a:picLocks noChangeAspect="1" noChangeArrowheads="1"/>
          </p:cNvPicPr>
          <p:nvPr/>
        </p:nvPicPr>
        <p:blipFill rotWithShape="1">
          <a:blip r:embed="rId5">
            <a:duotone>
              <a:prstClr val="black"/>
              <a:schemeClr val="accent4">
                <a:tint val="45000"/>
                <a:satMod val="400000"/>
              </a:schemeClr>
            </a:duotone>
            <a:alphaModFix amt="15000"/>
            <a:extLst>
              <a:ext uri="{BEBA8EAE-BF5A-486C-A8C5-ECC9F3942E4B}">
                <a14:imgProps xmlns:a14="http://schemas.microsoft.com/office/drawing/2010/main">
                  <a14:imgLayer r:embed="rId6">
                    <a14:imgEffect>
                      <a14:backgroundRemoval t="10000" b="90000" l="2778" r="97549">
                        <a14:foregroundMark x1="55229" y1="40816" x2="58333" y2="41224"/>
                        <a14:foregroundMark x1="67484" y1="45102" x2="64379" y2="46122"/>
                        <a14:foregroundMark x1="75490" y1="38367" x2="72059" y2="36327"/>
                        <a14:foregroundMark x1="82516" y1="41224" x2="78595" y2="40816"/>
                        <a14:foregroundMark x1="86601" y1="28163" x2="83170" y2="31224"/>
                        <a14:foregroundMark x1="91993" y1="16735" x2="90359" y2="21429"/>
                        <a14:foregroundMark x1="97712" y1="15714" x2="97712" y2="15714"/>
                        <a14:foregroundMark x1="92647" y1="31020" x2="92647" y2="31020"/>
                        <a14:foregroundMark x1="44608" y1="48980" x2="41993" y2="50816"/>
                        <a14:foregroundMark x1="53105" y1="48367" x2="50817" y2="51633"/>
                        <a14:foregroundMark x1="43954" y1="58163" x2="42974" y2="63878"/>
                        <a14:foregroundMark x1="34477" y1="62857" x2="32516" y2="67959"/>
                        <a14:foregroundMark x1="30556" y1="75102" x2="27288" y2="79388"/>
                        <a14:foregroundMark x1="39542" y1="72857" x2="36438" y2="77755"/>
                        <a14:foregroundMark x1="25817" y1="88163" x2="19935" y2="85306"/>
                        <a14:foregroundMark x1="19935" y1="80204" x2="14542" y2="79592"/>
                        <a14:foregroundMark x1="7680" y1="78571" x2="2778" y2="79592"/>
                        <a14:foregroundMark x1="11601" y1="86735" x2="6209" y2="83469"/>
                      </a14:backgroundRemoval>
                    </a14:imgEffect>
                  </a14:imgLayer>
                </a14:imgProps>
              </a:ext>
              <a:ext uri="{28A0092B-C50C-407E-A947-70E740481C1C}">
                <a14:useLocalDpi xmlns:a14="http://schemas.microsoft.com/office/drawing/2010/main" val="0"/>
              </a:ext>
            </a:extLst>
          </a:blip>
          <a:srcRect l="27175" b="27646"/>
          <a:stretch>
            <a:fillRect/>
          </a:stretch>
        </p:blipFill>
        <p:spPr bwMode="auto">
          <a:xfrm rot="8959710" flipV="1">
            <a:off x="2698821" y="-2035964"/>
            <a:ext cx="4718354" cy="528469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AF6CA735-7354-6D5D-CAE2-DBBB4A35B0C0}"/>
              </a:ext>
            </a:extLst>
          </p:cNvPr>
          <p:cNvSpPr txBox="1"/>
          <p:nvPr/>
        </p:nvSpPr>
        <p:spPr>
          <a:xfrm>
            <a:off x="9706198" y="584087"/>
            <a:ext cx="1952679" cy="1028423"/>
          </a:xfrm>
          <a:prstGeom prst="rect">
            <a:avLst/>
          </a:prstGeom>
          <a:noFill/>
        </p:spPr>
        <p:txBody>
          <a:bodyPr wrap="square" rtlCol="0">
            <a:spAutoFit/>
          </a:bodyPr>
          <a:lstStyle/>
          <a:p>
            <a:pPr algn="ctr">
              <a:lnSpc>
                <a:spcPct val="150000"/>
              </a:lnSpc>
            </a:pPr>
            <a:r>
              <a:rPr lang="en-US" sz="1400" b="1" spc="200" dirty="0">
                <a:solidFill>
                  <a:srgbClr val="7030A0"/>
                </a:solidFill>
              </a:rPr>
              <a:t>It takes many steps to make a single step</a:t>
            </a:r>
          </a:p>
        </p:txBody>
      </p:sp>
      <p:pic>
        <p:nvPicPr>
          <p:cNvPr id="15" name="Picture 2" descr="Large Transparent Multi Color Butterfly PNG Clipart - ClipArt Best ...">
            <a:extLst>
              <a:ext uri="{FF2B5EF4-FFF2-40B4-BE49-F238E27FC236}">
                <a16:creationId xmlns:a16="http://schemas.microsoft.com/office/drawing/2014/main" id="{F18DDABF-6CC7-216F-7136-5E27A6EFA2A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3195" y="897957"/>
            <a:ext cx="727294" cy="714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31383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C5FF922-373E-F4D8-00B7-39DD2EE3938B}"/>
              </a:ext>
            </a:extLst>
          </p:cNvPr>
          <p:cNvSpPr>
            <a:spLocks noGrp="1"/>
          </p:cNvSpPr>
          <p:nvPr>
            <p:ph type="sldNum" sz="quarter" idx="12"/>
          </p:nvPr>
        </p:nvSpPr>
        <p:spPr/>
        <p:txBody>
          <a:bodyPr/>
          <a:lstStyle/>
          <a:p>
            <a:fld id="{5E883481-A521-4A75-848A-A2BF2DE74739}" type="slidenum">
              <a:rPr lang="en-US" smtClean="0"/>
              <a:t>15</a:t>
            </a:fld>
            <a:endParaRPr lang="en-US" dirty="0"/>
          </a:p>
        </p:txBody>
      </p:sp>
      <p:sp>
        <p:nvSpPr>
          <p:cNvPr id="6" name="TextBox 5">
            <a:extLst>
              <a:ext uri="{FF2B5EF4-FFF2-40B4-BE49-F238E27FC236}">
                <a16:creationId xmlns:a16="http://schemas.microsoft.com/office/drawing/2014/main" id="{7F54A3A1-A091-F5DD-C335-FA050EDE3B58}"/>
              </a:ext>
            </a:extLst>
          </p:cNvPr>
          <p:cNvSpPr txBox="1"/>
          <p:nvPr/>
        </p:nvSpPr>
        <p:spPr>
          <a:xfrm flipH="1">
            <a:off x="1362263" y="1317411"/>
            <a:ext cx="9225228" cy="4401205"/>
          </a:xfrm>
          <a:prstGeom prst="rect">
            <a:avLst/>
          </a:prstGeom>
          <a:solidFill>
            <a:srgbClr val="FFFF00"/>
          </a:solidFill>
          <a:ln w="38100">
            <a:solidFill>
              <a:schemeClr val="tx1"/>
            </a:solidFill>
          </a:ln>
        </p:spPr>
        <p:txBody>
          <a:bodyPr wrap="square" rtlCol="0">
            <a:spAutoFit/>
          </a:bodyPr>
          <a:lstStyle/>
          <a:p>
            <a:pPr algn="ctr"/>
            <a:r>
              <a:rPr lang="en-US" sz="2000" b="1" dirty="0"/>
              <a:t>Rest Steps when Walking</a:t>
            </a:r>
          </a:p>
          <a:p>
            <a:pPr algn="ctr"/>
            <a:endParaRPr lang="en-US" sz="2000" b="1" dirty="0"/>
          </a:p>
          <a:p>
            <a:pPr algn="ctr"/>
            <a:r>
              <a:rPr lang="en-US" sz="2000" b="1" dirty="0"/>
              <a:t>Control your pace and preserve energy by using a rest step.</a:t>
            </a:r>
          </a:p>
          <a:p>
            <a:pPr algn="ctr"/>
            <a:endParaRPr lang="en-US" sz="2000" b="1" dirty="0"/>
          </a:p>
          <a:p>
            <a:pPr algn="ctr"/>
            <a:r>
              <a:rPr lang="en-US" sz="2000" b="1" dirty="0"/>
              <a:t>For every 1 step then take a pause.</a:t>
            </a:r>
          </a:p>
          <a:p>
            <a:pPr algn="ctr"/>
            <a:endParaRPr lang="en-US" sz="2000" b="1" dirty="0"/>
          </a:p>
          <a:p>
            <a:pPr algn="ctr"/>
            <a:r>
              <a:rPr lang="en-US" sz="2000" b="1" dirty="0"/>
              <a:t>For every 2 to  3 steps, then take a  pause.  </a:t>
            </a:r>
          </a:p>
          <a:p>
            <a:pPr algn="ctr"/>
            <a:endParaRPr lang="en-US" sz="2000" b="1" dirty="0"/>
          </a:p>
          <a:p>
            <a:pPr algn="ctr"/>
            <a:r>
              <a:rPr lang="en-US" sz="2000" b="1" dirty="0"/>
              <a:t>Every 15 minutes, then take a pause, etc...  </a:t>
            </a:r>
          </a:p>
          <a:p>
            <a:pPr algn="ctr"/>
            <a:endParaRPr lang="en-US" sz="2000" b="1" dirty="0"/>
          </a:p>
          <a:p>
            <a:pPr algn="ctr"/>
            <a:r>
              <a:rPr lang="en-US" sz="2000" b="1" dirty="0"/>
              <a:t>Target:  </a:t>
            </a:r>
          </a:p>
          <a:p>
            <a:pPr algn="ctr"/>
            <a:endParaRPr lang="en-US" sz="2000" b="1" dirty="0"/>
          </a:p>
          <a:p>
            <a:pPr algn="ctr"/>
            <a:r>
              <a:rPr lang="en-US" sz="2000" b="1" dirty="0"/>
              <a:t>One breathe per step.</a:t>
            </a:r>
          </a:p>
          <a:p>
            <a:pPr algn="ctr"/>
            <a:endParaRPr lang="en-US" sz="2000" b="1" dirty="0"/>
          </a:p>
        </p:txBody>
      </p:sp>
      <p:pic>
        <p:nvPicPr>
          <p:cNvPr id="8" name="Picture 6" descr="70+ Black Man Beach Chair Illustrations, Royalty-Free Vector Graphics ...">
            <a:extLst>
              <a:ext uri="{FF2B5EF4-FFF2-40B4-BE49-F238E27FC236}">
                <a16:creationId xmlns:a16="http://schemas.microsoft.com/office/drawing/2014/main" id="{E9BE35E8-22C5-045D-5483-9E1B6D0C1E2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04" b="93301" l="9804" r="89706">
                        <a14:foregroundMark x1="50000" y1="9804" x2="53758" y2="9967"/>
                        <a14:foregroundMark x1="40359" y1="90033" x2="37908" y2="93301"/>
                        <a14:backgroundMark x1="68301" y1="63562" x2="81699" y2="60948"/>
                        <a14:backgroundMark x1="78105" y1="64052" x2="77614" y2="85948"/>
                        <a14:backgroundMark x1="75000" y1="73366" x2="55065" y2="70098"/>
                        <a14:backgroundMark x1="53268" y1="71405" x2="47712" y2="73366"/>
                        <a14:backgroundMark x1="49837" y1="62255" x2="50654" y2="72222"/>
                        <a14:backgroundMark x1="45915" y1="61765" x2="51961" y2="62745"/>
                        <a14:backgroundMark x1="51634" y1="62745" x2="44281" y2="62908"/>
                        <a14:backgroundMark x1="62418" y1="62255" x2="49346" y2="6290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39577" y="743979"/>
            <a:ext cx="1129864" cy="102785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D2B87A1-DA8B-49C7-2259-5DF9AA952105}"/>
              </a:ext>
            </a:extLst>
          </p:cNvPr>
          <p:cNvSpPr txBox="1"/>
          <p:nvPr/>
        </p:nvSpPr>
        <p:spPr>
          <a:xfrm>
            <a:off x="1362263" y="948914"/>
            <a:ext cx="9225228" cy="320024"/>
          </a:xfrm>
          <a:prstGeom prst="rect">
            <a:avLst/>
          </a:prstGeom>
          <a:noFill/>
        </p:spPr>
        <p:txBody>
          <a:bodyPr wrap="square" rtlCol="0">
            <a:spAutoFit/>
          </a:bodyPr>
          <a:lstStyle/>
          <a:p>
            <a:pPr algn="ctr">
              <a:lnSpc>
                <a:spcPct val="150000"/>
              </a:lnSpc>
            </a:pPr>
            <a:r>
              <a:rPr lang="en-US" sz="1100" b="1" spc="200" dirty="0"/>
              <a:t>Adapted from basic and fundamental mountaineering</a:t>
            </a:r>
          </a:p>
        </p:txBody>
      </p:sp>
      <p:sp>
        <p:nvSpPr>
          <p:cNvPr id="10" name="Footer Placeholder 3">
            <a:extLst>
              <a:ext uri="{FF2B5EF4-FFF2-40B4-BE49-F238E27FC236}">
                <a16:creationId xmlns:a16="http://schemas.microsoft.com/office/drawing/2014/main" id="{43B17649-A035-4AAD-9A44-EBCAF439BBA6}"/>
              </a:ext>
            </a:extLst>
          </p:cNvPr>
          <p:cNvSpPr txBox="1">
            <a:spLocks/>
          </p:cNvSpPr>
          <p:nvPr/>
        </p:nvSpPr>
        <p:spPr>
          <a:xfrm>
            <a:off x="4138109" y="6283992"/>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tx1"/>
                </a:solidFill>
              </a:rPr>
              <a:t>Enhancing Awareness, Promoting Exercise with MS</a:t>
            </a:r>
          </a:p>
        </p:txBody>
      </p:sp>
      <p:pic>
        <p:nvPicPr>
          <p:cNvPr id="11" name="Picture 10">
            <a:extLst>
              <a:ext uri="{FF2B5EF4-FFF2-40B4-BE49-F238E27FC236}">
                <a16:creationId xmlns:a16="http://schemas.microsoft.com/office/drawing/2014/main" id="{44B4FF8D-D4B0-3A69-5942-76050CB6020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8" b="92101" l="10000" r="90000">
                        <a14:foregroundMark x1="42917" y1="18319" x2="53542" y2="57815"/>
                        <a14:foregroundMark x1="45417" y1="5714" x2="45000" y2="7563"/>
                        <a14:foregroundMark x1="43125" y1="15966" x2="42292" y2="17815"/>
                        <a14:foregroundMark x1="53333" y1="68571" x2="51458" y2="73445"/>
                        <a14:foregroundMark x1="77500" y1="89748" x2="80208" y2="90588"/>
                        <a14:foregroundMark x1="19167" y1="89412" x2="13333" y2="90420"/>
                        <a14:foregroundMark x1="44375" y1="92101" x2="44375" y2="92101"/>
                      </a14:backgroundRemoval>
                    </a14:imgEffect>
                  </a14:imgLayer>
                </a14:imgProps>
              </a:ext>
            </a:extLst>
          </a:blip>
          <a:stretch>
            <a:fillRect/>
          </a:stretch>
        </p:blipFill>
        <p:spPr>
          <a:xfrm>
            <a:off x="284535" y="5572775"/>
            <a:ext cx="717391" cy="889266"/>
          </a:xfrm>
          <a:prstGeom prst="rect">
            <a:avLst/>
          </a:prstGeom>
        </p:spPr>
      </p:pic>
      <p:sp>
        <p:nvSpPr>
          <p:cNvPr id="12" name="TextBox 11">
            <a:extLst>
              <a:ext uri="{FF2B5EF4-FFF2-40B4-BE49-F238E27FC236}">
                <a16:creationId xmlns:a16="http://schemas.microsoft.com/office/drawing/2014/main" id="{E2D294DA-D1D1-0DC2-C9E8-25613A776A33}"/>
              </a:ext>
            </a:extLst>
          </p:cNvPr>
          <p:cNvSpPr txBox="1"/>
          <p:nvPr/>
        </p:nvSpPr>
        <p:spPr>
          <a:xfrm>
            <a:off x="1362263" y="5742941"/>
            <a:ext cx="9225227" cy="423449"/>
          </a:xfrm>
          <a:prstGeom prst="rect">
            <a:avLst/>
          </a:prstGeom>
          <a:noFill/>
        </p:spPr>
        <p:txBody>
          <a:bodyPr wrap="square" rtlCol="0">
            <a:spAutoFit/>
          </a:bodyPr>
          <a:lstStyle/>
          <a:p>
            <a:pPr algn="ctr">
              <a:lnSpc>
                <a:spcPct val="150000"/>
              </a:lnSpc>
            </a:pPr>
            <a:r>
              <a:rPr lang="en-US" sz="1600" b="1" spc="200" dirty="0">
                <a:solidFill>
                  <a:srgbClr val="7030A0"/>
                </a:solidFill>
              </a:rPr>
              <a:t>“THINK SMALL”</a:t>
            </a:r>
          </a:p>
        </p:txBody>
      </p:sp>
      <p:sp>
        <p:nvSpPr>
          <p:cNvPr id="13" name="TextBox 12">
            <a:extLst>
              <a:ext uri="{FF2B5EF4-FFF2-40B4-BE49-F238E27FC236}">
                <a16:creationId xmlns:a16="http://schemas.microsoft.com/office/drawing/2014/main" id="{EB0DAAED-A6E9-B542-B57E-A18E2139169D}"/>
              </a:ext>
            </a:extLst>
          </p:cNvPr>
          <p:cNvSpPr txBox="1"/>
          <p:nvPr/>
        </p:nvSpPr>
        <p:spPr>
          <a:xfrm>
            <a:off x="0" y="70627"/>
            <a:ext cx="12192000" cy="760786"/>
          </a:xfrm>
          <a:prstGeom prst="rect">
            <a:avLst/>
          </a:prstGeom>
          <a:noFill/>
        </p:spPr>
        <p:txBody>
          <a:bodyPr wrap="square">
            <a:spAutoFit/>
          </a:bodyPr>
          <a:lstStyle/>
          <a:p>
            <a:pPr algn="ctr">
              <a:lnSpc>
                <a:spcPct val="150000"/>
              </a:lnSpc>
            </a:pPr>
            <a:r>
              <a:rPr lang="en-US" sz="3200" b="1" spc="300" dirty="0">
                <a:solidFill>
                  <a:srgbClr val="FF0000"/>
                </a:solidFill>
                <a:latin typeface="Ravie" panose="04040805050809020602" pitchFamily="82" charset="0"/>
              </a:rPr>
              <a:t>M.</a:t>
            </a:r>
            <a:r>
              <a:rPr lang="en-US" sz="3200" b="1" spc="300" dirty="0">
                <a:solidFill>
                  <a:srgbClr val="0000CC"/>
                </a:solidFill>
                <a:latin typeface="Ravie" panose="04040805050809020602" pitchFamily="82" charset="0"/>
              </a:rPr>
              <a:t>O.</a:t>
            </a:r>
            <a:r>
              <a:rPr lang="en-US" sz="3200" b="1" spc="300" dirty="0">
                <a:solidFill>
                  <a:srgbClr val="00B050"/>
                </a:solidFill>
                <a:latin typeface="Ravie" panose="04040805050809020602" pitchFamily="82" charset="0"/>
              </a:rPr>
              <a:t>R.</a:t>
            </a:r>
            <a:r>
              <a:rPr lang="en-US" sz="3200" b="1" spc="300" dirty="0">
                <a:solidFill>
                  <a:srgbClr val="7030A0"/>
                </a:solidFill>
                <a:latin typeface="Ravie" panose="04040805050809020602" pitchFamily="82" charset="0"/>
              </a:rPr>
              <a:t>E. </a:t>
            </a:r>
            <a:r>
              <a:rPr lang="en-US" sz="3200" b="1" dirty="0">
                <a:latin typeface="Kermit Extrabold" panose="020F0503040000060003" pitchFamily="34" charset="0"/>
              </a:rPr>
              <a:t>Rest  Steps</a:t>
            </a:r>
          </a:p>
        </p:txBody>
      </p:sp>
      <p:sp>
        <p:nvSpPr>
          <p:cNvPr id="14" name="TextBox 13">
            <a:extLst>
              <a:ext uri="{FF2B5EF4-FFF2-40B4-BE49-F238E27FC236}">
                <a16:creationId xmlns:a16="http://schemas.microsoft.com/office/drawing/2014/main" id="{5E24DE55-52FE-3178-8E4F-ED1881B2F073}"/>
              </a:ext>
            </a:extLst>
          </p:cNvPr>
          <p:cNvSpPr txBox="1"/>
          <p:nvPr/>
        </p:nvSpPr>
        <p:spPr>
          <a:xfrm>
            <a:off x="372760" y="2445181"/>
            <a:ext cx="2242806" cy="2251065"/>
          </a:xfrm>
          <a:prstGeom prst="rect">
            <a:avLst/>
          </a:prstGeom>
          <a:solidFill>
            <a:srgbClr val="FCF3A7"/>
          </a:solidFill>
          <a:ln w="53975">
            <a:solidFill>
              <a:srgbClr val="7030A0"/>
            </a:solidFill>
          </a:ln>
        </p:spPr>
        <p:txBody>
          <a:bodyPr wrap="square" rtlCol="0">
            <a:spAutoFit/>
          </a:bodyPr>
          <a:lstStyle/>
          <a:p>
            <a:pPr algn="ctr">
              <a:lnSpc>
                <a:spcPct val="150000"/>
              </a:lnSpc>
            </a:pPr>
            <a:r>
              <a:rPr lang="en-US" sz="2400" b="1" spc="200" dirty="0">
                <a:solidFill>
                  <a:srgbClr val="7030A0"/>
                </a:solidFill>
              </a:rPr>
              <a:t>It takes many steps to make a single step</a:t>
            </a:r>
          </a:p>
        </p:txBody>
      </p:sp>
      <p:pic>
        <p:nvPicPr>
          <p:cNvPr id="1032" name="Picture 8" descr="Glowing red, blue, green, and purple footsteps on transparent background without grass">
            <a:extLst>
              <a:ext uri="{FF2B5EF4-FFF2-40B4-BE49-F238E27FC236}">
                <a16:creationId xmlns:a16="http://schemas.microsoft.com/office/drawing/2014/main" id="{CFEE163E-ED89-3DA9-3484-26E7A65472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35465" y="948914"/>
            <a:ext cx="457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30412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9FBED-33A5-1F7E-ECEA-79F9C9A8F670}"/>
              </a:ext>
            </a:extLst>
          </p:cNvPr>
          <p:cNvSpPr>
            <a:spLocks noGrp="1"/>
          </p:cNvSpPr>
          <p:nvPr>
            <p:ph type="title"/>
          </p:nvPr>
        </p:nvSpPr>
        <p:spPr>
          <a:xfrm>
            <a:off x="0" y="75746"/>
            <a:ext cx="7840621" cy="1325563"/>
          </a:xfrm>
        </p:spPr>
        <p:txBody>
          <a:bodyPr>
            <a:normAutofit/>
          </a:bodyPr>
          <a:lstStyle/>
          <a:p>
            <a:r>
              <a:rPr lang="en-US" sz="3600" b="1" dirty="0">
                <a:latin typeface="Kermit Extrabold" panose="020F0503040000060003" pitchFamily="34" charset="0"/>
              </a:rPr>
              <a:t>		   Bonnie’s Lead</a:t>
            </a:r>
          </a:p>
        </p:txBody>
      </p:sp>
      <p:sp>
        <p:nvSpPr>
          <p:cNvPr id="4" name="Footer Placeholder 3">
            <a:extLst>
              <a:ext uri="{FF2B5EF4-FFF2-40B4-BE49-F238E27FC236}">
                <a16:creationId xmlns:a16="http://schemas.microsoft.com/office/drawing/2014/main" id="{4A811049-9903-CFDC-0B3D-B4FA3A56AB01}"/>
              </a:ext>
            </a:extLst>
          </p:cNvPr>
          <p:cNvSpPr>
            <a:spLocks noGrp="1"/>
          </p:cNvSpPr>
          <p:nvPr>
            <p:ph type="ftr" sz="quarter" idx="11"/>
          </p:nvPr>
        </p:nvSpPr>
        <p:spPr>
          <a:xfrm>
            <a:off x="3514455" y="6479002"/>
            <a:ext cx="4114800" cy="365125"/>
          </a:xfrm>
        </p:spPr>
        <p:txBody>
          <a:bodyPr/>
          <a:lstStyle/>
          <a:p>
            <a:r>
              <a:rPr lang="en-US" b="1" dirty="0">
                <a:solidFill>
                  <a:schemeClr val="tx1"/>
                </a:solidFill>
              </a:rPr>
              <a:t>Enhancing Awareness, Promoting Exercise with MS</a:t>
            </a:r>
          </a:p>
        </p:txBody>
      </p:sp>
      <p:sp>
        <p:nvSpPr>
          <p:cNvPr id="5" name="Slide Number Placeholder 4">
            <a:extLst>
              <a:ext uri="{FF2B5EF4-FFF2-40B4-BE49-F238E27FC236}">
                <a16:creationId xmlns:a16="http://schemas.microsoft.com/office/drawing/2014/main" id="{6F18562E-AA4D-4C0C-67A8-ACDAA8509519}"/>
              </a:ext>
            </a:extLst>
          </p:cNvPr>
          <p:cNvSpPr>
            <a:spLocks noGrp="1"/>
          </p:cNvSpPr>
          <p:nvPr>
            <p:ph type="sldNum" sz="quarter" idx="12"/>
          </p:nvPr>
        </p:nvSpPr>
        <p:spPr>
          <a:xfrm>
            <a:off x="9341722" y="6492875"/>
            <a:ext cx="2743200" cy="365125"/>
          </a:xfrm>
        </p:spPr>
        <p:txBody>
          <a:bodyPr/>
          <a:lstStyle/>
          <a:p>
            <a:fld id="{5E883481-A521-4A75-848A-A2BF2DE74739}" type="slidenum">
              <a:rPr lang="en-US" smtClean="0"/>
              <a:t>16</a:t>
            </a:fld>
            <a:endParaRPr lang="en-US" dirty="0"/>
          </a:p>
        </p:txBody>
      </p:sp>
      <p:pic>
        <p:nvPicPr>
          <p:cNvPr id="7" name="Picture 6">
            <a:extLst>
              <a:ext uri="{FF2B5EF4-FFF2-40B4-BE49-F238E27FC236}">
                <a16:creationId xmlns:a16="http://schemas.microsoft.com/office/drawing/2014/main" id="{85D35A97-67D6-4178-1ECE-8B2BF8A0A47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378" b="92101" l="10000" r="90000">
                        <a14:foregroundMark x1="42917" y1="18319" x2="53542" y2="57815"/>
                        <a14:foregroundMark x1="45417" y1="5714" x2="45000" y2="7563"/>
                        <a14:foregroundMark x1="43125" y1="15966" x2="42292" y2="17815"/>
                        <a14:foregroundMark x1="53333" y1="68571" x2="51458" y2="73445"/>
                        <a14:foregroundMark x1="77500" y1="89748" x2="80208" y2="90588"/>
                        <a14:foregroundMark x1="19167" y1="89412" x2="13333" y2="90420"/>
                        <a14:foregroundMark x1="44375" y1="92101" x2="44375" y2="92101"/>
                      </a14:backgroundRemoval>
                    </a14:imgEffect>
                  </a14:imgLayer>
                </a14:imgProps>
              </a:ext>
            </a:extLst>
          </a:blip>
          <a:stretch>
            <a:fillRect/>
          </a:stretch>
        </p:blipFill>
        <p:spPr>
          <a:xfrm>
            <a:off x="322384" y="5649646"/>
            <a:ext cx="717391" cy="889266"/>
          </a:xfrm>
          <a:prstGeom prst="rect">
            <a:avLst/>
          </a:prstGeom>
        </p:spPr>
      </p:pic>
      <p:sp>
        <p:nvSpPr>
          <p:cNvPr id="3" name="TextBox 2">
            <a:extLst>
              <a:ext uri="{FF2B5EF4-FFF2-40B4-BE49-F238E27FC236}">
                <a16:creationId xmlns:a16="http://schemas.microsoft.com/office/drawing/2014/main" id="{67A317D0-FED8-DC1B-9A07-DE98787BF726}"/>
              </a:ext>
            </a:extLst>
          </p:cNvPr>
          <p:cNvSpPr txBox="1"/>
          <p:nvPr/>
        </p:nvSpPr>
        <p:spPr>
          <a:xfrm>
            <a:off x="322383" y="1146521"/>
            <a:ext cx="7518238" cy="1149995"/>
          </a:xfrm>
          <a:prstGeom prst="rect">
            <a:avLst/>
          </a:prstGeom>
          <a:noFill/>
        </p:spPr>
        <p:txBody>
          <a:bodyPr wrap="square" rtlCol="0">
            <a:spAutoFit/>
          </a:bodyPr>
          <a:lstStyle/>
          <a:p>
            <a:pPr algn="ctr">
              <a:lnSpc>
                <a:spcPct val="150000"/>
              </a:lnSpc>
            </a:pPr>
            <a:r>
              <a:rPr lang="en-US" sz="2400" b="1" spc="200" dirty="0">
                <a:solidFill>
                  <a:srgbClr val="7030A0"/>
                </a:solidFill>
                <a:latin typeface="Kermit Extrabold" panose="020F0503040000060003" pitchFamily="34" charset="0"/>
              </a:rPr>
              <a:t>Build Strength.  Enhance Flexibility.  Stretch Muscles &amp; Nerves.</a:t>
            </a:r>
          </a:p>
        </p:txBody>
      </p:sp>
      <p:pic>
        <p:nvPicPr>
          <p:cNvPr id="9" name="Picture 8">
            <a:extLst>
              <a:ext uri="{FF2B5EF4-FFF2-40B4-BE49-F238E27FC236}">
                <a16:creationId xmlns:a16="http://schemas.microsoft.com/office/drawing/2014/main" id="{00EB2162-5E6F-33E0-C448-74DFDC94E44E}"/>
              </a:ext>
            </a:extLst>
          </p:cNvPr>
          <p:cNvPicPr>
            <a:picLocks noChangeAspect="1"/>
          </p:cNvPicPr>
          <p:nvPr/>
        </p:nvPicPr>
        <p:blipFill>
          <a:blip r:embed="rId4"/>
          <a:stretch>
            <a:fillRect/>
          </a:stretch>
        </p:blipFill>
        <p:spPr>
          <a:xfrm>
            <a:off x="1103068" y="3214425"/>
            <a:ext cx="1014312" cy="2264920"/>
          </a:xfrm>
          <a:prstGeom prst="rect">
            <a:avLst/>
          </a:prstGeom>
        </p:spPr>
      </p:pic>
      <p:pic>
        <p:nvPicPr>
          <p:cNvPr id="11" name="Picture 10">
            <a:extLst>
              <a:ext uri="{FF2B5EF4-FFF2-40B4-BE49-F238E27FC236}">
                <a16:creationId xmlns:a16="http://schemas.microsoft.com/office/drawing/2014/main" id="{AE671DFB-91DF-AC80-372D-EDD3CF4CACC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6391" b="77160" l="18813" r="73375">
                        <a14:foregroundMark x1="70000" y1="74142" x2="67938" y2="74142"/>
                        <a14:foregroundMark x1="35688" y1="38876" x2="35688" y2="38876"/>
                        <a14:foregroundMark x1="55437" y1="76982" x2="55437" y2="76982"/>
                        <a14:foregroundMark x1="55500" y1="77160" x2="55500" y2="77160"/>
                        <a14:foregroundMark x1="32125" y1="17337" x2="32125" y2="17337"/>
                        <a14:foregroundMark x1="32500" y1="17515" x2="32500" y2="17515"/>
                        <a14:foregroundMark x1="43813" y1="16391" x2="43813" y2="16391"/>
                        <a14:foregroundMark x1="61500" y1="16568" x2="61500" y2="16568"/>
                      </a14:backgroundRemoval>
                    </a14:imgEffect>
                  </a14:imgLayer>
                </a14:imgProps>
              </a:ext>
              <a:ext uri="{28A0092B-C50C-407E-A947-70E740481C1C}">
                <a14:useLocalDpi xmlns:a14="http://schemas.microsoft.com/office/drawing/2010/main" val="0"/>
              </a:ext>
            </a:extLst>
          </a:blip>
          <a:srcRect l="12037" t="12561" r="19792" b="18757"/>
          <a:stretch>
            <a:fillRect/>
          </a:stretch>
        </p:blipFill>
        <p:spPr>
          <a:xfrm>
            <a:off x="4771371" y="4153584"/>
            <a:ext cx="1724748" cy="1835427"/>
          </a:xfrm>
          <a:prstGeom prst="rect">
            <a:avLst/>
          </a:prstGeom>
        </p:spPr>
      </p:pic>
      <p:sp>
        <p:nvSpPr>
          <p:cNvPr id="12" name="TextBox 11">
            <a:extLst>
              <a:ext uri="{FF2B5EF4-FFF2-40B4-BE49-F238E27FC236}">
                <a16:creationId xmlns:a16="http://schemas.microsoft.com/office/drawing/2014/main" id="{170027D6-16FE-3B42-3FA9-40E9E93518EE}"/>
              </a:ext>
            </a:extLst>
          </p:cNvPr>
          <p:cNvSpPr txBox="1"/>
          <p:nvPr/>
        </p:nvSpPr>
        <p:spPr>
          <a:xfrm>
            <a:off x="637969" y="2582460"/>
            <a:ext cx="2586069" cy="461665"/>
          </a:xfrm>
          <a:prstGeom prst="rect">
            <a:avLst/>
          </a:prstGeom>
          <a:noFill/>
        </p:spPr>
        <p:txBody>
          <a:bodyPr wrap="square" rtlCol="0">
            <a:spAutoFit/>
          </a:bodyPr>
          <a:lstStyle/>
          <a:p>
            <a:r>
              <a:rPr lang="en-US" sz="2400" dirty="0"/>
              <a:t>Ten Penny Stretch</a:t>
            </a:r>
          </a:p>
        </p:txBody>
      </p:sp>
      <p:cxnSp>
        <p:nvCxnSpPr>
          <p:cNvPr id="15" name="Straight Arrow Connector 14">
            <a:extLst>
              <a:ext uri="{FF2B5EF4-FFF2-40B4-BE49-F238E27FC236}">
                <a16:creationId xmlns:a16="http://schemas.microsoft.com/office/drawing/2014/main" id="{DE50D454-68A7-7764-3EE0-8DC007CFCFF5}"/>
              </a:ext>
            </a:extLst>
          </p:cNvPr>
          <p:cNvCxnSpPr>
            <a:cxnSpLocks/>
          </p:cNvCxnSpPr>
          <p:nvPr/>
        </p:nvCxnSpPr>
        <p:spPr>
          <a:xfrm>
            <a:off x="4993945" y="5234530"/>
            <a:ext cx="0" cy="707369"/>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35E2D98-AB5F-8A80-F23D-2225A55D1B53}"/>
              </a:ext>
            </a:extLst>
          </p:cNvPr>
          <p:cNvSpPr txBox="1"/>
          <p:nvPr/>
        </p:nvSpPr>
        <p:spPr>
          <a:xfrm>
            <a:off x="4673823" y="3599586"/>
            <a:ext cx="1919843" cy="553998"/>
          </a:xfrm>
          <a:prstGeom prst="rect">
            <a:avLst/>
          </a:prstGeom>
          <a:noFill/>
        </p:spPr>
        <p:txBody>
          <a:bodyPr wrap="square" rtlCol="0">
            <a:spAutoFit/>
          </a:bodyPr>
          <a:lstStyle/>
          <a:p>
            <a:pPr algn="ctr"/>
            <a:r>
              <a:rPr lang="en-US" sz="1000" b="1" dirty="0"/>
              <a:t>When safe.  Sitting or Standing Repeat x 4</a:t>
            </a:r>
          </a:p>
          <a:p>
            <a:pPr algn="ctr"/>
            <a:r>
              <a:rPr lang="en-US" sz="1000" b="1" dirty="0"/>
              <a:t>Beefs up Ankle Muscles</a:t>
            </a:r>
          </a:p>
        </p:txBody>
      </p:sp>
      <p:cxnSp>
        <p:nvCxnSpPr>
          <p:cNvPr id="29" name="Straight Arrow Connector 28">
            <a:extLst>
              <a:ext uri="{FF2B5EF4-FFF2-40B4-BE49-F238E27FC236}">
                <a16:creationId xmlns:a16="http://schemas.microsoft.com/office/drawing/2014/main" id="{7F4644EA-C295-78CD-6161-09BE9712F831}"/>
              </a:ext>
            </a:extLst>
          </p:cNvPr>
          <p:cNvCxnSpPr>
            <a:cxnSpLocks/>
          </p:cNvCxnSpPr>
          <p:nvPr/>
        </p:nvCxnSpPr>
        <p:spPr>
          <a:xfrm>
            <a:off x="5489000" y="5416521"/>
            <a:ext cx="0" cy="52835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0C48729-2B8E-DE5D-746F-60BBFAA74A23}"/>
              </a:ext>
            </a:extLst>
          </p:cNvPr>
          <p:cNvSpPr txBox="1"/>
          <p:nvPr/>
        </p:nvSpPr>
        <p:spPr>
          <a:xfrm>
            <a:off x="1712780" y="5989011"/>
            <a:ext cx="7718151" cy="423449"/>
          </a:xfrm>
          <a:prstGeom prst="rect">
            <a:avLst/>
          </a:prstGeom>
          <a:noFill/>
        </p:spPr>
        <p:txBody>
          <a:bodyPr wrap="square" rtlCol="0">
            <a:spAutoFit/>
          </a:bodyPr>
          <a:lstStyle/>
          <a:p>
            <a:pPr algn="ctr">
              <a:lnSpc>
                <a:spcPct val="150000"/>
              </a:lnSpc>
            </a:pPr>
            <a:r>
              <a:rPr lang="en-US" sz="1600" b="1" spc="200" dirty="0">
                <a:solidFill>
                  <a:srgbClr val="7030A0"/>
                </a:solidFill>
              </a:rPr>
              <a:t>“THINK SMALL”</a:t>
            </a:r>
          </a:p>
        </p:txBody>
      </p:sp>
      <p:sp>
        <p:nvSpPr>
          <p:cNvPr id="16" name="TextBox 15">
            <a:extLst>
              <a:ext uri="{FF2B5EF4-FFF2-40B4-BE49-F238E27FC236}">
                <a16:creationId xmlns:a16="http://schemas.microsoft.com/office/drawing/2014/main" id="{E1300538-9C74-F5B4-9EAB-FFD48A9E93FA}"/>
              </a:ext>
            </a:extLst>
          </p:cNvPr>
          <p:cNvSpPr txBox="1"/>
          <p:nvPr/>
        </p:nvSpPr>
        <p:spPr>
          <a:xfrm rot="19376997">
            <a:off x="2031971" y="3716963"/>
            <a:ext cx="3920598" cy="461665"/>
          </a:xfrm>
          <a:prstGeom prst="rect">
            <a:avLst/>
          </a:prstGeom>
          <a:solidFill>
            <a:srgbClr val="FFFF00"/>
          </a:solidFill>
        </p:spPr>
        <p:txBody>
          <a:bodyPr wrap="square" rtlCol="0">
            <a:spAutoFit/>
          </a:bodyPr>
          <a:lstStyle/>
          <a:p>
            <a:pPr algn="ctr"/>
            <a:r>
              <a:rPr lang="en-US" sz="2400" b="1" dirty="0"/>
              <a:t>Requires Suitable Sketches</a:t>
            </a:r>
          </a:p>
        </p:txBody>
      </p:sp>
      <p:pic>
        <p:nvPicPr>
          <p:cNvPr id="1028" name="Picture 4">
            <a:extLst>
              <a:ext uri="{FF2B5EF4-FFF2-40B4-BE49-F238E27FC236}">
                <a16:creationId xmlns:a16="http://schemas.microsoft.com/office/drawing/2014/main" id="{C2A295E1-4E92-DAB7-F601-8337BE86638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48490" y="75746"/>
            <a:ext cx="4436432" cy="620367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0F967A55-6606-F432-FDDD-928B02225EB7}"/>
              </a:ext>
            </a:extLst>
          </p:cNvPr>
          <p:cNvPicPr>
            <a:picLocks noChangeAspect="1"/>
          </p:cNvPicPr>
          <p:nvPr/>
        </p:nvPicPr>
        <p:blipFill>
          <a:blip r:embed="rId8"/>
          <a:stretch>
            <a:fillRect/>
          </a:stretch>
        </p:blipFill>
        <p:spPr>
          <a:xfrm>
            <a:off x="7648490" y="4840098"/>
            <a:ext cx="4436432" cy="1698814"/>
          </a:xfrm>
          <a:prstGeom prst="rect">
            <a:avLst/>
          </a:prstGeom>
        </p:spPr>
      </p:pic>
    </p:spTree>
    <p:extLst>
      <p:ext uri="{BB962C8B-B14F-4D97-AF65-F5344CB8AC3E}">
        <p14:creationId xmlns:p14="http://schemas.microsoft.com/office/powerpoint/2010/main" val="127512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8CB98"/>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F854858-CB45-F4FA-82B2-D93C327B7234}"/>
              </a:ext>
            </a:extLst>
          </p:cNvPr>
          <p:cNvSpPr>
            <a:spLocks noGrp="1"/>
          </p:cNvSpPr>
          <p:nvPr>
            <p:ph type="ftr" sz="quarter" idx="11"/>
          </p:nvPr>
        </p:nvSpPr>
        <p:spPr>
          <a:xfrm>
            <a:off x="3918857" y="6461431"/>
            <a:ext cx="4114800" cy="365125"/>
          </a:xfrm>
        </p:spPr>
        <p:txBody>
          <a:bodyPr/>
          <a:lstStyle/>
          <a:p>
            <a:r>
              <a:rPr lang="en-US" dirty="0"/>
              <a:t>Enhancing Awareness, Promoting Exercise with MS</a:t>
            </a:r>
          </a:p>
        </p:txBody>
      </p:sp>
      <p:sp>
        <p:nvSpPr>
          <p:cNvPr id="5" name="Slide Number Placeholder 4">
            <a:extLst>
              <a:ext uri="{FF2B5EF4-FFF2-40B4-BE49-F238E27FC236}">
                <a16:creationId xmlns:a16="http://schemas.microsoft.com/office/drawing/2014/main" id="{7661E377-102B-56CA-3E26-FF4CC2390FCF}"/>
              </a:ext>
            </a:extLst>
          </p:cNvPr>
          <p:cNvSpPr>
            <a:spLocks noGrp="1"/>
          </p:cNvSpPr>
          <p:nvPr>
            <p:ph type="sldNum" sz="quarter" idx="12"/>
          </p:nvPr>
        </p:nvSpPr>
        <p:spPr/>
        <p:txBody>
          <a:bodyPr/>
          <a:lstStyle/>
          <a:p>
            <a:fld id="{5E883481-A521-4A75-848A-A2BF2DE74739}" type="slidenum">
              <a:rPr lang="en-US" smtClean="0"/>
              <a:t>17</a:t>
            </a:fld>
            <a:endParaRPr lang="en-US" dirty="0"/>
          </a:p>
        </p:txBody>
      </p:sp>
      <p:pic>
        <p:nvPicPr>
          <p:cNvPr id="1026" name="Picture 2">
            <a:extLst>
              <a:ext uri="{FF2B5EF4-FFF2-40B4-BE49-F238E27FC236}">
                <a16:creationId xmlns:a16="http://schemas.microsoft.com/office/drawing/2014/main" id="{DA753A1B-6290-1E99-51A1-2D4FA16293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2044"/>
            <a:ext cx="10287000" cy="599391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0655A38-2F87-71E8-BC4B-3A0E10CA30B1}"/>
              </a:ext>
            </a:extLst>
          </p:cNvPr>
          <p:cNvSpPr txBox="1"/>
          <p:nvPr/>
        </p:nvSpPr>
        <p:spPr>
          <a:xfrm>
            <a:off x="10095722" y="461665"/>
            <a:ext cx="2096278" cy="5450851"/>
          </a:xfrm>
          <a:prstGeom prst="rect">
            <a:avLst/>
          </a:prstGeom>
          <a:noFill/>
        </p:spPr>
        <p:txBody>
          <a:bodyPr wrap="square" rtlCol="0">
            <a:spAutoFit/>
          </a:bodyPr>
          <a:lstStyle/>
          <a:p>
            <a:pPr algn="ctr">
              <a:lnSpc>
                <a:spcPct val="150000"/>
              </a:lnSpc>
            </a:pPr>
            <a:r>
              <a:rPr lang="en-US" b="1" dirty="0">
                <a:solidFill>
                  <a:srgbClr val="BC3B08"/>
                </a:solidFill>
              </a:rPr>
              <a:t>Do this a few times during your day, at your pace.  You are not in a hurry. </a:t>
            </a:r>
          </a:p>
          <a:p>
            <a:pPr algn="ctr">
              <a:lnSpc>
                <a:spcPct val="150000"/>
              </a:lnSpc>
            </a:pPr>
            <a:endParaRPr lang="en-US" b="1" dirty="0">
              <a:solidFill>
                <a:srgbClr val="BC3B08"/>
              </a:solidFill>
            </a:endParaRPr>
          </a:p>
          <a:p>
            <a:pPr algn="ctr">
              <a:lnSpc>
                <a:spcPct val="150000"/>
              </a:lnSpc>
            </a:pPr>
            <a:r>
              <a:rPr lang="en-US" b="1" dirty="0">
                <a:solidFill>
                  <a:srgbClr val="BC3B08"/>
                </a:solidFill>
              </a:rPr>
              <a:t>You will feel your body stretching</a:t>
            </a:r>
          </a:p>
          <a:p>
            <a:pPr algn="ctr">
              <a:lnSpc>
                <a:spcPct val="150000"/>
              </a:lnSpc>
            </a:pPr>
            <a:endParaRPr lang="en-US" b="1" dirty="0">
              <a:solidFill>
                <a:srgbClr val="BC3B08"/>
              </a:solidFill>
            </a:endParaRPr>
          </a:p>
          <a:p>
            <a:pPr algn="ctr">
              <a:lnSpc>
                <a:spcPct val="150000"/>
              </a:lnSpc>
            </a:pPr>
            <a:r>
              <a:rPr lang="en-US" b="1" dirty="0">
                <a:solidFill>
                  <a:srgbClr val="BC3B08"/>
                </a:solidFill>
              </a:rPr>
              <a:t>.</a:t>
            </a:r>
          </a:p>
          <a:p>
            <a:pPr algn="ctr">
              <a:lnSpc>
                <a:spcPct val="150000"/>
              </a:lnSpc>
            </a:pPr>
            <a:r>
              <a:rPr lang="en-US" b="1" dirty="0">
                <a:solidFill>
                  <a:srgbClr val="BC3B08"/>
                </a:solidFill>
              </a:rPr>
              <a:t>It may take you a few days, weeks or months, …. before you can do reps.</a:t>
            </a:r>
          </a:p>
        </p:txBody>
      </p:sp>
      <p:sp>
        <p:nvSpPr>
          <p:cNvPr id="7" name="TextBox 6">
            <a:extLst>
              <a:ext uri="{FF2B5EF4-FFF2-40B4-BE49-F238E27FC236}">
                <a16:creationId xmlns:a16="http://schemas.microsoft.com/office/drawing/2014/main" id="{F97921DC-49CE-E719-C13D-3475232EB8F4}"/>
              </a:ext>
            </a:extLst>
          </p:cNvPr>
          <p:cNvSpPr txBox="1"/>
          <p:nvPr/>
        </p:nvSpPr>
        <p:spPr>
          <a:xfrm>
            <a:off x="0" y="0"/>
            <a:ext cx="12192000" cy="461665"/>
          </a:xfrm>
          <a:prstGeom prst="rect">
            <a:avLst/>
          </a:prstGeom>
          <a:noFill/>
        </p:spPr>
        <p:txBody>
          <a:bodyPr wrap="square" rtlCol="0">
            <a:spAutoFit/>
          </a:bodyPr>
          <a:lstStyle/>
          <a:p>
            <a:pPr algn="ctr"/>
            <a:r>
              <a:rPr lang="en-US" sz="2400" b="1" dirty="0">
                <a:solidFill>
                  <a:srgbClr val="BC3B08"/>
                </a:solidFill>
              </a:rPr>
              <a:t>Bonnie’s Ten Penny Stretch - Low Impact Stretch that Impacts the Entire Body</a:t>
            </a:r>
          </a:p>
        </p:txBody>
      </p:sp>
      <p:sp>
        <p:nvSpPr>
          <p:cNvPr id="8" name="TextBox 7">
            <a:extLst>
              <a:ext uri="{FF2B5EF4-FFF2-40B4-BE49-F238E27FC236}">
                <a16:creationId xmlns:a16="http://schemas.microsoft.com/office/drawing/2014/main" id="{9339F883-5FF5-FB5F-9247-EEF0FD04EAC6}"/>
              </a:ext>
            </a:extLst>
          </p:cNvPr>
          <p:cNvSpPr txBox="1"/>
          <p:nvPr/>
        </p:nvSpPr>
        <p:spPr>
          <a:xfrm>
            <a:off x="1" y="5964291"/>
            <a:ext cx="10207690" cy="461665"/>
          </a:xfrm>
          <a:prstGeom prst="rect">
            <a:avLst/>
          </a:prstGeom>
          <a:noFill/>
        </p:spPr>
        <p:txBody>
          <a:bodyPr wrap="square" rtlCol="0">
            <a:spAutoFit/>
          </a:bodyPr>
          <a:lstStyle/>
          <a:p>
            <a:pPr algn="ctr"/>
            <a:r>
              <a:rPr lang="en-US" sz="2400" b="1" dirty="0">
                <a:solidFill>
                  <a:srgbClr val="BC3B08"/>
                </a:solidFill>
              </a:rPr>
              <a:t>Repeat until all 10 Pennies are placed on shelf, then repeat</a:t>
            </a:r>
          </a:p>
        </p:txBody>
      </p:sp>
      <p:sp>
        <p:nvSpPr>
          <p:cNvPr id="9" name="TextBox 8">
            <a:extLst>
              <a:ext uri="{FF2B5EF4-FFF2-40B4-BE49-F238E27FC236}">
                <a16:creationId xmlns:a16="http://schemas.microsoft.com/office/drawing/2014/main" id="{DD85CEE7-7284-5756-97C8-20E483F28D50}"/>
              </a:ext>
            </a:extLst>
          </p:cNvPr>
          <p:cNvSpPr txBox="1"/>
          <p:nvPr/>
        </p:nvSpPr>
        <p:spPr>
          <a:xfrm>
            <a:off x="3334397" y="1366156"/>
            <a:ext cx="1568868" cy="369332"/>
          </a:xfrm>
          <a:prstGeom prst="rect">
            <a:avLst/>
          </a:prstGeom>
          <a:noFill/>
        </p:spPr>
        <p:txBody>
          <a:bodyPr wrap="square" rtlCol="0">
            <a:spAutoFit/>
          </a:bodyPr>
          <a:lstStyle/>
          <a:p>
            <a:r>
              <a:rPr lang="en-US" dirty="0"/>
              <a:t>Arm stretch </a:t>
            </a:r>
          </a:p>
        </p:txBody>
      </p:sp>
      <p:sp>
        <p:nvSpPr>
          <p:cNvPr id="10" name="TextBox 9">
            <a:extLst>
              <a:ext uri="{FF2B5EF4-FFF2-40B4-BE49-F238E27FC236}">
                <a16:creationId xmlns:a16="http://schemas.microsoft.com/office/drawing/2014/main" id="{7B66F54B-BAA3-8278-54C4-86573EA66B44}"/>
              </a:ext>
            </a:extLst>
          </p:cNvPr>
          <p:cNvSpPr txBox="1"/>
          <p:nvPr/>
        </p:nvSpPr>
        <p:spPr>
          <a:xfrm>
            <a:off x="121024" y="3217385"/>
            <a:ext cx="2423124" cy="2308324"/>
          </a:xfrm>
          <a:prstGeom prst="rect">
            <a:avLst/>
          </a:prstGeom>
          <a:solidFill>
            <a:srgbClr val="F4E3BE"/>
          </a:solidFill>
        </p:spPr>
        <p:txBody>
          <a:bodyPr wrap="square" rtlCol="0">
            <a:spAutoFit/>
          </a:bodyPr>
          <a:lstStyle/>
          <a:p>
            <a:pPr algn="ctr"/>
            <a:r>
              <a:rPr lang="en-US" b="1" dirty="0">
                <a:solidFill>
                  <a:srgbClr val="BC3B08"/>
                </a:solidFill>
              </a:rPr>
              <a:t>Chest, stomach and hands stretch </a:t>
            </a:r>
          </a:p>
          <a:p>
            <a:pPr algn="ctr"/>
            <a:endParaRPr lang="en-US" b="1" dirty="0">
              <a:solidFill>
                <a:srgbClr val="BC3B08"/>
              </a:solidFill>
            </a:endParaRPr>
          </a:p>
          <a:p>
            <a:pPr algn="ctr"/>
            <a:r>
              <a:rPr lang="en-US" b="1" dirty="0">
                <a:solidFill>
                  <a:srgbClr val="BC3B08"/>
                </a:solidFill>
              </a:rPr>
              <a:t>Neck, back and hips stretch</a:t>
            </a:r>
          </a:p>
          <a:p>
            <a:pPr algn="ctr"/>
            <a:endParaRPr lang="en-US" b="1" dirty="0">
              <a:solidFill>
                <a:srgbClr val="BC3B08"/>
              </a:solidFill>
            </a:endParaRPr>
          </a:p>
          <a:p>
            <a:pPr algn="ctr"/>
            <a:r>
              <a:rPr lang="en-US" b="1" dirty="0">
                <a:solidFill>
                  <a:srgbClr val="BC3B08"/>
                </a:solidFill>
              </a:rPr>
              <a:t>Legs, ankle, feet and arm stretch</a:t>
            </a:r>
          </a:p>
        </p:txBody>
      </p:sp>
      <p:sp>
        <p:nvSpPr>
          <p:cNvPr id="15" name="TextBox 14">
            <a:extLst>
              <a:ext uri="{FF2B5EF4-FFF2-40B4-BE49-F238E27FC236}">
                <a16:creationId xmlns:a16="http://schemas.microsoft.com/office/drawing/2014/main" id="{3C18FA74-7423-74FC-67D0-6F83F3E092E9}"/>
              </a:ext>
            </a:extLst>
          </p:cNvPr>
          <p:cNvSpPr txBox="1"/>
          <p:nvPr/>
        </p:nvSpPr>
        <p:spPr>
          <a:xfrm>
            <a:off x="8714791" y="3295892"/>
            <a:ext cx="933061" cy="369332"/>
          </a:xfrm>
          <a:prstGeom prst="rect">
            <a:avLst/>
          </a:prstGeom>
          <a:noFill/>
        </p:spPr>
        <p:txBody>
          <a:bodyPr wrap="square">
            <a:spAutoFit/>
          </a:bodyPr>
          <a:lstStyle/>
          <a:p>
            <a:r>
              <a:rPr lang="en-US" sz="1800" b="1" dirty="0">
                <a:solidFill>
                  <a:srgbClr val="BC3B08"/>
                </a:solidFill>
              </a:rPr>
              <a:t>Repeat</a:t>
            </a:r>
            <a:endParaRPr lang="en-US" dirty="0"/>
          </a:p>
        </p:txBody>
      </p:sp>
      <p:sp>
        <p:nvSpPr>
          <p:cNvPr id="16" name="TextBox 15">
            <a:extLst>
              <a:ext uri="{FF2B5EF4-FFF2-40B4-BE49-F238E27FC236}">
                <a16:creationId xmlns:a16="http://schemas.microsoft.com/office/drawing/2014/main" id="{FCEEE80F-D11C-5AE0-FB84-AD28281999DF}"/>
              </a:ext>
            </a:extLst>
          </p:cNvPr>
          <p:cNvSpPr txBox="1"/>
          <p:nvPr/>
        </p:nvSpPr>
        <p:spPr>
          <a:xfrm>
            <a:off x="6296607" y="5549680"/>
            <a:ext cx="1957873" cy="369332"/>
          </a:xfrm>
          <a:prstGeom prst="rect">
            <a:avLst/>
          </a:prstGeom>
          <a:solidFill>
            <a:srgbClr val="E8CB98"/>
          </a:solidFill>
        </p:spPr>
        <p:txBody>
          <a:bodyPr wrap="square" rtlCol="0">
            <a:spAutoFit/>
          </a:bodyPr>
          <a:lstStyle/>
          <a:p>
            <a:pPr algn="ctr"/>
            <a:r>
              <a:rPr lang="en-US" b="1" u="sng" dirty="0">
                <a:latin typeface="Kermit Expanded" panose="020F0502020204030204" pitchFamily="34" charset="0"/>
              </a:rPr>
              <a:t>Stretch High</a:t>
            </a:r>
          </a:p>
        </p:txBody>
      </p:sp>
    </p:spTree>
    <p:extLst>
      <p:ext uri="{BB962C8B-B14F-4D97-AF65-F5344CB8AC3E}">
        <p14:creationId xmlns:p14="http://schemas.microsoft.com/office/powerpoint/2010/main" val="10265106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1D736-F888-9CAA-36AD-C49086711B58}"/>
              </a:ext>
            </a:extLst>
          </p:cNvPr>
          <p:cNvSpPr>
            <a:spLocks noGrp="1"/>
          </p:cNvSpPr>
          <p:nvPr>
            <p:ph type="title"/>
          </p:nvPr>
        </p:nvSpPr>
        <p:spPr>
          <a:xfrm>
            <a:off x="100729" y="203031"/>
            <a:ext cx="7767060" cy="1325563"/>
          </a:xfrm>
        </p:spPr>
        <p:txBody>
          <a:bodyPr>
            <a:normAutofit/>
          </a:bodyPr>
          <a:lstStyle/>
          <a:p>
            <a:r>
              <a:rPr lang="en-US" sz="3600" b="1" dirty="0">
                <a:latin typeface="Kermit Extrabold" panose="020F0503040000060003" pitchFamily="34" charset="0"/>
              </a:rPr>
              <a:t>Cascading Crystral Kaleidoscope </a:t>
            </a:r>
            <a:br>
              <a:rPr lang="en-US" sz="3600" b="1" dirty="0">
                <a:latin typeface="Kermit Extrabold" panose="020F0503040000060003" pitchFamily="34" charset="0"/>
              </a:rPr>
            </a:br>
            <a:r>
              <a:rPr lang="en-US" sz="3600" b="1" dirty="0">
                <a:latin typeface="Kermit Extrabold" panose="020F0503040000060003" pitchFamily="34" charset="0"/>
              </a:rPr>
              <a:t>Fulcrum for Stretching</a:t>
            </a:r>
          </a:p>
        </p:txBody>
      </p:sp>
      <p:sp>
        <p:nvSpPr>
          <p:cNvPr id="4" name="Footer Placeholder 3">
            <a:extLst>
              <a:ext uri="{FF2B5EF4-FFF2-40B4-BE49-F238E27FC236}">
                <a16:creationId xmlns:a16="http://schemas.microsoft.com/office/drawing/2014/main" id="{BB0CB530-635B-7734-B700-29446D5A5DA9}"/>
              </a:ext>
            </a:extLst>
          </p:cNvPr>
          <p:cNvSpPr>
            <a:spLocks noGrp="1"/>
          </p:cNvSpPr>
          <p:nvPr>
            <p:ph type="ftr" sz="quarter" idx="11"/>
          </p:nvPr>
        </p:nvSpPr>
        <p:spPr/>
        <p:txBody>
          <a:bodyPr/>
          <a:lstStyle/>
          <a:p>
            <a:r>
              <a:rPr lang="en-US" b="1" dirty="0">
                <a:solidFill>
                  <a:schemeClr val="tx1"/>
                </a:solidFill>
              </a:rPr>
              <a:t>Enhancing Awareness, Promoting Exercise with MS</a:t>
            </a:r>
          </a:p>
        </p:txBody>
      </p:sp>
      <p:sp>
        <p:nvSpPr>
          <p:cNvPr id="5" name="Slide Number Placeholder 4">
            <a:extLst>
              <a:ext uri="{FF2B5EF4-FFF2-40B4-BE49-F238E27FC236}">
                <a16:creationId xmlns:a16="http://schemas.microsoft.com/office/drawing/2014/main" id="{01DBB8B5-B58B-FC61-7F07-16488E0919C0}"/>
              </a:ext>
            </a:extLst>
          </p:cNvPr>
          <p:cNvSpPr>
            <a:spLocks noGrp="1"/>
          </p:cNvSpPr>
          <p:nvPr>
            <p:ph type="sldNum" sz="quarter" idx="12"/>
          </p:nvPr>
        </p:nvSpPr>
        <p:spPr/>
        <p:txBody>
          <a:bodyPr/>
          <a:lstStyle/>
          <a:p>
            <a:fld id="{5E883481-A521-4A75-848A-A2BF2DE74739}" type="slidenum">
              <a:rPr lang="en-US" smtClean="0"/>
              <a:t>18</a:t>
            </a:fld>
            <a:endParaRPr lang="en-US" dirty="0"/>
          </a:p>
        </p:txBody>
      </p:sp>
      <p:pic>
        <p:nvPicPr>
          <p:cNvPr id="7" name="Picture 6">
            <a:extLst>
              <a:ext uri="{FF2B5EF4-FFF2-40B4-BE49-F238E27FC236}">
                <a16:creationId xmlns:a16="http://schemas.microsoft.com/office/drawing/2014/main" id="{AB64CB51-0D64-D150-0727-16DCC7F6881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378" b="92101" l="10000" r="90000">
                        <a14:foregroundMark x1="42917" y1="18319" x2="53542" y2="57815"/>
                        <a14:foregroundMark x1="45417" y1="5714" x2="45000" y2="7563"/>
                        <a14:foregroundMark x1="43125" y1="15966" x2="42292" y2="17815"/>
                        <a14:foregroundMark x1="53333" y1="68571" x2="51458" y2="73445"/>
                        <a14:foregroundMark x1="77500" y1="89748" x2="80208" y2="90588"/>
                        <a14:foregroundMark x1="19167" y1="89412" x2="13333" y2="90420"/>
                        <a14:foregroundMark x1="44375" y1="92101" x2="44375" y2="92101"/>
                      </a14:backgroundRemoval>
                    </a14:imgEffect>
                  </a14:imgLayer>
                </a14:imgProps>
              </a:ext>
            </a:extLst>
          </a:blip>
          <a:stretch>
            <a:fillRect/>
          </a:stretch>
        </p:blipFill>
        <p:spPr>
          <a:xfrm>
            <a:off x="322384" y="5649646"/>
            <a:ext cx="717391" cy="889266"/>
          </a:xfrm>
          <a:prstGeom prst="rect">
            <a:avLst/>
          </a:prstGeom>
        </p:spPr>
      </p:pic>
      <p:sp>
        <p:nvSpPr>
          <p:cNvPr id="18" name="TextBox 17">
            <a:extLst>
              <a:ext uri="{FF2B5EF4-FFF2-40B4-BE49-F238E27FC236}">
                <a16:creationId xmlns:a16="http://schemas.microsoft.com/office/drawing/2014/main" id="{1CEFE5DA-06D3-038F-1221-8CFBC7F21A4E}"/>
              </a:ext>
            </a:extLst>
          </p:cNvPr>
          <p:cNvSpPr txBox="1"/>
          <p:nvPr/>
        </p:nvSpPr>
        <p:spPr>
          <a:xfrm>
            <a:off x="892449" y="1846332"/>
            <a:ext cx="7718151" cy="423449"/>
          </a:xfrm>
          <a:prstGeom prst="rect">
            <a:avLst/>
          </a:prstGeom>
          <a:noFill/>
        </p:spPr>
        <p:txBody>
          <a:bodyPr wrap="square" rtlCol="0">
            <a:spAutoFit/>
          </a:bodyPr>
          <a:lstStyle/>
          <a:p>
            <a:pPr algn="ctr">
              <a:lnSpc>
                <a:spcPct val="150000"/>
              </a:lnSpc>
            </a:pPr>
            <a:r>
              <a:rPr lang="en-US" sz="1600" b="1" spc="200" dirty="0">
                <a:solidFill>
                  <a:srgbClr val="7030A0"/>
                </a:solidFill>
              </a:rPr>
              <a:t>“THINK SMALL”</a:t>
            </a:r>
          </a:p>
        </p:txBody>
      </p:sp>
      <p:pic>
        <p:nvPicPr>
          <p:cNvPr id="22" name="Picture 21">
            <a:extLst>
              <a:ext uri="{FF2B5EF4-FFF2-40B4-BE49-F238E27FC236}">
                <a16:creationId xmlns:a16="http://schemas.microsoft.com/office/drawing/2014/main" id="{26D4A2F5-F3BF-FF00-E0A2-003878267E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017" y="3097505"/>
            <a:ext cx="2925211" cy="2552141"/>
          </a:xfrm>
          <a:prstGeom prst="rect">
            <a:avLst/>
          </a:prstGeom>
        </p:spPr>
      </p:pic>
      <p:sp>
        <p:nvSpPr>
          <p:cNvPr id="23" name="TextBox 22">
            <a:extLst>
              <a:ext uri="{FF2B5EF4-FFF2-40B4-BE49-F238E27FC236}">
                <a16:creationId xmlns:a16="http://schemas.microsoft.com/office/drawing/2014/main" id="{AEE8924D-40E4-DC94-2815-71AC065140AF}"/>
              </a:ext>
            </a:extLst>
          </p:cNvPr>
          <p:cNvSpPr txBox="1"/>
          <p:nvPr/>
        </p:nvSpPr>
        <p:spPr>
          <a:xfrm>
            <a:off x="9251622" y="3585048"/>
            <a:ext cx="516834" cy="1296281"/>
          </a:xfrm>
          <a:prstGeom prst="rect">
            <a:avLst/>
          </a:prstGeom>
          <a:solidFill>
            <a:schemeClr val="bg1"/>
          </a:solidFill>
        </p:spPr>
        <p:txBody>
          <a:bodyPr wrap="square" rtlCol="0">
            <a:spAutoFit/>
          </a:bodyPr>
          <a:lstStyle/>
          <a:p>
            <a:endParaRPr lang="en-US" dirty="0"/>
          </a:p>
        </p:txBody>
      </p:sp>
      <p:sp>
        <p:nvSpPr>
          <p:cNvPr id="25" name="TextBox 24">
            <a:extLst>
              <a:ext uri="{FF2B5EF4-FFF2-40B4-BE49-F238E27FC236}">
                <a16:creationId xmlns:a16="http://schemas.microsoft.com/office/drawing/2014/main" id="{CB869D1A-8CB1-1B8B-DDC3-5539F99F40DA}"/>
              </a:ext>
            </a:extLst>
          </p:cNvPr>
          <p:cNvSpPr txBox="1"/>
          <p:nvPr/>
        </p:nvSpPr>
        <p:spPr>
          <a:xfrm>
            <a:off x="9425127" y="4658521"/>
            <a:ext cx="516834" cy="1296281"/>
          </a:xfrm>
          <a:prstGeom prst="rect">
            <a:avLst/>
          </a:prstGeom>
          <a:solidFill>
            <a:schemeClr val="bg1"/>
          </a:solidFill>
        </p:spPr>
        <p:txBody>
          <a:bodyPr wrap="square" rtlCol="0">
            <a:spAutoFit/>
          </a:bodyPr>
          <a:lstStyle/>
          <a:p>
            <a:endParaRPr lang="en-US" dirty="0"/>
          </a:p>
        </p:txBody>
      </p:sp>
      <p:sp>
        <p:nvSpPr>
          <p:cNvPr id="26" name="TextBox 25">
            <a:extLst>
              <a:ext uri="{FF2B5EF4-FFF2-40B4-BE49-F238E27FC236}">
                <a16:creationId xmlns:a16="http://schemas.microsoft.com/office/drawing/2014/main" id="{06A65C1B-8D09-A688-3EE9-FA9E3884DFD3}"/>
              </a:ext>
            </a:extLst>
          </p:cNvPr>
          <p:cNvSpPr txBox="1"/>
          <p:nvPr/>
        </p:nvSpPr>
        <p:spPr>
          <a:xfrm>
            <a:off x="9308547" y="4270928"/>
            <a:ext cx="516834" cy="1296281"/>
          </a:xfrm>
          <a:prstGeom prst="rect">
            <a:avLst/>
          </a:prstGeom>
          <a:solidFill>
            <a:schemeClr val="bg1"/>
          </a:solidFill>
        </p:spPr>
        <p:txBody>
          <a:bodyPr wrap="square" rtlCol="0">
            <a:spAutoFit/>
          </a:bodyPr>
          <a:lstStyle/>
          <a:p>
            <a:endParaRPr lang="en-US" dirty="0"/>
          </a:p>
        </p:txBody>
      </p:sp>
      <p:sp>
        <p:nvSpPr>
          <p:cNvPr id="27" name="Rectangle 26">
            <a:extLst>
              <a:ext uri="{FF2B5EF4-FFF2-40B4-BE49-F238E27FC236}">
                <a16:creationId xmlns:a16="http://schemas.microsoft.com/office/drawing/2014/main" id="{2CAA558A-8C9C-E1D9-B4C2-3401737609C2}"/>
              </a:ext>
            </a:extLst>
          </p:cNvPr>
          <p:cNvSpPr/>
          <p:nvPr/>
        </p:nvSpPr>
        <p:spPr>
          <a:xfrm>
            <a:off x="9941961" y="4724400"/>
            <a:ext cx="106487" cy="11200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82532732-198E-1D8D-87E4-BF56B8380DE3}"/>
              </a:ext>
            </a:extLst>
          </p:cNvPr>
          <p:cNvSpPr/>
          <p:nvPr/>
        </p:nvSpPr>
        <p:spPr>
          <a:xfrm rot="20998892">
            <a:off x="10173887" y="4587532"/>
            <a:ext cx="128677" cy="11313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6AEFB61C-8D74-E19A-D482-BEB379152CFD}"/>
              </a:ext>
            </a:extLst>
          </p:cNvPr>
          <p:cNvSpPr txBox="1"/>
          <p:nvPr/>
        </p:nvSpPr>
        <p:spPr>
          <a:xfrm>
            <a:off x="2604011" y="3672404"/>
            <a:ext cx="3141439" cy="1107996"/>
          </a:xfrm>
          <a:prstGeom prst="rect">
            <a:avLst/>
          </a:prstGeom>
          <a:noFill/>
        </p:spPr>
        <p:txBody>
          <a:bodyPr wrap="square" rtlCol="0">
            <a:spAutoFit/>
          </a:bodyPr>
          <a:lstStyle/>
          <a:p>
            <a:pPr algn="just"/>
            <a:r>
              <a:rPr lang="en-US" sz="1100" b="1" dirty="0"/>
              <a:t>Start standing.  Do knee bends…best you can, then stand up.  Repeat x 10.  Stretches back, leg, hip movements &amp; builds strength.   </a:t>
            </a:r>
          </a:p>
          <a:p>
            <a:pPr algn="just"/>
            <a:endParaRPr lang="en-US" sz="1100" b="1" dirty="0"/>
          </a:p>
          <a:p>
            <a:pPr algn="just"/>
            <a:r>
              <a:rPr lang="en-US" sz="1100" b="1" dirty="0"/>
              <a:t>CCK Notes:  Good exercise to help you get in and        </a:t>
            </a:r>
          </a:p>
          <a:p>
            <a:pPr algn="just"/>
            <a:r>
              <a:rPr lang="en-US" sz="1100" b="1" dirty="0"/>
              <a:t>                      out of kayak</a:t>
            </a:r>
            <a:r>
              <a:rPr lang="en-US" sz="1100" dirty="0"/>
              <a:t>. </a:t>
            </a:r>
          </a:p>
        </p:txBody>
      </p:sp>
      <p:sp>
        <p:nvSpPr>
          <p:cNvPr id="19" name="TextBox 18">
            <a:extLst>
              <a:ext uri="{FF2B5EF4-FFF2-40B4-BE49-F238E27FC236}">
                <a16:creationId xmlns:a16="http://schemas.microsoft.com/office/drawing/2014/main" id="{AE89EC34-F245-4BEA-5AE0-2596FFBE5956}"/>
              </a:ext>
            </a:extLst>
          </p:cNvPr>
          <p:cNvSpPr txBox="1"/>
          <p:nvPr/>
        </p:nvSpPr>
        <p:spPr>
          <a:xfrm>
            <a:off x="9699588" y="4628315"/>
            <a:ext cx="482905" cy="707886"/>
          </a:xfrm>
          <a:prstGeom prst="rect">
            <a:avLst/>
          </a:prstGeom>
          <a:solidFill>
            <a:schemeClr val="bg1"/>
          </a:solidFill>
        </p:spPr>
        <p:txBody>
          <a:bodyPr wrap="square" rtlCol="0">
            <a:spAutoFit/>
          </a:bodyPr>
          <a:lstStyle/>
          <a:p>
            <a:endParaRPr lang="en-US" sz="800" dirty="0"/>
          </a:p>
          <a:p>
            <a:endParaRPr lang="en-US" sz="800" dirty="0"/>
          </a:p>
          <a:p>
            <a:endParaRPr lang="en-US" sz="800" dirty="0"/>
          </a:p>
          <a:p>
            <a:endParaRPr lang="en-US" sz="800" dirty="0"/>
          </a:p>
          <a:p>
            <a:endParaRPr lang="en-US" sz="800" dirty="0"/>
          </a:p>
        </p:txBody>
      </p:sp>
      <p:sp>
        <p:nvSpPr>
          <p:cNvPr id="20" name="TextBox 19">
            <a:extLst>
              <a:ext uri="{FF2B5EF4-FFF2-40B4-BE49-F238E27FC236}">
                <a16:creationId xmlns:a16="http://schemas.microsoft.com/office/drawing/2014/main" id="{2CBA3A83-FC3F-2EAA-C315-183D5438C0CE}"/>
              </a:ext>
            </a:extLst>
          </p:cNvPr>
          <p:cNvSpPr txBox="1"/>
          <p:nvPr/>
        </p:nvSpPr>
        <p:spPr>
          <a:xfrm>
            <a:off x="9536660" y="4473177"/>
            <a:ext cx="516834" cy="707886"/>
          </a:xfrm>
          <a:prstGeom prst="rect">
            <a:avLst/>
          </a:prstGeom>
          <a:solidFill>
            <a:schemeClr val="bg1"/>
          </a:solidFill>
        </p:spPr>
        <p:txBody>
          <a:bodyPr wrap="square" rtlCol="0">
            <a:spAutoFit/>
          </a:bodyPr>
          <a:lstStyle/>
          <a:p>
            <a:endParaRPr lang="en-US" sz="800" dirty="0"/>
          </a:p>
          <a:p>
            <a:endParaRPr lang="en-US" sz="800" dirty="0"/>
          </a:p>
          <a:p>
            <a:endParaRPr lang="en-US" sz="800" dirty="0"/>
          </a:p>
          <a:p>
            <a:endParaRPr lang="en-US" sz="800" dirty="0"/>
          </a:p>
          <a:p>
            <a:endParaRPr lang="en-US" sz="800" dirty="0"/>
          </a:p>
        </p:txBody>
      </p:sp>
      <p:sp>
        <p:nvSpPr>
          <p:cNvPr id="24" name="TextBox 23">
            <a:extLst>
              <a:ext uri="{FF2B5EF4-FFF2-40B4-BE49-F238E27FC236}">
                <a16:creationId xmlns:a16="http://schemas.microsoft.com/office/drawing/2014/main" id="{8B364552-0AB1-6679-540E-B3B6C8E0BE23}"/>
              </a:ext>
            </a:extLst>
          </p:cNvPr>
          <p:cNvSpPr txBox="1"/>
          <p:nvPr/>
        </p:nvSpPr>
        <p:spPr>
          <a:xfrm>
            <a:off x="1797304" y="5509526"/>
            <a:ext cx="5220070" cy="769441"/>
          </a:xfrm>
          <a:prstGeom prst="rect">
            <a:avLst/>
          </a:prstGeom>
          <a:solidFill>
            <a:srgbClr val="FFFF00"/>
          </a:solidFill>
          <a:ln w="47625">
            <a:noFill/>
          </a:ln>
        </p:spPr>
        <p:txBody>
          <a:bodyPr wrap="square" rtlCol="0">
            <a:spAutoFit/>
          </a:bodyPr>
          <a:lstStyle/>
          <a:p>
            <a:pPr algn="just"/>
            <a:r>
              <a:rPr lang="en-US" sz="1100" b="1" dirty="0"/>
              <a:t>Dr. Hans Kraus. Physician, physical therapist, mountaineer, and alpinist. A pioneer of modern rock climbing he was also one of the fathers of sports medicine and physical medicine and rehabilitation and was elected to the U.S. National Ski Hall of Fame in 1974.  Advocate for outdoor stretching and exercise.</a:t>
            </a:r>
          </a:p>
        </p:txBody>
      </p:sp>
      <p:pic>
        <p:nvPicPr>
          <p:cNvPr id="3076" name="Picture 4">
            <a:extLst>
              <a:ext uri="{FF2B5EF4-FFF2-40B4-BE49-F238E27FC236}">
                <a16:creationId xmlns:a16="http://schemas.microsoft.com/office/drawing/2014/main" id="{EFC5F31F-D49D-C4EB-4077-8B4A231829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84561" y="136525"/>
            <a:ext cx="4114800" cy="617220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F2C95303-2F3C-9558-1DF6-99EE370B6ED1}"/>
              </a:ext>
            </a:extLst>
          </p:cNvPr>
          <p:cNvPicPr>
            <a:picLocks noChangeAspect="1"/>
          </p:cNvPicPr>
          <p:nvPr/>
        </p:nvPicPr>
        <p:blipFill>
          <a:blip r:embed="rId7"/>
          <a:stretch>
            <a:fillRect/>
          </a:stretch>
        </p:blipFill>
        <p:spPr>
          <a:xfrm>
            <a:off x="7867789" y="4628315"/>
            <a:ext cx="4114801" cy="1762423"/>
          </a:xfrm>
          <a:prstGeom prst="rect">
            <a:avLst/>
          </a:prstGeom>
        </p:spPr>
      </p:pic>
      <p:sp>
        <p:nvSpPr>
          <p:cNvPr id="34" name="TextBox 33">
            <a:extLst>
              <a:ext uri="{FF2B5EF4-FFF2-40B4-BE49-F238E27FC236}">
                <a16:creationId xmlns:a16="http://schemas.microsoft.com/office/drawing/2014/main" id="{F8BE062E-E17E-040D-F627-F0D20E20873E}"/>
              </a:ext>
            </a:extLst>
          </p:cNvPr>
          <p:cNvSpPr txBox="1"/>
          <p:nvPr/>
        </p:nvSpPr>
        <p:spPr>
          <a:xfrm>
            <a:off x="681079" y="4048522"/>
            <a:ext cx="358696" cy="1477328"/>
          </a:xfrm>
          <a:prstGeom prst="rect">
            <a:avLst/>
          </a:prstGeom>
          <a:solidFill>
            <a:schemeClr val="bg1"/>
          </a:solidFill>
        </p:spPr>
        <p:txBody>
          <a:bodyPr wrap="square" rtlCol="0">
            <a:spAutoFit/>
          </a:bodyPr>
          <a:lstStyle/>
          <a:p>
            <a:endParaRPr lang="en-US" dirty="0"/>
          </a:p>
          <a:p>
            <a:endParaRPr lang="en-US" dirty="0"/>
          </a:p>
          <a:p>
            <a:endParaRPr lang="en-US" dirty="0"/>
          </a:p>
          <a:p>
            <a:endParaRPr lang="en-US" dirty="0"/>
          </a:p>
          <a:p>
            <a:endParaRPr lang="en-US" dirty="0"/>
          </a:p>
        </p:txBody>
      </p:sp>
      <p:pic>
        <p:nvPicPr>
          <p:cNvPr id="37" name="Picture 36">
            <a:extLst>
              <a:ext uri="{FF2B5EF4-FFF2-40B4-BE49-F238E27FC236}">
                <a16:creationId xmlns:a16="http://schemas.microsoft.com/office/drawing/2014/main" id="{B9FF7E01-7CC4-91B8-6355-06F9330C0A50}"/>
              </a:ext>
            </a:extLst>
          </p:cNvPr>
          <p:cNvPicPr>
            <a:picLocks noChangeAspect="1"/>
          </p:cNvPicPr>
          <p:nvPr/>
        </p:nvPicPr>
        <p:blipFill>
          <a:blip r:embed="rId8"/>
          <a:stretch>
            <a:fillRect/>
          </a:stretch>
        </p:blipFill>
        <p:spPr>
          <a:xfrm rot="20847007">
            <a:off x="623234" y="4569527"/>
            <a:ext cx="648253" cy="435315"/>
          </a:xfrm>
          <a:prstGeom prst="rect">
            <a:avLst/>
          </a:prstGeom>
        </p:spPr>
      </p:pic>
      <p:pic>
        <p:nvPicPr>
          <p:cNvPr id="38" name="Picture 37">
            <a:extLst>
              <a:ext uri="{FF2B5EF4-FFF2-40B4-BE49-F238E27FC236}">
                <a16:creationId xmlns:a16="http://schemas.microsoft.com/office/drawing/2014/main" id="{5BF9CD0A-859A-CE76-A340-75AD2C1B8F67}"/>
              </a:ext>
            </a:extLst>
          </p:cNvPr>
          <p:cNvPicPr>
            <a:picLocks noChangeAspect="1"/>
          </p:cNvPicPr>
          <p:nvPr/>
        </p:nvPicPr>
        <p:blipFill>
          <a:blip r:embed="rId8"/>
          <a:stretch>
            <a:fillRect/>
          </a:stretch>
        </p:blipFill>
        <p:spPr>
          <a:xfrm rot="20847007">
            <a:off x="469168" y="4164211"/>
            <a:ext cx="639284" cy="435315"/>
          </a:xfrm>
          <a:prstGeom prst="rect">
            <a:avLst/>
          </a:prstGeom>
        </p:spPr>
      </p:pic>
      <p:pic>
        <p:nvPicPr>
          <p:cNvPr id="39" name="Picture 38">
            <a:extLst>
              <a:ext uri="{FF2B5EF4-FFF2-40B4-BE49-F238E27FC236}">
                <a16:creationId xmlns:a16="http://schemas.microsoft.com/office/drawing/2014/main" id="{7F31379E-4A2F-2CE5-E61A-91859DDF0B10}"/>
              </a:ext>
            </a:extLst>
          </p:cNvPr>
          <p:cNvPicPr>
            <a:picLocks noChangeAspect="1"/>
          </p:cNvPicPr>
          <p:nvPr/>
        </p:nvPicPr>
        <p:blipFill>
          <a:blip r:embed="rId8"/>
          <a:stretch>
            <a:fillRect/>
          </a:stretch>
        </p:blipFill>
        <p:spPr>
          <a:xfrm rot="20847007">
            <a:off x="813045" y="4806803"/>
            <a:ext cx="648253" cy="435315"/>
          </a:xfrm>
          <a:prstGeom prst="rect">
            <a:avLst/>
          </a:prstGeom>
        </p:spPr>
      </p:pic>
      <p:pic>
        <p:nvPicPr>
          <p:cNvPr id="40" name="Picture 39">
            <a:extLst>
              <a:ext uri="{FF2B5EF4-FFF2-40B4-BE49-F238E27FC236}">
                <a16:creationId xmlns:a16="http://schemas.microsoft.com/office/drawing/2014/main" id="{9098BE04-D9C7-BFB8-C8F9-02710EE06A83}"/>
              </a:ext>
            </a:extLst>
          </p:cNvPr>
          <p:cNvPicPr>
            <a:picLocks noChangeAspect="1"/>
          </p:cNvPicPr>
          <p:nvPr/>
        </p:nvPicPr>
        <p:blipFill>
          <a:blip r:embed="rId8"/>
          <a:stretch>
            <a:fillRect/>
          </a:stretch>
        </p:blipFill>
        <p:spPr>
          <a:xfrm>
            <a:off x="849097" y="4882193"/>
            <a:ext cx="690054" cy="535652"/>
          </a:xfrm>
          <a:prstGeom prst="rect">
            <a:avLst/>
          </a:prstGeom>
        </p:spPr>
      </p:pic>
      <p:pic>
        <p:nvPicPr>
          <p:cNvPr id="41" name="Picture 40">
            <a:extLst>
              <a:ext uri="{FF2B5EF4-FFF2-40B4-BE49-F238E27FC236}">
                <a16:creationId xmlns:a16="http://schemas.microsoft.com/office/drawing/2014/main" id="{0E39DB00-69B7-B801-992F-E5EF4F693468}"/>
              </a:ext>
            </a:extLst>
          </p:cNvPr>
          <p:cNvPicPr>
            <a:picLocks noChangeAspect="1"/>
          </p:cNvPicPr>
          <p:nvPr/>
        </p:nvPicPr>
        <p:blipFill>
          <a:blip r:embed="rId8"/>
          <a:stretch>
            <a:fillRect/>
          </a:stretch>
        </p:blipFill>
        <p:spPr>
          <a:xfrm>
            <a:off x="707744" y="4612379"/>
            <a:ext cx="690054" cy="535652"/>
          </a:xfrm>
          <a:prstGeom prst="rect">
            <a:avLst/>
          </a:prstGeom>
        </p:spPr>
      </p:pic>
      <p:pic>
        <p:nvPicPr>
          <p:cNvPr id="42" name="Picture 41">
            <a:extLst>
              <a:ext uri="{FF2B5EF4-FFF2-40B4-BE49-F238E27FC236}">
                <a16:creationId xmlns:a16="http://schemas.microsoft.com/office/drawing/2014/main" id="{2B558C3D-54F0-C0F0-FB8D-77F5B9327619}"/>
              </a:ext>
            </a:extLst>
          </p:cNvPr>
          <p:cNvPicPr>
            <a:picLocks noChangeAspect="1"/>
          </p:cNvPicPr>
          <p:nvPr/>
        </p:nvPicPr>
        <p:blipFill>
          <a:blip r:embed="rId8"/>
          <a:stretch>
            <a:fillRect/>
          </a:stretch>
        </p:blipFill>
        <p:spPr>
          <a:xfrm>
            <a:off x="860144" y="4764779"/>
            <a:ext cx="690054" cy="535652"/>
          </a:xfrm>
          <a:prstGeom prst="rect">
            <a:avLst/>
          </a:prstGeom>
        </p:spPr>
      </p:pic>
      <p:sp>
        <p:nvSpPr>
          <p:cNvPr id="43" name="Flowchart: Connector 42">
            <a:extLst>
              <a:ext uri="{FF2B5EF4-FFF2-40B4-BE49-F238E27FC236}">
                <a16:creationId xmlns:a16="http://schemas.microsoft.com/office/drawing/2014/main" id="{9109C4ED-13C8-65BC-A762-7DF5671657DA}"/>
              </a:ext>
            </a:extLst>
          </p:cNvPr>
          <p:cNvSpPr/>
          <p:nvPr/>
        </p:nvSpPr>
        <p:spPr>
          <a:xfrm>
            <a:off x="1539152" y="4741574"/>
            <a:ext cx="122580" cy="133703"/>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a:extLst>
              <a:ext uri="{FF2B5EF4-FFF2-40B4-BE49-F238E27FC236}">
                <a16:creationId xmlns:a16="http://schemas.microsoft.com/office/drawing/2014/main" id="{C6EDE619-D7B4-DD27-113B-8AFBD6B73B8A}"/>
              </a:ext>
            </a:extLst>
          </p:cNvPr>
          <p:cNvSpPr txBox="1"/>
          <p:nvPr/>
        </p:nvSpPr>
        <p:spPr>
          <a:xfrm>
            <a:off x="1004952" y="2560149"/>
            <a:ext cx="2081048" cy="738664"/>
          </a:xfrm>
          <a:prstGeom prst="rect">
            <a:avLst/>
          </a:prstGeom>
          <a:noFill/>
        </p:spPr>
        <p:txBody>
          <a:bodyPr wrap="square" rtlCol="0">
            <a:spAutoFit/>
          </a:bodyPr>
          <a:lstStyle/>
          <a:p>
            <a:pPr algn="ctr"/>
            <a:r>
              <a:rPr lang="en-US" sz="1400" b="1" dirty="0"/>
              <a:t>Knee Bends</a:t>
            </a:r>
          </a:p>
          <a:p>
            <a:pPr algn="ctr"/>
            <a:r>
              <a:rPr lang="en-US" sz="1400" b="1" dirty="0"/>
              <a:t>Start Standing</a:t>
            </a:r>
          </a:p>
          <a:p>
            <a:pPr algn="ctr"/>
            <a:r>
              <a:rPr lang="en-US" sz="1400" b="1" dirty="0"/>
              <a:t>Sit-down/Push-Up</a:t>
            </a:r>
          </a:p>
        </p:txBody>
      </p:sp>
      <p:sp>
        <p:nvSpPr>
          <p:cNvPr id="45" name="TextBox 44">
            <a:extLst>
              <a:ext uri="{FF2B5EF4-FFF2-40B4-BE49-F238E27FC236}">
                <a16:creationId xmlns:a16="http://schemas.microsoft.com/office/drawing/2014/main" id="{8D835A3E-0F75-EFC3-74A6-C517A9F6D869}"/>
              </a:ext>
            </a:extLst>
          </p:cNvPr>
          <p:cNvSpPr txBox="1"/>
          <p:nvPr/>
        </p:nvSpPr>
        <p:spPr>
          <a:xfrm>
            <a:off x="8991904" y="1112281"/>
            <a:ext cx="2006600" cy="178510"/>
          </a:xfrm>
          <a:prstGeom prst="rect">
            <a:avLst/>
          </a:prstGeom>
          <a:solidFill>
            <a:srgbClr val="2D2034"/>
          </a:solidFill>
        </p:spPr>
        <p:txBody>
          <a:bodyPr wrap="square" rtlCol="0">
            <a:spAutoFit/>
          </a:bodyPr>
          <a:lstStyle/>
          <a:p>
            <a:endParaRPr lang="en-US" sz="560" dirty="0"/>
          </a:p>
        </p:txBody>
      </p:sp>
    </p:spTree>
    <p:extLst>
      <p:ext uri="{BB962C8B-B14F-4D97-AF65-F5344CB8AC3E}">
        <p14:creationId xmlns:p14="http://schemas.microsoft.com/office/powerpoint/2010/main" val="38916909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06FA18F-0D9A-83A5-7F73-343709D839CB}"/>
              </a:ext>
            </a:extLst>
          </p:cNvPr>
          <p:cNvSpPr>
            <a:spLocks noGrp="1"/>
          </p:cNvSpPr>
          <p:nvPr>
            <p:ph type="ftr" sz="quarter" idx="11"/>
          </p:nvPr>
        </p:nvSpPr>
        <p:spPr/>
        <p:txBody>
          <a:bodyPr/>
          <a:lstStyle/>
          <a:p>
            <a:r>
              <a:rPr lang="en-US" b="1" dirty="0">
                <a:solidFill>
                  <a:schemeClr val="tx1"/>
                </a:solidFill>
              </a:rPr>
              <a:t>Enhancing Awareness, Promoting Exercise with MS</a:t>
            </a:r>
          </a:p>
        </p:txBody>
      </p:sp>
      <p:sp>
        <p:nvSpPr>
          <p:cNvPr id="5" name="Slide Number Placeholder 4">
            <a:extLst>
              <a:ext uri="{FF2B5EF4-FFF2-40B4-BE49-F238E27FC236}">
                <a16:creationId xmlns:a16="http://schemas.microsoft.com/office/drawing/2014/main" id="{AC8CE577-2D9E-4FCE-29C4-B4510A642B9D}"/>
              </a:ext>
            </a:extLst>
          </p:cNvPr>
          <p:cNvSpPr>
            <a:spLocks noGrp="1"/>
          </p:cNvSpPr>
          <p:nvPr>
            <p:ph type="sldNum" sz="quarter" idx="12"/>
          </p:nvPr>
        </p:nvSpPr>
        <p:spPr/>
        <p:txBody>
          <a:bodyPr/>
          <a:lstStyle/>
          <a:p>
            <a:fld id="{5E883481-A521-4A75-848A-A2BF2DE74739}" type="slidenum">
              <a:rPr lang="en-US" smtClean="0"/>
              <a:t>19</a:t>
            </a:fld>
            <a:endParaRPr lang="en-US" dirty="0"/>
          </a:p>
        </p:txBody>
      </p:sp>
      <p:pic>
        <p:nvPicPr>
          <p:cNvPr id="6" name="Picture 5">
            <a:extLst>
              <a:ext uri="{FF2B5EF4-FFF2-40B4-BE49-F238E27FC236}">
                <a16:creationId xmlns:a16="http://schemas.microsoft.com/office/drawing/2014/main" id="{E3D11781-490E-064A-7FF5-15152A65451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378" b="92101" l="10000" r="90000">
                        <a14:foregroundMark x1="42917" y1="18319" x2="53542" y2="57815"/>
                        <a14:foregroundMark x1="45417" y1="5714" x2="45000" y2="7563"/>
                        <a14:foregroundMark x1="43125" y1="15966" x2="42292" y2="17815"/>
                        <a14:foregroundMark x1="53333" y1="68571" x2="51458" y2="73445"/>
                        <a14:foregroundMark x1="77500" y1="89748" x2="80208" y2="90588"/>
                        <a14:foregroundMark x1="19167" y1="89412" x2="13333" y2="90420"/>
                        <a14:foregroundMark x1="44375" y1="92101" x2="44375" y2="92101"/>
                      </a14:backgroundRemoval>
                    </a14:imgEffect>
                  </a14:imgLayer>
                </a14:imgProps>
              </a:ext>
            </a:extLst>
          </a:blip>
          <a:stretch>
            <a:fillRect/>
          </a:stretch>
        </p:blipFill>
        <p:spPr>
          <a:xfrm>
            <a:off x="322384" y="5649646"/>
            <a:ext cx="717391" cy="889266"/>
          </a:xfrm>
          <a:prstGeom prst="rect">
            <a:avLst/>
          </a:prstGeom>
        </p:spPr>
      </p:pic>
      <p:sp>
        <p:nvSpPr>
          <p:cNvPr id="7" name="Title 1">
            <a:extLst>
              <a:ext uri="{FF2B5EF4-FFF2-40B4-BE49-F238E27FC236}">
                <a16:creationId xmlns:a16="http://schemas.microsoft.com/office/drawing/2014/main" id="{F5C07C3A-DA35-154C-B530-1912CECF624F}"/>
              </a:ext>
            </a:extLst>
          </p:cNvPr>
          <p:cNvSpPr>
            <a:spLocks noGrp="1"/>
          </p:cNvSpPr>
          <p:nvPr>
            <p:ph type="title"/>
          </p:nvPr>
        </p:nvSpPr>
        <p:spPr>
          <a:xfrm>
            <a:off x="0" y="2694689"/>
            <a:ext cx="7520963" cy="1325563"/>
          </a:xfrm>
        </p:spPr>
        <p:txBody>
          <a:bodyPr>
            <a:normAutofit fontScale="90000"/>
          </a:bodyPr>
          <a:lstStyle/>
          <a:p>
            <a:pPr algn="ctr">
              <a:lnSpc>
                <a:spcPct val="150000"/>
              </a:lnSpc>
            </a:pPr>
            <a:r>
              <a:rPr lang="en-US" sz="3600" dirty="0">
                <a:latin typeface="Kermit Extrabold" panose="020F0503040000060003" pitchFamily="34" charset="0"/>
              </a:rPr>
              <a:t>Lateral Stretch</a:t>
            </a:r>
            <a:br>
              <a:rPr lang="en-US" sz="3600" dirty="0">
                <a:latin typeface="Kermit Extrabold" panose="020F0503040000060003" pitchFamily="34" charset="0"/>
              </a:rPr>
            </a:br>
            <a:r>
              <a:rPr lang="en-US" sz="3600" dirty="0">
                <a:latin typeface="Kermit Extrabold" panose="020F0503040000060003" pitchFamily="34" charset="0"/>
              </a:rPr>
              <a:t>and</a:t>
            </a:r>
            <a:br>
              <a:rPr lang="en-US" sz="3600" dirty="0">
                <a:latin typeface="Kermit Extrabold" panose="020F0503040000060003" pitchFamily="34" charset="0"/>
              </a:rPr>
            </a:br>
            <a:r>
              <a:rPr lang="en-US" sz="3600" dirty="0">
                <a:latin typeface="Kermit Extrabold" panose="020F0503040000060003" pitchFamily="34" charset="0"/>
              </a:rPr>
              <a:t>Movement </a:t>
            </a:r>
          </a:p>
        </p:txBody>
      </p:sp>
      <p:sp>
        <p:nvSpPr>
          <p:cNvPr id="8" name="TextBox 7">
            <a:extLst>
              <a:ext uri="{FF2B5EF4-FFF2-40B4-BE49-F238E27FC236}">
                <a16:creationId xmlns:a16="http://schemas.microsoft.com/office/drawing/2014/main" id="{FE66BC33-C420-B18B-E18B-3B6A9DB99B3A}"/>
              </a:ext>
            </a:extLst>
          </p:cNvPr>
          <p:cNvSpPr txBox="1"/>
          <p:nvPr/>
        </p:nvSpPr>
        <p:spPr>
          <a:xfrm>
            <a:off x="-455752" y="1514219"/>
            <a:ext cx="7718151" cy="423449"/>
          </a:xfrm>
          <a:prstGeom prst="rect">
            <a:avLst/>
          </a:prstGeom>
          <a:noFill/>
        </p:spPr>
        <p:txBody>
          <a:bodyPr wrap="square" rtlCol="0">
            <a:spAutoFit/>
          </a:bodyPr>
          <a:lstStyle/>
          <a:p>
            <a:pPr algn="ctr">
              <a:lnSpc>
                <a:spcPct val="150000"/>
              </a:lnSpc>
            </a:pPr>
            <a:r>
              <a:rPr lang="en-US" sz="1600" b="1" spc="200" dirty="0">
                <a:solidFill>
                  <a:srgbClr val="7030A0"/>
                </a:solidFill>
              </a:rPr>
              <a:t>“THINK SMALL”</a:t>
            </a:r>
          </a:p>
        </p:txBody>
      </p:sp>
      <p:sp>
        <p:nvSpPr>
          <p:cNvPr id="10" name="TextBox 9">
            <a:extLst>
              <a:ext uri="{FF2B5EF4-FFF2-40B4-BE49-F238E27FC236}">
                <a16:creationId xmlns:a16="http://schemas.microsoft.com/office/drawing/2014/main" id="{9E1BD427-6812-6684-8DD9-BA2962A11822}"/>
              </a:ext>
            </a:extLst>
          </p:cNvPr>
          <p:cNvSpPr txBox="1"/>
          <p:nvPr/>
        </p:nvSpPr>
        <p:spPr>
          <a:xfrm>
            <a:off x="1229420" y="594077"/>
            <a:ext cx="4108174" cy="461665"/>
          </a:xfrm>
          <a:prstGeom prst="rect">
            <a:avLst/>
          </a:prstGeom>
          <a:solidFill>
            <a:srgbClr val="FFFF00"/>
          </a:solidFill>
        </p:spPr>
        <p:txBody>
          <a:bodyPr wrap="square" rtlCol="0">
            <a:spAutoFit/>
          </a:bodyPr>
          <a:lstStyle/>
          <a:p>
            <a:pPr algn="ctr"/>
            <a:r>
              <a:rPr lang="en-US" sz="2400" b="1" dirty="0"/>
              <a:t>Requires Suitable Sketches</a:t>
            </a:r>
          </a:p>
        </p:txBody>
      </p:sp>
      <p:pic>
        <p:nvPicPr>
          <p:cNvPr id="2052" name="Picture 4">
            <a:extLst>
              <a:ext uri="{FF2B5EF4-FFF2-40B4-BE49-F238E27FC236}">
                <a16:creationId xmlns:a16="http://schemas.microsoft.com/office/drawing/2014/main" id="{25281013-F248-B878-83D3-5EC7AD236A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0963" y="136524"/>
            <a:ext cx="4572000" cy="62198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FD2F0DB8-DCCB-C39B-8E08-D6388D2FD79B}"/>
              </a:ext>
            </a:extLst>
          </p:cNvPr>
          <p:cNvPicPr>
            <a:picLocks noChangeAspect="1"/>
          </p:cNvPicPr>
          <p:nvPr/>
        </p:nvPicPr>
        <p:blipFill>
          <a:blip r:embed="rId5"/>
          <a:stretch>
            <a:fillRect/>
          </a:stretch>
        </p:blipFill>
        <p:spPr>
          <a:xfrm>
            <a:off x="7520963" y="4683034"/>
            <a:ext cx="4572000" cy="1673315"/>
          </a:xfrm>
          <a:prstGeom prst="rect">
            <a:avLst/>
          </a:prstGeom>
        </p:spPr>
      </p:pic>
    </p:spTree>
    <p:extLst>
      <p:ext uri="{BB962C8B-B14F-4D97-AF65-F5344CB8AC3E}">
        <p14:creationId xmlns:p14="http://schemas.microsoft.com/office/powerpoint/2010/main" val="9468239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BF14A2D-B444-266D-7EA3-1D3B89FDB42E}"/>
              </a:ext>
            </a:extLst>
          </p:cNvPr>
          <p:cNvSpPr>
            <a:spLocks noGrp="1"/>
          </p:cNvSpPr>
          <p:nvPr>
            <p:ph type="ftr" sz="quarter" idx="11"/>
          </p:nvPr>
        </p:nvSpPr>
        <p:spPr/>
        <p:txBody>
          <a:bodyPr/>
          <a:lstStyle/>
          <a:p>
            <a:r>
              <a:rPr lang="en-US" dirty="0"/>
              <a:t>Enhancing Awareness, Promoting Exercise with MS</a:t>
            </a:r>
          </a:p>
        </p:txBody>
      </p:sp>
      <p:sp>
        <p:nvSpPr>
          <p:cNvPr id="5" name="Slide Number Placeholder 4">
            <a:extLst>
              <a:ext uri="{FF2B5EF4-FFF2-40B4-BE49-F238E27FC236}">
                <a16:creationId xmlns:a16="http://schemas.microsoft.com/office/drawing/2014/main" id="{498A9C92-1B0D-EB00-F5F6-C970C69ECFF1}"/>
              </a:ext>
            </a:extLst>
          </p:cNvPr>
          <p:cNvSpPr>
            <a:spLocks noGrp="1"/>
          </p:cNvSpPr>
          <p:nvPr>
            <p:ph type="sldNum" sz="quarter" idx="12"/>
          </p:nvPr>
        </p:nvSpPr>
        <p:spPr/>
        <p:txBody>
          <a:bodyPr/>
          <a:lstStyle/>
          <a:p>
            <a:fld id="{5E883481-A521-4A75-848A-A2BF2DE74739}" type="slidenum">
              <a:rPr lang="en-US" smtClean="0"/>
              <a:t>2</a:t>
            </a:fld>
            <a:endParaRPr lang="en-US" dirty="0"/>
          </a:p>
        </p:txBody>
      </p:sp>
      <p:sp>
        <p:nvSpPr>
          <p:cNvPr id="6" name="TextBox 5">
            <a:extLst>
              <a:ext uri="{FF2B5EF4-FFF2-40B4-BE49-F238E27FC236}">
                <a16:creationId xmlns:a16="http://schemas.microsoft.com/office/drawing/2014/main" id="{3A1903D0-9546-5FCD-8DCF-8D6CC1F4BA49}"/>
              </a:ext>
            </a:extLst>
          </p:cNvPr>
          <p:cNvSpPr txBox="1"/>
          <p:nvPr/>
        </p:nvSpPr>
        <p:spPr>
          <a:xfrm rot="18157331">
            <a:off x="10142338" y="4711824"/>
            <a:ext cx="1920739" cy="340734"/>
          </a:xfrm>
          <a:prstGeom prst="rect">
            <a:avLst/>
          </a:prstGeom>
          <a:noFill/>
        </p:spPr>
        <p:txBody>
          <a:bodyPr wrap="square" rtlCol="0">
            <a:spAutoFit/>
          </a:bodyPr>
          <a:lstStyle/>
          <a:p>
            <a:pPr algn="ctr">
              <a:lnSpc>
                <a:spcPct val="150000"/>
              </a:lnSpc>
            </a:pPr>
            <a:r>
              <a:rPr lang="en-US" sz="1200" b="1" spc="200" dirty="0">
                <a:solidFill>
                  <a:schemeClr val="bg1"/>
                </a:solidFill>
              </a:rPr>
              <a:t>“THINK SMALL”</a:t>
            </a:r>
          </a:p>
        </p:txBody>
      </p:sp>
      <p:sp>
        <p:nvSpPr>
          <p:cNvPr id="8" name="TextBox 7">
            <a:extLst>
              <a:ext uri="{FF2B5EF4-FFF2-40B4-BE49-F238E27FC236}">
                <a16:creationId xmlns:a16="http://schemas.microsoft.com/office/drawing/2014/main" id="{4F413972-36D7-E090-7D60-F6CFF143C66A}"/>
              </a:ext>
            </a:extLst>
          </p:cNvPr>
          <p:cNvSpPr txBox="1"/>
          <p:nvPr/>
        </p:nvSpPr>
        <p:spPr>
          <a:xfrm>
            <a:off x="6059044" y="1465871"/>
            <a:ext cx="3456687" cy="3416320"/>
          </a:xfrm>
          <a:prstGeom prst="rect">
            <a:avLst/>
          </a:prstGeom>
          <a:solidFill>
            <a:srgbClr val="FFFF00"/>
          </a:solidFill>
          <a:ln w="28575">
            <a:solidFill>
              <a:schemeClr val="tx1"/>
            </a:solidFill>
          </a:ln>
        </p:spPr>
        <p:txBody>
          <a:bodyPr wrap="square">
            <a:spAutoFit/>
          </a:bodyPr>
          <a:lstStyle/>
          <a:p>
            <a:pPr algn="ctr">
              <a:lnSpc>
                <a:spcPct val="150000"/>
              </a:lnSpc>
            </a:pPr>
            <a:r>
              <a:rPr lang="en-US" sz="2400" b="1" dirty="0"/>
              <a:t>Enhancing muscular activity, stretching, increases emotional release and promotes muscle strength</a:t>
            </a:r>
          </a:p>
          <a:p>
            <a:pPr algn="ctr"/>
            <a:endParaRPr lang="en-US" sz="1600" b="1" dirty="0"/>
          </a:p>
          <a:p>
            <a:pPr algn="ctr"/>
            <a:r>
              <a:rPr lang="en-US" sz="1000" b="1" dirty="0"/>
              <a:t>Dr. Hans Kraus  NY State Medical Journal   </a:t>
            </a:r>
          </a:p>
          <a:p>
            <a:pPr algn="ctr"/>
            <a:r>
              <a:rPr lang="en-US" sz="1000" b="1" dirty="0"/>
              <a:t>15 Jan 1954</a:t>
            </a:r>
          </a:p>
        </p:txBody>
      </p:sp>
      <p:pic>
        <p:nvPicPr>
          <p:cNvPr id="9" name="Picture 6" descr="70+ Black Man Beach Chair Illustrations, Royalty-Free Vector Graphics ...">
            <a:extLst>
              <a:ext uri="{FF2B5EF4-FFF2-40B4-BE49-F238E27FC236}">
                <a16:creationId xmlns:a16="http://schemas.microsoft.com/office/drawing/2014/main" id="{EC990105-6A07-7C6D-5799-F0BC9C3D6EB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04" b="93301" l="9804" r="89706">
                        <a14:foregroundMark x1="50000" y1="9804" x2="53758" y2="9967"/>
                        <a14:foregroundMark x1="40359" y1="90033" x2="37908" y2="93301"/>
                        <a14:backgroundMark x1="68301" y1="63562" x2="81699" y2="60948"/>
                        <a14:backgroundMark x1="78105" y1="64052" x2="77614" y2="85948"/>
                        <a14:backgroundMark x1="75000" y1="73366" x2="55065" y2="70098"/>
                        <a14:backgroundMark x1="53268" y1="71405" x2="47712" y2="73366"/>
                        <a14:backgroundMark x1="49837" y1="62255" x2="50654" y2="72222"/>
                        <a14:backgroundMark x1="45915" y1="61765" x2="51961" y2="62745"/>
                        <a14:backgroundMark x1="51634" y1="62745" x2="44281" y2="62908"/>
                        <a14:backgroundMark x1="62418" y1="62255" x2="49346" y2="62908"/>
                      </a14:backgroundRemoval>
                    </a14:imgEffect>
                  </a14:imgLayer>
                </a14:imgProps>
              </a:ext>
              <a:ext uri="{28A0092B-C50C-407E-A947-70E740481C1C}">
                <a14:useLocalDpi xmlns:a14="http://schemas.microsoft.com/office/drawing/2010/main" val="0"/>
              </a:ext>
            </a:extLst>
          </a:blip>
          <a:srcRect/>
          <a:stretch>
            <a:fillRect/>
          </a:stretch>
        </p:blipFill>
        <p:spPr bwMode="auto">
          <a:xfrm>
            <a:off x="664605" y="3744110"/>
            <a:ext cx="1111942" cy="121099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EFF5C87-9F16-37D5-CE79-9A2075B44300}"/>
              </a:ext>
            </a:extLst>
          </p:cNvPr>
          <p:cNvSpPr txBox="1"/>
          <p:nvPr/>
        </p:nvSpPr>
        <p:spPr>
          <a:xfrm>
            <a:off x="1485105" y="2793096"/>
            <a:ext cx="4554880" cy="1697068"/>
          </a:xfrm>
          <a:prstGeom prst="rect">
            <a:avLst/>
          </a:prstGeom>
          <a:solidFill>
            <a:srgbClr val="CCECFF"/>
          </a:solidFill>
          <a:ln w="25400">
            <a:solidFill>
              <a:schemeClr val="tx1"/>
            </a:solidFill>
          </a:ln>
        </p:spPr>
        <p:txBody>
          <a:bodyPr wrap="square" rtlCol="0">
            <a:spAutoFit/>
          </a:bodyPr>
          <a:lstStyle/>
          <a:p>
            <a:pPr algn="ctr">
              <a:lnSpc>
                <a:spcPct val="150000"/>
              </a:lnSpc>
            </a:pPr>
            <a:r>
              <a:rPr lang="en-US" sz="2400" b="1" i="1" dirty="0"/>
              <a:t>Mini-Guide for MS</a:t>
            </a:r>
          </a:p>
          <a:p>
            <a:pPr algn="ctr">
              <a:lnSpc>
                <a:spcPct val="150000"/>
              </a:lnSpc>
            </a:pPr>
            <a:r>
              <a:rPr lang="en-US" sz="2400" b="1" i="1" dirty="0"/>
              <a:t> </a:t>
            </a:r>
            <a:r>
              <a:rPr lang="en-US" sz="2400" b="1" dirty="0"/>
              <a:t>is geared to folks with MS between the  ages of 15 and 40</a:t>
            </a:r>
          </a:p>
        </p:txBody>
      </p:sp>
      <p:sp>
        <p:nvSpPr>
          <p:cNvPr id="11" name="TextBox 10">
            <a:extLst>
              <a:ext uri="{FF2B5EF4-FFF2-40B4-BE49-F238E27FC236}">
                <a16:creationId xmlns:a16="http://schemas.microsoft.com/office/drawing/2014/main" id="{31B9639B-BED8-9495-D9C4-A42230A11265}"/>
              </a:ext>
            </a:extLst>
          </p:cNvPr>
          <p:cNvSpPr txBox="1"/>
          <p:nvPr/>
        </p:nvSpPr>
        <p:spPr>
          <a:xfrm>
            <a:off x="732515" y="5278325"/>
            <a:ext cx="11031416" cy="1015663"/>
          </a:xfrm>
          <a:prstGeom prst="rect">
            <a:avLst/>
          </a:prstGeom>
          <a:solidFill>
            <a:schemeClr val="accent4">
              <a:lumMod val="40000"/>
              <a:lumOff val="60000"/>
            </a:schemeClr>
          </a:solidFill>
        </p:spPr>
        <p:txBody>
          <a:bodyPr wrap="square" rtlCol="0">
            <a:spAutoFit/>
          </a:bodyPr>
          <a:lstStyle/>
          <a:p>
            <a:pPr algn="ctr"/>
            <a:r>
              <a:rPr lang="en-US" sz="2000" b="1" dirty="0"/>
              <a:t>Contents of the Mini-Guide for MS</a:t>
            </a:r>
          </a:p>
          <a:p>
            <a:pPr algn="ctr"/>
            <a:endParaRPr lang="en-US" sz="2000" b="1" dirty="0"/>
          </a:p>
          <a:p>
            <a:pPr algn="ctr"/>
            <a:r>
              <a:rPr lang="en-US" sz="2000" b="1" dirty="0"/>
              <a:t>Clear, Simple, Information for Individuals with MS, their families, friends, and employers.</a:t>
            </a:r>
          </a:p>
        </p:txBody>
      </p:sp>
      <p:pic>
        <p:nvPicPr>
          <p:cNvPr id="12" name="Picture 2" descr="Download High Quality walking clipart human Transparent PNG Images ...">
            <a:extLst>
              <a:ext uri="{FF2B5EF4-FFF2-40B4-BE49-F238E27FC236}">
                <a16:creationId xmlns:a16="http://schemas.microsoft.com/office/drawing/2014/main" id="{B4A3F5B1-7B4B-AE13-5028-88DCABA8238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812" b="89840" l="10000" r="92500">
                        <a14:foregroundMark x1="30870" y1="63131" x2="28152" y2="72204"/>
                        <a14:foregroundMark x1="28152" y1="72204" x2="11087" y2="85559"/>
                        <a14:foregroundMark x1="53587" y1="6581" x2="62935" y2="14441"/>
                        <a14:foregroundMark x1="85978" y1="47220" x2="92500" y2="48946"/>
                        <a14:foregroundMark x1="61196" y1="3834" x2="55761" y2="281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325902" y="383969"/>
            <a:ext cx="2866097" cy="521560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B3D2D0AF-7070-A0F1-1058-B542FC4E5715}"/>
              </a:ext>
            </a:extLst>
          </p:cNvPr>
          <p:cNvSpPr txBox="1"/>
          <p:nvPr/>
        </p:nvSpPr>
        <p:spPr>
          <a:xfrm rot="18157331">
            <a:off x="9312038" y="3646094"/>
            <a:ext cx="2258891" cy="464871"/>
          </a:xfrm>
          <a:prstGeom prst="rect">
            <a:avLst/>
          </a:prstGeom>
          <a:noFill/>
        </p:spPr>
        <p:txBody>
          <a:bodyPr wrap="square" rtlCol="0">
            <a:spAutoFit/>
          </a:bodyPr>
          <a:lstStyle/>
          <a:p>
            <a:pPr algn="ctr">
              <a:lnSpc>
                <a:spcPct val="150000"/>
              </a:lnSpc>
            </a:pPr>
            <a:r>
              <a:rPr lang="en-US" b="1" spc="200" dirty="0">
                <a:solidFill>
                  <a:schemeClr val="bg1"/>
                </a:solidFill>
              </a:rPr>
              <a:t>“THINK SMALL</a:t>
            </a:r>
            <a:r>
              <a:rPr lang="en-US" sz="1200" b="1" spc="200" dirty="0">
                <a:solidFill>
                  <a:schemeClr val="bg1"/>
                </a:solidFill>
              </a:rPr>
              <a:t>”</a:t>
            </a:r>
          </a:p>
        </p:txBody>
      </p:sp>
      <p:cxnSp>
        <p:nvCxnSpPr>
          <p:cNvPr id="14" name="Straight Connector 13">
            <a:extLst>
              <a:ext uri="{FF2B5EF4-FFF2-40B4-BE49-F238E27FC236}">
                <a16:creationId xmlns:a16="http://schemas.microsoft.com/office/drawing/2014/main" id="{367E59E2-8B74-70F4-640A-0B980AB822BA}"/>
              </a:ext>
            </a:extLst>
          </p:cNvPr>
          <p:cNvCxnSpPr>
            <a:cxnSpLocks/>
          </p:cNvCxnSpPr>
          <p:nvPr/>
        </p:nvCxnSpPr>
        <p:spPr>
          <a:xfrm>
            <a:off x="1089293" y="4521544"/>
            <a:ext cx="4983500" cy="0"/>
          </a:xfrm>
          <a:prstGeom prst="line">
            <a:avLst/>
          </a:prstGeom>
          <a:ln w="79375">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2" descr="Tractor Clipart Black And White Download - Tractor Silhouette Fendt ...">
            <a:extLst>
              <a:ext uri="{FF2B5EF4-FFF2-40B4-BE49-F238E27FC236}">
                <a16:creationId xmlns:a16="http://schemas.microsoft.com/office/drawing/2014/main" id="{5011D2E9-6B5F-AFB8-7C1D-90C4A2A807A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67927" y1="46256" x2="73049" y2="54405"/>
                        <a14:foregroundMark x1="73049" y1="54405" x2="73293" y2="55066"/>
                        <a14:foregroundMark x1="68049" y1="62555" x2="65000" y2="69383"/>
                        <a14:foregroundMark x1="62561" y1="60573" x2="62561" y2="60573"/>
                        <a14:foregroundMark x1="68171" y1="58150" x2="66585" y2="57269"/>
                        <a14:foregroundMark x1="71585" y1="65198" x2="71585" y2="65198"/>
                        <a14:foregroundMark x1="71463" y1="64758" x2="71463" y2="64758"/>
                        <a14:foregroundMark x1="70488" y1="73789" x2="68659" y2="74009"/>
                        <a14:foregroundMark x1="65732" y1="78194" x2="65732" y2="78194"/>
                        <a14:foregroundMark x1="61585" y1="72026" x2="61585" y2="72026"/>
                        <a14:foregroundMark x1="62561" y1="59912" x2="62561" y2="59912"/>
                        <a14:foregroundMark x1="62805" y1="59692" x2="61341" y2="60352"/>
                        <a14:backgroundMark x1="62683" y1="15198" x2="53902" y2="12555"/>
                        <a14:backgroundMark x1="53902" y1="12555" x2="53902" y2="12555"/>
                        <a14:backgroundMark x1="56341" y1="14317" x2="56829" y2="41189"/>
                        <a14:backgroundMark x1="65976" y1="15198" x2="68780" y2="37445"/>
                        <a14:backgroundMark x1="70244" y1="38326" x2="75610" y2="40969"/>
                        <a14:backgroundMark x1="68049" y1="36564" x2="61829" y2="36564"/>
                        <a14:backgroundMark x1="61829" y1="36564" x2="50488" y2="50441"/>
                        <a14:backgroundMark x1="50488" y1="50441" x2="45000" y2="63216"/>
                      </a14:backgroundRemoval>
                    </a14:imgEffect>
                  </a14:imgLayer>
                </a14:imgProps>
              </a:ext>
              <a:ext uri="{28A0092B-C50C-407E-A947-70E740481C1C}">
                <a14:useLocalDpi xmlns:a14="http://schemas.microsoft.com/office/drawing/2010/main" val="0"/>
              </a:ext>
            </a:extLst>
          </a:blip>
          <a:srcRect/>
          <a:stretch>
            <a:fillRect/>
          </a:stretch>
        </p:blipFill>
        <p:spPr bwMode="auto">
          <a:xfrm>
            <a:off x="7904450" y="4170897"/>
            <a:ext cx="2179760" cy="120684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Tractor Clipart Black And White Download - Tractor Silhouette Fendt ...">
            <a:extLst>
              <a:ext uri="{FF2B5EF4-FFF2-40B4-BE49-F238E27FC236}">
                <a16:creationId xmlns:a16="http://schemas.microsoft.com/office/drawing/2014/main" id="{248D9ED5-F50E-4562-C70F-A4CAC351FB8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67927" y1="46256" x2="73049" y2="54405"/>
                        <a14:foregroundMark x1="73049" y1="54405" x2="73293" y2="55066"/>
                        <a14:foregroundMark x1="68049" y1="62555" x2="65000" y2="69383"/>
                        <a14:foregroundMark x1="62561" y1="60573" x2="62561" y2="60573"/>
                        <a14:foregroundMark x1="68171" y1="58150" x2="66585" y2="57269"/>
                        <a14:foregroundMark x1="71585" y1="65198" x2="71585" y2="65198"/>
                        <a14:foregroundMark x1="71463" y1="64758" x2="71463" y2="64758"/>
                        <a14:foregroundMark x1="70488" y1="73789" x2="68659" y2="74009"/>
                        <a14:foregroundMark x1="65732" y1="78194" x2="65732" y2="78194"/>
                        <a14:foregroundMark x1="61585" y1="72026" x2="61585" y2="72026"/>
                        <a14:foregroundMark x1="62561" y1="59912" x2="62561" y2="59912"/>
                        <a14:foregroundMark x1="62805" y1="59692" x2="61341" y2="60352"/>
                        <a14:backgroundMark x1="62683" y1="15198" x2="53902" y2="12555"/>
                        <a14:backgroundMark x1="53902" y1="12555" x2="53902" y2="12555"/>
                        <a14:backgroundMark x1="56341" y1="14317" x2="56829" y2="41189"/>
                        <a14:backgroundMark x1="65976" y1="15198" x2="68780" y2="37445"/>
                        <a14:backgroundMark x1="70244" y1="38326" x2="75610" y2="40969"/>
                        <a14:backgroundMark x1="68049" y1="36564" x2="61829" y2="36564"/>
                        <a14:backgroundMark x1="61829" y1="36564" x2="50488" y2="50441"/>
                        <a14:backgroundMark x1="50488" y1="50441" x2="45000" y2="63216"/>
                      </a14:backgroundRemoval>
                    </a14:imgEffect>
                  </a14:imgLayer>
                </a14:imgProps>
              </a:ext>
              <a:ext uri="{28A0092B-C50C-407E-A947-70E740481C1C}">
                <a14:useLocalDpi xmlns:a14="http://schemas.microsoft.com/office/drawing/2010/main" val="0"/>
              </a:ext>
            </a:extLst>
          </a:blip>
          <a:srcRect/>
          <a:stretch>
            <a:fillRect/>
          </a:stretch>
        </p:blipFill>
        <p:spPr bwMode="auto">
          <a:xfrm>
            <a:off x="4888041" y="4135366"/>
            <a:ext cx="2179760" cy="120684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0DCEA914-5B8B-2C7C-8119-1DD7FD3304AE}"/>
              </a:ext>
            </a:extLst>
          </p:cNvPr>
          <p:cNvSpPr txBox="1"/>
          <p:nvPr/>
        </p:nvSpPr>
        <p:spPr>
          <a:xfrm>
            <a:off x="0" y="129241"/>
            <a:ext cx="12192000" cy="646331"/>
          </a:xfrm>
          <a:prstGeom prst="rect">
            <a:avLst/>
          </a:prstGeom>
          <a:noFill/>
        </p:spPr>
        <p:txBody>
          <a:bodyPr wrap="square" rtlCol="0">
            <a:spAutoFit/>
          </a:bodyPr>
          <a:lstStyle/>
          <a:p>
            <a:pPr algn="ctr"/>
            <a:r>
              <a:rPr lang="en-US" sz="3600" b="1" spc="300" dirty="0">
                <a:solidFill>
                  <a:srgbClr val="FF0000"/>
                </a:solidFill>
                <a:latin typeface="Ravie" panose="04040805050809020602" pitchFamily="82" charset="0"/>
              </a:rPr>
              <a:t>M.</a:t>
            </a:r>
            <a:r>
              <a:rPr lang="en-US" sz="3600" b="1" spc="300" dirty="0">
                <a:solidFill>
                  <a:srgbClr val="0000CC"/>
                </a:solidFill>
                <a:latin typeface="Ravie" panose="04040805050809020602" pitchFamily="82" charset="0"/>
              </a:rPr>
              <a:t>O.</a:t>
            </a:r>
            <a:r>
              <a:rPr lang="en-US" sz="3600" b="1" spc="300" dirty="0">
                <a:solidFill>
                  <a:srgbClr val="00B050"/>
                </a:solidFill>
                <a:latin typeface="Ravie" panose="04040805050809020602" pitchFamily="82" charset="0"/>
              </a:rPr>
              <a:t>R.</a:t>
            </a:r>
            <a:r>
              <a:rPr lang="en-US" sz="3600" b="1" spc="300" dirty="0">
                <a:solidFill>
                  <a:srgbClr val="7030A0"/>
                </a:solidFill>
                <a:latin typeface="Ravie" panose="04040805050809020602" pitchFamily="82" charset="0"/>
              </a:rPr>
              <a:t>E.  </a:t>
            </a:r>
            <a:r>
              <a:rPr lang="en-US" sz="3600" b="1" spc="200" dirty="0">
                <a:latin typeface="Ravie" panose="04040805050809020602" pitchFamily="82" charset="0"/>
              </a:rPr>
              <a:t>To  DO</a:t>
            </a:r>
          </a:p>
        </p:txBody>
      </p:sp>
      <p:sp>
        <p:nvSpPr>
          <p:cNvPr id="3" name="TextBox 2">
            <a:extLst>
              <a:ext uri="{FF2B5EF4-FFF2-40B4-BE49-F238E27FC236}">
                <a16:creationId xmlns:a16="http://schemas.microsoft.com/office/drawing/2014/main" id="{E7539660-791E-F9C8-C821-D1A8B2C77747}"/>
              </a:ext>
            </a:extLst>
          </p:cNvPr>
          <p:cNvSpPr txBox="1"/>
          <p:nvPr/>
        </p:nvSpPr>
        <p:spPr>
          <a:xfrm>
            <a:off x="1734475" y="2062825"/>
            <a:ext cx="4056140" cy="400110"/>
          </a:xfrm>
          <a:prstGeom prst="rect">
            <a:avLst/>
          </a:prstGeom>
          <a:solidFill>
            <a:srgbClr val="7030A0"/>
          </a:solidFill>
          <a:ln w="60325">
            <a:solidFill>
              <a:srgbClr val="BC3B08"/>
            </a:solidFill>
          </a:ln>
        </p:spPr>
        <p:txBody>
          <a:bodyPr wrap="square">
            <a:spAutoFit/>
          </a:bodyPr>
          <a:lstStyle/>
          <a:p>
            <a:pPr algn="ctr"/>
            <a:r>
              <a:rPr lang="en-US" sz="2000" b="1" dirty="0">
                <a:solidFill>
                  <a:schemeClr val="bg1"/>
                </a:solidFill>
              </a:rPr>
              <a:t>Listen to your body without guilt.</a:t>
            </a:r>
          </a:p>
        </p:txBody>
      </p:sp>
      <p:pic>
        <p:nvPicPr>
          <p:cNvPr id="7" name="Picture 2" descr="Tractor Clipart Black And White Download - Tractor Silhouette Fendt ...">
            <a:extLst>
              <a:ext uri="{FF2B5EF4-FFF2-40B4-BE49-F238E27FC236}">
                <a16:creationId xmlns:a16="http://schemas.microsoft.com/office/drawing/2014/main" id="{7727B94D-8E3C-5D2F-61EB-22E5AFFF433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67927" y1="46256" x2="73049" y2="54405"/>
                        <a14:foregroundMark x1="73049" y1="54405" x2="73293" y2="55066"/>
                        <a14:foregroundMark x1="68049" y1="62555" x2="65000" y2="69383"/>
                        <a14:foregroundMark x1="62561" y1="60573" x2="62561" y2="60573"/>
                        <a14:foregroundMark x1="68171" y1="58150" x2="66585" y2="57269"/>
                        <a14:foregroundMark x1="71585" y1="65198" x2="71585" y2="65198"/>
                        <a14:foregroundMark x1="71463" y1="64758" x2="71463" y2="64758"/>
                        <a14:foregroundMark x1="70488" y1="73789" x2="68659" y2="74009"/>
                        <a14:foregroundMark x1="65732" y1="78194" x2="65732" y2="78194"/>
                        <a14:foregroundMark x1="61585" y1="72026" x2="61585" y2="72026"/>
                        <a14:foregroundMark x1="62561" y1="59912" x2="62561" y2="59912"/>
                        <a14:foregroundMark x1="62805" y1="59692" x2="61341" y2="60352"/>
                        <a14:backgroundMark x1="62683" y1="15198" x2="53902" y2="12555"/>
                        <a14:backgroundMark x1="53902" y1="12555" x2="53902" y2="12555"/>
                        <a14:backgroundMark x1="56341" y1="14317" x2="56829" y2="41189"/>
                        <a14:backgroundMark x1="65976" y1="15198" x2="68780" y2="37445"/>
                        <a14:backgroundMark x1="70244" y1="38326" x2="75610" y2="40969"/>
                        <a14:backgroundMark x1="68049" y1="36564" x2="61829" y2="36564"/>
                        <a14:backgroundMark x1="61829" y1="36564" x2="50488" y2="50441"/>
                        <a14:backgroundMark x1="50488" y1="50441" x2="45000" y2="63216"/>
                      </a14:backgroundRemoval>
                    </a14:imgEffect>
                  </a14:imgLayer>
                </a14:imgProps>
              </a:ext>
              <a:ext uri="{28A0092B-C50C-407E-A947-70E740481C1C}">
                <a14:useLocalDpi xmlns:a14="http://schemas.microsoft.com/office/drawing/2010/main" val="0"/>
              </a:ext>
            </a:extLst>
          </a:blip>
          <a:srcRect/>
          <a:stretch>
            <a:fillRect/>
          </a:stretch>
        </p:blipFill>
        <p:spPr bwMode="auto">
          <a:xfrm>
            <a:off x="1216676" y="2090895"/>
            <a:ext cx="1457287" cy="80684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Tractor Clipart Black And White Download - Tractor Silhouette Fendt ...">
            <a:extLst>
              <a:ext uri="{FF2B5EF4-FFF2-40B4-BE49-F238E27FC236}">
                <a16:creationId xmlns:a16="http://schemas.microsoft.com/office/drawing/2014/main" id="{11518A71-80D5-B2CC-6C24-ECF3D9A0E1A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67927" y1="46256" x2="73049" y2="54405"/>
                        <a14:foregroundMark x1="73049" y1="54405" x2="73293" y2="55066"/>
                        <a14:foregroundMark x1="68049" y1="62555" x2="65000" y2="69383"/>
                        <a14:foregroundMark x1="62561" y1="60573" x2="62561" y2="60573"/>
                        <a14:foregroundMark x1="68171" y1="58150" x2="66585" y2="57269"/>
                        <a14:foregroundMark x1="71585" y1="65198" x2="71585" y2="65198"/>
                        <a14:foregroundMark x1="71463" y1="64758" x2="71463" y2="64758"/>
                        <a14:foregroundMark x1="70488" y1="73789" x2="68659" y2="74009"/>
                        <a14:foregroundMark x1="65732" y1="78194" x2="65732" y2="78194"/>
                        <a14:foregroundMark x1="61585" y1="72026" x2="61585" y2="72026"/>
                        <a14:foregroundMark x1="62561" y1="59912" x2="62561" y2="59912"/>
                        <a14:foregroundMark x1="62805" y1="59692" x2="61341" y2="60352"/>
                        <a14:backgroundMark x1="62683" y1="15198" x2="53902" y2="12555"/>
                        <a14:backgroundMark x1="53902" y1="12555" x2="53902" y2="12555"/>
                        <a14:backgroundMark x1="56341" y1="14317" x2="56829" y2="41189"/>
                        <a14:backgroundMark x1="65976" y1="15198" x2="68780" y2="37445"/>
                        <a14:backgroundMark x1="70244" y1="38326" x2="75610" y2="40969"/>
                        <a14:backgroundMark x1="68049" y1="36564" x2="61829" y2="36564"/>
                        <a14:backgroundMark x1="61829" y1="36564" x2="50488" y2="50441"/>
                        <a14:backgroundMark x1="50488" y1="50441" x2="45000" y2="63216"/>
                      </a14:backgroundRemoval>
                    </a14:imgEffect>
                  </a14:imgLayer>
                </a14:imgProps>
              </a:ext>
              <a:ext uri="{28A0092B-C50C-407E-A947-70E740481C1C}">
                <a14:useLocalDpi xmlns:a14="http://schemas.microsoft.com/office/drawing/2010/main" val="0"/>
              </a:ext>
            </a:extLst>
          </a:blip>
          <a:srcRect/>
          <a:stretch>
            <a:fillRect/>
          </a:stretch>
        </p:blipFill>
        <p:spPr bwMode="auto">
          <a:xfrm>
            <a:off x="4333328" y="2066427"/>
            <a:ext cx="1457287" cy="80684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70+ Black Man Beach Chair Illustrations, Royalty-Free Vector Graphics ...">
            <a:extLst>
              <a:ext uri="{FF2B5EF4-FFF2-40B4-BE49-F238E27FC236}">
                <a16:creationId xmlns:a16="http://schemas.microsoft.com/office/drawing/2014/main" id="{38DC5CBC-9A57-88E9-6413-020A6B712E0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04" b="93301" l="9804" r="89706">
                        <a14:foregroundMark x1="50000" y1="9804" x2="53758" y2="9967"/>
                        <a14:foregroundMark x1="40359" y1="90033" x2="37908" y2="93301"/>
                        <a14:backgroundMark x1="68301" y1="63562" x2="81699" y2="60948"/>
                        <a14:backgroundMark x1="78105" y1="64052" x2="77614" y2="85948"/>
                        <a14:backgroundMark x1="75000" y1="73366" x2="55065" y2="70098"/>
                        <a14:backgroundMark x1="53268" y1="71405" x2="47712" y2="73366"/>
                        <a14:backgroundMark x1="49837" y1="62255" x2="50654" y2="72222"/>
                        <a14:backgroundMark x1="45915" y1="61765" x2="51961" y2="62745"/>
                        <a14:backgroundMark x1="51634" y1="62745" x2="44281" y2="62908"/>
                        <a14:backgroundMark x1="62418" y1="62255" x2="49346" y2="62908"/>
                      </a14:backgroundRemoval>
                    </a14:imgEffect>
                  </a14:imgLayer>
                </a14:imgProps>
              </a:ext>
              <a:ext uri="{28A0092B-C50C-407E-A947-70E740481C1C}">
                <a14:useLocalDpi xmlns:a14="http://schemas.microsoft.com/office/drawing/2010/main" val="0"/>
              </a:ext>
            </a:extLst>
          </a:blip>
          <a:srcRect/>
          <a:stretch>
            <a:fillRect/>
          </a:stretch>
        </p:blipFill>
        <p:spPr bwMode="auto">
          <a:xfrm>
            <a:off x="5537692" y="685036"/>
            <a:ext cx="1111942" cy="1273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83816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6" name="Content Placeholder 5">
            <a:extLst>
              <a:ext uri="{FF2B5EF4-FFF2-40B4-BE49-F238E27FC236}">
                <a16:creationId xmlns:a16="http://schemas.microsoft.com/office/drawing/2014/main" id="{50C3BC39-77C1-5A81-A3DB-DF95251AC853}"/>
              </a:ext>
            </a:extLst>
          </p:cNvPr>
          <p:cNvPicPr>
            <a:picLocks noGrp="1" noChangeAspect="1"/>
          </p:cNvPicPr>
          <p:nvPr>
            <p:ph idx="1"/>
          </p:nvPr>
        </p:nvPicPr>
        <p:blipFill>
          <a:blip r:embed="rId2"/>
          <a:srcRect t="21702" b="22058"/>
          <a:stretch>
            <a:fillRect/>
          </a:stretch>
        </p:blipFill>
        <p:spPr>
          <a:xfrm>
            <a:off x="20" y="1282"/>
            <a:ext cx="12191980" cy="6856718"/>
          </a:xfrm>
          <a:prstGeom prst="rect">
            <a:avLst/>
          </a:prstGeom>
        </p:spPr>
      </p:pic>
      <p:sp>
        <p:nvSpPr>
          <p:cNvPr id="4" name="Footer Placeholder 3">
            <a:extLst>
              <a:ext uri="{FF2B5EF4-FFF2-40B4-BE49-F238E27FC236}">
                <a16:creationId xmlns:a16="http://schemas.microsoft.com/office/drawing/2014/main" id="{03B8AA3A-2919-0C5B-08FC-8B7944C1F116}"/>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dirty="0">
                <a:solidFill>
                  <a:srgbClr val="FFFFFF"/>
                </a:solidFill>
                <a:latin typeface="+mn-lt"/>
                <a:ea typeface="+mn-ea"/>
                <a:cs typeface="+mn-cs"/>
              </a:rPr>
              <a:t>Enhancing Awareness, Promoting Exercise with MS</a:t>
            </a:r>
          </a:p>
        </p:txBody>
      </p:sp>
      <p:sp>
        <p:nvSpPr>
          <p:cNvPr id="5" name="Slide Number Placeholder 4">
            <a:extLst>
              <a:ext uri="{FF2B5EF4-FFF2-40B4-BE49-F238E27FC236}">
                <a16:creationId xmlns:a16="http://schemas.microsoft.com/office/drawing/2014/main" id="{285F427D-7237-DB5E-F3E1-4A0F563875C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5E883481-A521-4A75-848A-A2BF2DE74739}" type="slidenum">
              <a:rPr lang="en-US">
                <a:solidFill>
                  <a:srgbClr val="FFFFFF"/>
                </a:solidFill>
              </a:rPr>
              <a:pPr>
                <a:spcAft>
                  <a:spcPts val="600"/>
                </a:spcAft>
              </a:pPr>
              <a:t>20</a:t>
            </a:fld>
            <a:endParaRPr lang="en-US" dirty="0">
              <a:solidFill>
                <a:srgbClr val="FFFFFF"/>
              </a:solidFill>
            </a:endParaRPr>
          </a:p>
        </p:txBody>
      </p:sp>
      <p:sp>
        <p:nvSpPr>
          <p:cNvPr id="13" name="Title 1">
            <a:extLst>
              <a:ext uri="{FF2B5EF4-FFF2-40B4-BE49-F238E27FC236}">
                <a16:creationId xmlns:a16="http://schemas.microsoft.com/office/drawing/2014/main" id="{1087C0C1-23C0-C8C6-BF5F-5C1F0AF934EB}"/>
              </a:ext>
            </a:extLst>
          </p:cNvPr>
          <p:cNvSpPr txBox="1">
            <a:spLocks/>
          </p:cNvSpPr>
          <p:nvPr/>
        </p:nvSpPr>
        <p:spPr>
          <a:xfrm>
            <a:off x="0" y="-102532"/>
            <a:ext cx="1215363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spc="300" dirty="0">
                <a:solidFill>
                  <a:srgbClr val="FF0000"/>
                </a:solidFill>
                <a:latin typeface="Kermit Extrabold" panose="020F0503040000060003" pitchFamily="34" charset="0"/>
              </a:rPr>
              <a:t> M.</a:t>
            </a:r>
            <a:r>
              <a:rPr lang="en-US" sz="3600" b="1" spc="300" dirty="0">
                <a:solidFill>
                  <a:srgbClr val="0000CC"/>
                </a:solidFill>
                <a:latin typeface="Kermit Extrabold" panose="020F0503040000060003" pitchFamily="34" charset="0"/>
              </a:rPr>
              <a:t>O.</a:t>
            </a:r>
            <a:r>
              <a:rPr lang="en-US" sz="3600" b="1" spc="300" dirty="0">
                <a:solidFill>
                  <a:srgbClr val="00B050"/>
                </a:solidFill>
                <a:latin typeface="Kermit Extrabold" panose="020F0503040000060003" pitchFamily="34" charset="0"/>
              </a:rPr>
              <a:t>R.</a:t>
            </a:r>
            <a:r>
              <a:rPr lang="en-US" sz="3600" b="1" spc="300" dirty="0">
                <a:solidFill>
                  <a:srgbClr val="7030A0"/>
                </a:solidFill>
                <a:latin typeface="Kermit Extrabold" panose="020F0503040000060003" pitchFamily="34" charset="0"/>
              </a:rPr>
              <a:t>E  </a:t>
            </a:r>
            <a:r>
              <a:rPr lang="en-US" sz="3600" dirty="0">
                <a:latin typeface="Kermit Extrabold" panose="020F0503040000060003" pitchFamily="34" charset="0"/>
              </a:rPr>
              <a:t>ZEN</a:t>
            </a:r>
          </a:p>
        </p:txBody>
      </p:sp>
      <p:sp>
        <p:nvSpPr>
          <p:cNvPr id="15" name="TextBox 14">
            <a:extLst>
              <a:ext uri="{FF2B5EF4-FFF2-40B4-BE49-F238E27FC236}">
                <a16:creationId xmlns:a16="http://schemas.microsoft.com/office/drawing/2014/main" id="{BC9DB234-CD80-9225-7E4A-1D4E3292921C}"/>
              </a:ext>
            </a:extLst>
          </p:cNvPr>
          <p:cNvSpPr txBox="1"/>
          <p:nvPr/>
        </p:nvSpPr>
        <p:spPr>
          <a:xfrm>
            <a:off x="0" y="4854805"/>
            <a:ext cx="12192000" cy="769441"/>
          </a:xfrm>
          <a:prstGeom prst="rect">
            <a:avLst/>
          </a:prstGeom>
          <a:noFill/>
        </p:spPr>
        <p:txBody>
          <a:bodyPr wrap="square" rtlCol="0">
            <a:spAutoFit/>
          </a:bodyPr>
          <a:lstStyle/>
          <a:p>
            <a:pPr lvl="1" algn="ctr"/>
            <a:r>
              <a:rPr lang="en-US" sz="4400" b="1" dirty="0"/>
              <a:t>Yoga/Meditation/Activity</a:t>
            </a:r>
          </a:p>
        </p:txBody>
      </p:sp>
      <p:sp>
        <p:nvSpPr>
          <p:cNvPr id="21" name="TextBox 20">
            <a:extLst>
              <a:ext uri="{FF2B5EF4-FFF2-40B4-BE49-F238E27FC236}">
                <a16:creationId xmlns:a16="http://schemas.microsoft.com/office/drawing/2014/main" id="{597E1C5B-D4E1-EBD6-C3D1-A278FE157CD1}"/>
              </a:ext>
            </a:extLst>
          </p:cNvPr>
          <p:cNvSpPr txBox="1"/>
          <p:nvPr/>
        </p:nvSpPr>
        <p:spPr>
          <a:xfrm>
            <a:off x="0" y="739639"/>
            <a:ext cx="12192000" cy="1085810"/>
          </a:xfrm>
          <a:prstGeom prst="rect">
            <a:avLst/>
          </a:prstGeom>
          <a:noFill/>
        </p:spPr>
        <p:txBody>
          <a:bodyPr wrap="square" rtlCol="0">
            <a:spAutoFit/>
          </a:bodyPr>
          <a:lstStyle/>
          <a:p>
            <a:pPr algn="ctr">
              <a:lnSpc>
                <a:spcPct val="150000"/>
              </a:lnSpc>
            </a:pPr>
            <a:r>
              <a:rPr lang="en-US" sz="4800" b="1" spc="200" dirty="0">
                <a:solidFill>
                  <a:srgbClr val="7030A0"/>
                </a:solidFill>
              </a:rPr>
              <a:t>It takes many steps to make a single step</a:t>
            </a:r>
          </a:p>
        </p:txBody>
      </p:sp>
      <p:pic>
        <p:nvPicPr>
          <p:cNvPr id="22" name="Picture 21">
            <a:extLst>
              <a:ext uri="{FF2B5EF4-FFF2-40B4-BE49-F238E27FC236}">
                <a16:creationId xmlns:a16="http://schemas.microsoft.com/office/drawing/2014/main" id="{C843CF53-0F33-F06F-7EF0-E66B21D6B6C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378" b="92101" l="10000" r="90000">
                        <a14:foregroundMark x1="42917" y1="18319" x2="53542" y2="57815"/>
                        <a14:foregroundMark x1="45417" y1="5714" x2="45000" y2="7563"/>
                        <a14:foregroundMark x1="43125" y1="15966" x2="42292" y2="17815"/>
                        <a14:foregroundMark x1="53333" y1="68571" x2="51458" y2="73445"/>
                        <a14:foregroundMark x1="77500" y1="89748" x2="80208" y2="90588"/>
                        <a14:foregroundMark x1="19167" y1="89412" x2="13333" y2="90420"/>
                        <a14:foregroundMark x1="44375" y1="92101" x2="44375" y2="92101"/>
                      </a14:backgroundRemoval>
                    </a14:imgEffect>
                  </a14:imgLayer>
                </a14:imgProps>
              </a:ext>
            </a:extLst>
          </a:blip>
          <a:stretch>
            <a:fillRect/>
          </a:stretch>
        </p:blipFill>
        <p:spPr>
          <a:xfrm>
            <a:off x="322384" y="5649646"/>
            <a:ext cx="717391" cy="889266"/>
          </a:xfrm>
          <a:prstGeom prst="rect">
            <a:avLst/>
          </a:prstGeom>
        </p:spPr>
      </p:pic>
      <p:sp>
        <p:nvSpPr>
          <p:cNvPr id="24" name="TextBox 23">
            <a:extLst>
              <a:ext uri="{FF2B5EF4-FFF2-40B4-BE49-F238E27FC236}">
                <a16:creationId xmlns:a16="http://schemas.microsoft.com/office/drawing/2014/main" id="{0652BAF0-E321-70CF-1832-6D462EE5839A}"/>
              </a:ext>
            </a:extLst>
          </p:cNvPr>
          <p:cNvSpPr txBox="1"/>
          <p:nvPr/>
        </p:nvSpPr>
        <p:spPr>
          <a:xfrm>
            <a:off x="4354121" y="2041868"/>
            <a:ext cx="3445391" cy="589072"/>
          </a:xfrm>
          <a:prstGeom prst="rect">
            <a:avLst/>
          </a:prstGeom>
          <a:noFill/>
        </p:spPr>
        <p:txBody>
          <a:bodyPr wrap="square" rtlCol="0">
            <a:spAutoFit/>
          </a:bodyPr>
          <a:lstStyle/>
          <a:p>
            <a:pPr algn="ctr">
              <a:lnSpc>
                <a:spcPct val="150000"/>
              </a:lnSpc>
            </a:pPr>
            <a:r>
              <a:rPr lang="en-US" sz="2400" b="1" spc="200" dirty="0">
                <a:solidFill>
                  <a:srgbClr val="7030A0"/>
                </a:solidFill>
              </a:rPr>
              <a:t>“THINK SMALL”</a:t>
            </a:r>
          </a:p>
        </p:txBody>
      </p:sp>
      <p:pic>
        <p:nvPicPr>
          <p:cNvPr id="26" name="Picture 6" descr="70+ Black Man Beach Chair Illustrations, Royalty-Free Vector Graphics ...">
            <a:extLst>
              <a:ext uri="{FF2B5EF4-FFF2-40B4-BE49-F238E27FC236}">
                <a16:creationId xmlns:a16="http://schemas.microsoft.com/office/drawing/2014/main" id="{5EBBF397-C46C-7B4D-63C1-FE2EA9F2A09E}"/>
              </a:ext>
            </a:extLst>
          </p:cNvPr>
          <p:cNvPicPr>
            <a:picLocks noChangeAspect="1" noChangeArrowheads="1"/>
          </p:cNvPicPr>
          <p:nvPr/>
        </p:nvPicPr>
        <p:blipFill>
          <a:blip r:embed="rId5">
            <a:duotone>
              <a:schemeClr val="accent1">
                <a:shade val="45000"/>
                <a:satMod val="135000"/>
              </a:schemeClr>
              <a:prstClr val="white"/>
            </a:duotone>
            <a:extLst>
              <a:ext uri="{BEBA8EAE-BF5A-486C-A8C5-ECC9F3942E4B}">
                <a14:imgProps xmlns:a14="http://schemas.microsoft.com/office/drawing/2010/main">
                  <a14:imgLayer r:embed="rId6">
                    <a14:imgEffect>
                      <a14:backgroundRemoval t="9804" b="93301" l="9804" r="89706">
                        <a14:foregroundMark x1="50000" y1="9804" x2="53758" y2="9967"/>
                        <a14:foregroundMark x1="40359" y1="90033" x2="37908" y2="93301"/>
                        <a14:backgroundMark x1="68301" y1="63562" x2="81699" y2="60948"/>
                        <a14:backgroundMark x1="78105" y1="64052" x2="77614" y2="85948"/>
                        <a14:backgroundMark x1="75000" y1="73366" x2="55065" y2="70098"/>
                        <a14:backgroundMark x1="53268" y1="71405" x2="47712" y2="73366"/>
                        <a14:backgroundMark x1="49837" y1="62255" x2="50654" y2="72222"/>
                        <a14:backgroundMark x1="45915" y1="61765" x2="51961" y2="62745"/>
                        <a14:backgroundMark x1="51634" y1="62745" x2="44281" y2="62908"/>
                        <a14:backgroundMark x1="62418" y1="62255" x2="49346" y2="62908"/>
                      </a14:backgroundRemoval>
                    </a14:imgEffect>
                  </a14:imgLayer>
                </a14:imgProps>
              </a:ext>
              <a:ext uri="{28A0092B-C50C-407E-A947-70E740481C1C}">
                <a14:useLocalDpi xmlns:a14="http://schemas.microsoft.com/office/drawing/2010/main" val="0"/>
              </a:ext>
            </a:extLst>
          </a:blip>
          <a:srcRect/>
          <a:stretch>
            <a:fillRect/>
          </a:stretch>
        </p:blipFill>
        <p:spPr bwMode="auto">
          <a:xfrm>
            <a:off x="8044308" y="1769266"/>
            <a:ext cx="682010" cy="655415"/>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72171D5F-8900-80C5-D04E-C8863678C8DD}"/>
              </a:ext>
            </a:extLst>
          </p:cNvPr>
          <p:cNvSpPr txBox="1"/>
          <p:nvPr/>
        </p:nvSpPr>
        <p:spPr>
          <a:xfrm>
            <a:off x="0" y="3095229"/>
            <a:ext cx="12192000" cy="830997"/>
          </a:xfrm>
          <a:prstGeom prst="rect">
            <a:avLst/>
          </a:prstGeom>
          <a:noFill/>
        </p:spPr>
        <p:txBody>
          <a:bodyPr wrap="square">
            <a:spAutoFit/>
          </a:bodyPr>
          <a:lstStyle/>
          <a:p>
            <a:pPr lvl="1" algn="ctr"/>
            <a:r>
              <a:rPr lang="en-US" sz="4800" b="1" dirty="0">
                <a:solidFill>
                  <a:srgbClr val="1E4A99"/>
                </a:solidFill>
              </a:rPr>
              <a:t>Your Space is Your Space</a:t>
            </a:r>
          </a:p>
        </p:txBody>
      </p:sp>
      <p:pic>
        <p:nvPicPr>
          <p:cNvPr id="1038" name="Picture 14" descr="Painted Illustration Buddhism Vector Buddha Lord Gautama - Buddha Art ...">
            <a:extLst>
              <a:ext uri="{FF2B5EF4-FFF2-40B4-BE49-F238E27FC236}">
                <a16:creationId xmlns:a16="http://schemas.microsoft.com/office/drawing/2014/main" id="{78B1C331-D78A-BF3A-9427-D22473927644}"/>
              </a:ext>
            </a:extLst>
          </p:cNvPr>
          <p:cNvPicPr>
            <a:picLocks noChangeAspect="1" noChangeArrowheads="1"/>
          </p:cNvPicPr>
          <p:nvPr/>
        </p:nvPicPr>
        <p:blipFill>
          <a:blip r:embed="rId7">
            <a:alphaModFix amt="56000"/>
            <a:extLst>
              <a:ext uri="{28A0092B-C50C-407E-A947-70E740481C1C}">
                <a14:useLocalDpi xmlns:a14="http://schemas.microsoft.com/office/drawing/2010/main" val="0"/>
              </a:ext>
            </a:extLst>
          </a:blip>
          <a:srcRect/>
          <a:stretch>
            <a:fillRect/>
          </a:stretch>
        </p:blipFill>
        <p:spPr bwMode="auto">
          <a:xfrm>
            <a:off x="9306287" y="2754028"/>
            <a:ext cx="2788752" cy="281678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1026" descr="Large Transparent Multi Color Butterfly PNG Clipart - ClipArt Best ...">
            <a:extLst>
              <a:ext uri="{FF2B5EF4-FFF2-40B4-BE49-F238E27FC236}">
                <a16:creationId xmlns:a16="http://schemas.microsoft.com/office/drawing/2014/main" id="{55FB7A57-D003-8C8D-D8C9-11D795EC5EA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67215" y="4609638"/>
            <a:ext cx="727294" cy="714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992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path" presetSubtype="0" accel="50000" decel="50000" fill="hold" nodeType="afterEffect">
                                  <p:stCondLst>
                                    <p:cond delay="2000"/>
                                  </p:stCondLst>
                                  <p:childTnLst>
                                    <p:animMotion origin="layout" path="M 4.16667E-7 4.44444E-6 C -0.00573 -0.08195 0.0668 -0.1595 0.16172 -0.18079 C 0.25885 -0.20278 0.34167 -0.15625 0.34727 -0.07709 C 0.35273 0.00231 0.4349 0.04907 0.53177 0.02731 C 0.6276 0.00601 0.7013 -0.07315 0.69661 -0.15371 " pathEditMode="relative" rAng="21180000" ptsTypes="AAAAA">
                                      <p:cBhvr>
                                        <p:cTn id="6" dur="5000" fill="hold"/>
                                        <p:tgtEl>
                                          <p:spTgt spid="1027"/>
                                        </p:tgtEl>
                                        <p:attrNameLst>
                                          <p:attrName>ppt_x</p:attrName>
                                          <p:attrName>ppt_y</p:attrName>
                                        </p:attrNameLst>
                                      </p:cBhvr>
                                      <p:rCtr x="34818" y="-77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alpha val="39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2EB9A32-8532-815B-A43A-3768A68C02D1}"/>
              </a:ext>
            </a:extLst>
          </p:cNvPr>
          <p:cNvSpPr txBox="1"/>
          <p:nvPr/>
        </p:nvSpPr>
        <p:spPr>
          <a:xfrm>
            <a:off x="0" y="44853"/>
            <a:ext cx="12192000" cy="646331"/>
          </a:xfrm>
          <a:prstGeom prst="rect">
            <a:avLst/>
          </a:prstGeom>
          <a:noFill/>
        </p:spPr>
        <p:txBody>
          <a:bodyPr wrap="square" rtlCol="0">
            <a:spAutoFit/>
          </a:bodyPr>
          <a:lstStyle/>
          <a:p>
            <a:pPr algn="ctr"/>
            <a:r>
              <a:rPr lang="en-US" sz="3600" b="1" spc="200" dirty="0">
                <a:latin typeface="Ravie" panose="04040805050809020602" pitchFamily="82" charset="0"/>
              </a:rPr>
              <a:t>“Making a </a:t>
            </a:r>
            <a:r>
              <a:rPr lang="en-US" sz="3600" b="1" spc="200" dirty="0">
                <a:solidFill>
                  <a:srgbClr val="FF0000"/>
                </a:solidFill>
                <a:latin typeface="Ravie" panose="04040805050809020602" pitchFamily="82" charset="0"/>
              </a:rPr>
              <a:t>Fixture</a:t>
            </a:r>
            <a:r>
              <a:rPr lang="en-US" sz="3600" b="1" spc="200" dirty="0">
                <a:latin typeface="Ravie" panose="04040805050809020602" pitchFamily="82" charset="0"/>
              </a:rPr>
              <a:t>”</a:t>
            </a:r>
          </a:p>
        </p:txBody>
      </p:sp>
      <p:sp>
        <p:nvSpPr>
          <p:cNvPr id="8" name="Footer Placeholder 9">
            <a:extLst>
              <a:ext uri="{FF2B5EF4-FFF2-40B4-BE49-F238E27FC236}">
                <a16:creationId xmlns:a16="http://schemas.microsoft.com/office/drawing/2014/main" id="{A0439D6B-14B6-C07D-0B9D-AF08D4280308}"/>
              </a:ext>
            </a:extLst>
          </p:cNvPr>
          <p:cNvSpPr>
            <a:spLocks noGrp="1"/>
          </p:cNvSpPr>
          <p:nvPr>
            <p:ph type="ftr" sz="quarter" idx="11"/>
          </p:nvPr>
        </p:nvSpPr>
        <p:spPr>
          <a:xfrm>
            <a:off x="4140200" y="6332728"/>
            <a:ext cx="4114800" cy="365125"/>
          </a:xfrm>
        </p:spPr>
        <p:txBody>
          <a:bodyPr/>
          <a:lstStyle/>
          <a:p>
            <a:r>
              <a:rPr lang="en-US" b="1" dirty="0">
                <a:solidFill>
                  <a:schemeClr val="tx1"/>
                </a:solidFill>
              </a:rPr>
              <a:t>Enhancing Awareness, Promoting Exercise with MS</a:t>
            </a:r>
          </a:p>
        </p:txBody>
      </p:sp>
      <p:pic>
        <p:nvPicPr>
          <p:cNvPr id="6" name="Picture 5">
            <a:extLst>
              <a:ext uri="{FF2B5EF4-FFF2-40B4-BE49-F238E27FC236}">
                <a16:creationId xmlns:a16="http://schemas.microsoft.com/office/drawing/2014/main" id="{A5111A47-D76F-A9AF-3FD6-B8B056B9CB70}"/>
              </a:ext>
            </a:extLst>
          </p:cNvPr>
          <p:cNvPicPr>
            <a:picLocks noChangeAspect="1"/>
          </p:cNvPicPr>
          <p:nvPr/>
        </p:nvPicPr>
        <p:blipFill>
          <a:blip r:embed="rId2"/>
          <a:stretch>
            <a:fillRect/>
          </a:stretch>
        </p:blipFill>
        <p:spPr>
          <a:xfrm>
            <a:off x="6095999" y="1216843"/>
            <a:ext cx="6095999" cy="4684571"/>
          </a:xfrm>
          <a:prstGeom prst="rect">
            <a:avLst/>
          </a:prstGeom>
        </p:spPr>
      </p:pic>
      <p:sp>
        <p:nvSpPr>
          <p:cNvPr id="9" name="TextBox 8">
            <a:extLst>
              <a:ext uri="{FF2B5EF4-FFF2-40B4-BE49-F238E27FC236}">
                <a16:creationId xmlns:a16="http://schemas.microsoft.com/office/drawing/2014/main" id="{BB40E5F4-72FC-F273-35C9-0B1B026FBA1C}"/>
              </a:ext>
            </a:extLst>
          </p:cNvPr>
          <p:cNvSpPr txBox="1"/>
          <p:nvPr/>
        </p:nvSpPr>
        <p:spPr>
          <a:xfrm>
            <a:off x="8955038" y="1744607"/>
            <a:ext cx="2989943" cy="1143070"/>
          </a:xfrm>
          <a:prstGeom prst="rect">
            <a:avLst/>
          </a:prstGeom>
          <a:noFill/>
        </p:spPr>
        <p:txBody>
          <a:bodyPr wrap="square" rtlCol="0">
            <a:spAutoFit/>
          </a:bodyPr>
          <a:lstStyle/>
          <a:p>
            <a:pPr algn="r">
              <a:lnSpc>
                <a:spcPct val="150000"/>
              </a:lnSpc>
            </a:pPr>
            <a:r>
              <a:rPr lang="en-US" sz="2400" b="1" dirty="0">
                <a:solidFill>
                  <a:srgbClr val="7030A0"/>
                </a:solidFill>
              </a:rPr>
              <a:t>MS 13000</a:t>
            </a:r>
          </a:p>
          <a:p>
            <a:pPr algn="r">
              <a:lnSpc>
                <a:spcPct val="150000"/>
              </a:lnSpc>
            </a:pPr>
            <a:r>
              <a:rPr lang="en-US" sz="2400" b="1" dirty="0">
                <a:solidFill>
                  <a:srgbClr val="7030A0"/>
                </a:solidFill>
              </a:rPr>
              <a:t>“THINK SMALL”</a:t>
            </a:r>
          </a:p>
        </p:txBody>
      </p:sp>
      <p:sp>
        <p:nvSpPr>
          <p:cNvPr id="11" name="TextBox 10">
            <a:extLst>
              <a:ext uri="{FF2B5EF4-FFF2-40B4-BE49-F238E27FC236}">
                <a16:creationId xmlns:a16="http://schemas.microsoft.com/office/drawing/2014/main" id="{5AF1FC38-72ED-79F5-878C-A8CF7AE48959}"/>
              </a:ext>
            </a:extLst>
          </p:cNvPr>
          <p:cNvSpPr txBox="1"/>
          <p:nvPr/>
        </p:nvSpPr>
        <p:spPr>
          <a:xfrm>
            <a:off x="2322129" y="3991457"/>
            <a:ext cx="5980043" cy="1162113"/>
          </a:xfrm>
          <a:prstGeom prst="rect">
            <a:avLst/>
          </a:prstGeom>
          <a:noFill/>
        </p:spPr>
        <p:txBody>
          <a:bodyPr wrap="square" rtlCol="0">
            <a:spAutoFit/>
          </a:bodyPr>
          <a:lstStyle/>
          <a:p>
            <a:pPr algn="r">
              <a:lnSpc>
                <a:spcPct val="150000"/>
              </a:lnSpc>
            </a:pPr>
            <a:r>
              <a:rPr lang="en-US" sz="1600" b="1" dirty="0">
                <a:solidFill>
                  <a:srgbClr val="7030A0"/>
                </a:solidFill>
              </a:rPr>
              <a:t>Multiple Sclerosis Mobility Initiative</a:t>
            </a:r>
          </a:p>
          <a:p>
            <a:pPr algn="r">
              <a:lnSpc>
                <a:spcPct val="150000"/>
              </a:lnSpc>
            </a:pPr>
            <a:r>
              <a:rPr lang="en-US" sz="1600" b="1" dirty="0">
                <a:solidFill>
                  <a:srgbClr val="7030A0"/>
                </a:solidFill>
              </a:rPr>
              <a:t>Enhancing Awareness. Promoting </a:t>
            </a:r>
          </a:p>
          <a:p>
            <a:pPr algn="r">
              <a:lnSpc>
                <a:spcPct val="150000"/>
              </a:lnSpc>
            </a:pPr>
            <a:r>
              <a:rPr lang="en-US" sz="1600" b="1" dirty="0">
                <a:solidFill>
                  <a:srgbClr val="7030A0"/>
                </a:solidFill>
              </a:rPr>
              <a:t> Outdoors, Exercise and Recreation</a:t>
            </a:r>
          </a:p>
        </p:txBody>
      </p:sp>
      <p:sp>
        <p:nvSpPr>
          <p:cNvPr id="12" name="TextBox 11">
            <a:extLst>
              <a:ext uri="{FF2B5EF4-FFF2-40B4-BE49-F238E27FC236}">
                <a16:creationId xmlns:a16="http://schemas.microsoft.com/office/drawing/2014/main" id="{8198FAC0-3174-8297-E42A-6E3BD54B4547}"/>
              </a:ext>
            </a:extLst>
          </p:cNvPr>
          <p:cNvSpPr txBox="1"/>
          <p:nvPr/>
        </p:nvSpPr>
        <p:spPr>
          <a:xfrm>
            <a:off x="6299200" y="5578248"/>
            <a:ext cx="5196114" cy="646331"/>
          </a:xfrm>
          <a:prstGeom prst="rect">
            <a:avLst/>
          </a:prstGeom>
          <a:noFill/>
        </p:spPr>
        <p:txBody>
          <a:bodyPr wrap="square" rtlCol="0">
            <a:spAutoFit/>
          </a:bodyPr>
          <a:lstStyle/>
          <a:p>
            <a:pPr algn="ctr"/>
            <a:r>
              <a:rPr lang="en-US" b="1" dirty="0"/>
              <a:t>MS 13000 a grass root community initiative</a:t>
            </a:r>
          </a:p>
          <a:p>
            <a:pPr algn="ctr"/>
            <a:r>
              <a:rPr lang="en-US" b="1" dirty="0"/>
              <a:t> (M.O.R.E., a legally registered  501c3 organization</a:t>
            </a:r>
          </a:p>
        </p:txBody>
      </p:sp>
      <p:pic>
        <p:nvPicPr>
          <p:cNvPr id="14" name="Picture 13">
            <a:extLst>
              <a:ext uri="{FF2B5EF4-FFF2-40B4-BE49-F238E27FC236}">
                <a16:creationId xmlns:a16="http://schemas.microsoft.com/office/drawing/2014/main" id="{D8FC198C-6DD5-CB7F-0EEC-9B971EEA8A80}"/>
              </a:ext>
            </a:extLst>
          </p:cNvPr>
          <p:cNvPicPr>
            <a:picLocks noChangeAspect="1"/>
          </p:cNvPicPr>
          <p:nvPr/>
        </p:nvPicPr>
        <p:blipFill>
          <a:blip r:embed="rId3">
            <a:extLst>
              <a:ext uri="{28A0092B-C50C-407E-A947-70E740481C1C}">
                <a14:useLocalDpi xmlns:a14="http://schemas.microsoft.com/office/drawing/2010/main" val="0"/>
              </a:ext>
            </a:extLst>
          </a:blip>
          <a:srcRect b="6860"/>
          <a:stretch>
            <a:fillRect/>
          </a:stretch>
        </p:blipFill>
        <p:spPr>
          <a:xfrm>
            <a:off x="729407" y="1216843"/>
            <a:ext cx="4466709" cy="4774382"/>
          </a:xfrm>
          <a:prstGeom prst="rect">
            <a:avLst/>
          </a:prstGeom>
        </p:spPr>
      </p:pic>
      <p:pic>
        <p:nvPicPr>
          <p:cNvPr id="16" name="Picture 15">
            <a:extLst>
              <a:ext uri="{FF2B5EF4-FFF2-40B4-BE49-F238E27FC236}">
                <a16:creationId xmlns:a16="http://schemas.microsoft.com/office/drawing/2014/main" id="{35362B42-535B-C9C0-2462-4EC4FCB41727}"/>
              </a:ext>
            </a:extLst>
          </p:cNvPr>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backgroundRemoval t="5052" b="95417" l="9961" r="89974">
                        <a14:foregroundMark x1="53255" y1="10625" x2="58724" y2="10365"/>
                        <a14:foregroundMark x1="58464" y1="11302" x2="56706" y2="5104"/>
                        <a14:foregroundMark x1="54427" y1="89635" x2="65365" y2="95417"/>
                      </a14:backgroundRemoval>
                    </a14:imgEffect>
                  </a14:imgLayer>
                </a14:imgProps>
              </a:ext>
              <a:ext uri="{28A0092B-C50C-407E-A947-70E740481C1C}">
                <a14:useLocalDpi xmlns:a14="http://schemas.microsoft.com/office/drawing/2010/main" val="0"/>
              </a:ext>
            </a:extLst>
          </a:blip>
          <a:stretch>
            <a:fillRect/>
          </a:stretch>
        </p:blipFill>
        <p:spPr>
          <a:xfrm rot="10162480">
            <a:off x="8560335" y="1315070"/>
            <a:ext cx="1117600" cy="1397001"/>
          </a:xfrm>
          <a:prstGeom prst="rect">
            <a:avLst/>
          </a:prstGeom>
        </p:spPr>
      </p:pic>
      <p:pic>
        <p:nvPicPr>
          <p:cNvPr id="18" name="Picture 17">
            <a:extLst>
              <a:ext uri="{FF2B5EF4-FFF2-40B4-BE49-F238E27FC236}">
                <a16:creationId xmlns:a16="http://schemas.microsoft.com/office/drawing/2014/main" id="{96D01ACC-457B-B199-C81B-89103C286CD2}"/>
              </a:ext>
            </a:extLst>
          </p:cNvPr>
          <p:cNvPicPr>
            <a:picLocks noChangeAspect="1"/>
          </p:cNvPicPr>
          <p:nvPr/>
        </p:nvPicPr>
        <p:blipFill>
          <a:blip r:embed="rId4">
            <a:duotone>
              <a:schemeClr val="accent5">
                <a:shade val="45000"/>
                <a:satMod val="135000"/>
              </a:schemeClr>
              <a:prstClr val="white"/>
            </a:duotone>
            <a:extLst>
              <a:ext uri="{BEBA8EAE-BF5A-486C-A8C5-ECC9F3942E4B}">
                <a14:imgProps xmlns:a14="http://schemas.microsoft.com/office/drawing/2010/main">
                  <a14:imgLayer r:embed="rId5">
                    <a14:imgEffect>
                      <a14:backgroundRemoval t="5052" b="95417" l="9961" r="89974">
                        <a14:foregroundMark x1="53255" y1="10625" x2="58724" y2="10365"/>
                        <a14:foregroundMark x1="58464" y1="11302" x2="56706" y2="5104"/>
                        <a14:foregroundMark x1="54427" y1="89635" x2="65365" y2="95417"/>
                      </a14:backgroundRemoval>
                    </a14:imgEffect>
                  </a14:imgLayer>
                </a14:imgProps>
              </a:ext>
              <a:ext uri="{28A0092B-C50C-407E-A947-70E740481C1C}">
                <a14:useLocalDpi xmlns:a14="http://schemas.microsoft.com/office/drawing/2010/main" val="0"/>
              </a:ext>
            </a:extLst>
          </a:blip>
          <a:stretch>
            <a:fillRect/>
          </a:stretch>
        </p:blipFill>
        <p:spPr>
          <a:xfrm rot="18151261">
            <a:off x="9688285" y="2769419"/>
            <a:ext cx="1117600" cy="1397001"/>
          </a:xfrm>
          <a:prstGeom prst="rect">
            <a:avLst/>
          </a:prstGeom>
        </p:spPr>
      </p:pic>
      <p:pic>
        <p:nvPicPr>
          <p:cNvPr id="19" name="Picture 18">
            <a:extLst>
              <a:ext uri="{FF2B5EF4-FFF2-40B4-BE49-F238E27FC236}">
                <a16:creationId xmlns:a16="http://schemas.microsoft.com/office/drawing/2014/main" id="{AF563039-8B08-2644-D894-F8F68BCF280F}"/>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backgroundRemoval t="5052" b="95417" l="9961" r="89974">
                        <a14:foregroundMark x1="53255" y1="10625" x2="58724" y2="10365"/>
                        <a14:foregroundMark x1="58464" y1="11302" x2="56706" y2="5104"/>
                        <a14:foregroundMark x1="54427" y1="89635" x2="65365" y2="95417"/>
                      </a14:backgroundRemoval>
                    </a14:imgEffect>
                  </a14:imgLayer>
                </a14:imgProps>
              </a:ext>
              <a:ext uri="{28A0092B-C50C-407E-A947-70E740481C1C}">
                <a14:useLocalDpi xmlns:a14="http://schemas.microsoft.com/office/drawing/2010/main" val="0"/>
              </a:ext>
            </a:extLst>
          </a:blip>
          <a:stretch>
            <a:fillRect/>
          </a:stretch>
        </p:blipFill>
        <p:spPr>
          <a:xfrm rot="19377534">
            <a:off x="5305906" y="1741292"/>
            <a:ext cx="1407887" cy="1759860"/>
          </a:xfrm>
          <a:prstGeom prst="rect">
            <a:avLst/>
          </a:prstGeom>
        </p:spPr>
      </p:pic>
      <p:pic>
        <p:nvPicPr>
          <p:cNvPr id="20" name="Picture 19">
            <a:extLst>
              <a:ext uri="{FF2B5EF4-FFF2-40B4-BE49-F238E27FC236}">
                <a16:creationId xmlns:a16="http://schemas.microsoft.com/office/drawing/2014/main" id="{DB94440D-41E8-2B03-9C25-02AC81E5831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378" b="92101" l="10000" r="90000">
                        <a14:foregroundMark x1="42917" y1="18319" x2="53542" y2="57815"/>
                        <a14:foregroundMark x1="45417" y1="5714" x2="45000" y2="7563"/>
                        <a14:foregroundMark x1="43125" y1="15966" x2="42292" y2="17815"/>
                        <a14:foregroundMark x1="53333" y1="68571" x2="51458" y2="73445"/>
                        <a14:foregroundMark x1="77500" y1="89748" x2="80208" y2="90588"/>
                        <a14:foregroundMark x1="19167" y1="89412" x2="13333" y2="90420"/>
                        <a14:foregroundMark x1="44375" y1="92101" x2="44375" y2="92101"/>
                      </a14:backgroundRemoval>
                    </a14:imgEffect>
                  </a14:imgLayer>
                </a14:imgProps>
              </a:ext>
            </a:extLst>
          </a:blip>
          <a:stretch>
            <a:fillRect/>
          </a:stretch>
        </p:blipFill>
        <p:spPr>
          <a:xfrm>
            <a:off x="119949" y="5124795"/>
            <a:ext cx="957664" cy="1187105"/>
          </a:xfrm>
          <a:prstGeom prst="rect">
            <a:avLst/>
          </a:prstGeom>
        </p:spPr>
      </p:pic>
      <p:pic>
        <p:nvPicPr>
          <p:cNvPr id="21" name="Picture 20">
            <a:extLst>
              <a:ext uri="{FF2B5EF4-FFF2-40B4-BE49-F238E27FC236}">
                <a16:creationId xmlns:a16="http://schemas.microsoft.com/office/drawing/2014/main" id="{05C1A92B-449D-CAFA-FACF-6206F1130AE0}"/>
              </a:ext>
            </a:extLst>
          </p:cNvPr>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backgroundRemoval t="5052" b="95417" l="9961" r="89974">
                        <a14:foregroundMark x1="53255" y1="10625" x2="58724" y2="10365"/>
                        <a14:foregroundMark x1="58464" y1="11302" x2="56706" y2="5104"/>
                        <a14:foregroundMark x1="54427" y1="89635" x2="65365" y2="95417"/>
                      </a14:backgroundRemoval>
                    </a14:imgEffect>
                  </a14:imgLayer>
                </a14:imgProps>
              </a:ext>
              <a:ext uri="{28A0092B-C50C-407E-A947-70E740481C1C}">
                <a14:useLocalDpi xmlns:a14="http://schemas.microsoft.com/office/drawing/2010/main" val="0"/>
              </a:ext>
            </a:extLst>
          </a:blip>
          <a:stretch>
            <a:fillRect/>
          </a:stretch>
        </p:blipFill>
        <p:spPr>
          <a:xfrm rot="1386609">
            <a:off x="5072844" y="5072473"/>
            <a:ext cx="943227" cy="1179035"/>
          </a:xfrm>
          <a:prstGeom prst="rect">
            <a:avLst/>
          </a:prstGeom>
        </p:spPr>
      </p:pic>
      <p:pic>
        <p:nvPicPr>
          <p:cNvPr id="2" name="Picture 6" descr="70+ Black Man Beach Chair Illustrations, Royalty-Free Vector Graphics ...">
            <a:extLst>
              <a:ext uri="{FF2B5EF4-FFF2-40B4-BE49-F238E27FC236}">
                <a16:creationId xmlns:a16="http://schemas.microsoft.com/office/drawing/2014/main" id="{7EBDCA70-B5B8-8F55-51A5-959CB501520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804" b="93301" l="9804" r="89706">
                        <a14:foregroundMark x1="50000" y1="9804" x2="53758" y2="9967"/>
                        <a14:foregroundMark x1="40359" y1="90033" x2="37908" y2="93301"/>
                        <a14:backgroundMark x1="68301" y1="63562" x2="81699" y2="60948"/>
                        <a14:backgroundMark x1="78105" y1="64052" x2="77614" y2="85948"/>
                        <a14:backgroundMark x1="75000" y1="73366" x2="55065" y2="70098"/>
                        <a14:backgroundMark x1="53268" y1="71405" x2="47712" y2="73366"/>
                        <a14:backgroundMark x1="49837" y1="62255" x2="50654" y2="72222"/>
                        <a14:backgroundMark x1="45915" y1="61765" x2="51961" y2="62745"/>
                        <a14:backgroundMark x1="51634" y1="62745" x2="44281" y2="62908"/>
                        <a14:backgroundMark x1="62418" y1="62255" x2="49346" y2="62908"/>
                      </a14:backgroundRemoval>
                    </a14:imgEffect>
                  </a14:imgLayer>
                </a14:imgProps>
              </a:ext>
              <a:ext uri="{28A0092B-C50C-407E-A947-70E740481C1C}">
                <a14:useLocalDpi xmlns:a14="http://schemas.microsoft.com/office/drawing/2010/main" val="0"/>
              </a:ext>
            </a:extLst>
          </a:blip>
          <a:srcRect/>
          <a:stretch>
            <a:fillRect/>
          </a:stretch>
        </p:blipFill>
        <p:spPr bwMode="auto">
          <a:xfrm>
            <a:off x="7029450" y="1880656"/>
            <a:ext cx="787567" cy="79654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ndoor Rock Climbing Silhouette">
            <a:extLst>
              <a:ext uri="{FF2B5EF4-FFF2-40B4-BE49-F238E27FC236}">
                <a16:creationId xmlns:a16="http://schemas.microsoft.com/office/drawing/2014/main" id="{B4F5D3CF-F0C5-3B1A-5A8D-9E817A3535C5}"/>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66563" y1="71146" x2="69427" y2="69688"/>
                        <a14:foregroundMark x1="58490" y1="81198" x2="59844" y2="82240"/>
                        <a14:backgroundMark x1="67760" y1="87500" x2="59375" y2="86875"/>
                        <a14:backgroundMark x1="59375" y1="86875" x2="59115" y2="86615"/>
                        <a14:backgroundMark x1="74063" y1="72813" x2="66563" y2="73281"/>
                        <a14:backgroundMark x1="72292" y1="71615" x2="67344" y2="72813"/>
                        <a14:backgroundMark x1="69583" y1="72083" x2="66302" y2="72083"/>
                        <a14:backgroundMark x1="69896" y1="71615" x2="67401" y2="71615"/>
                        <a14:backgroundMark x1="69427" y1="71927" x2="67500" y2="69375"/>
                        <a14:backgroundMark x1="56823" y1="84063" x2="67500" y2="84948"/>
                        <a14:backgroundMark x1="57969" y1="29688" x2="56458" y2="31875"/>
                        <a14:backgroundMark x1="56615" y1="27292" x2="55208" y2="32240"/>
                        <a14:backgroundMark x1="56302" y1="26875" x2="55365" y2="29844"/>
                        <a14:backgroundMark x1="55365" y1="29844" x2="55365" y2="29844"/>
                        <a14:backgroundMark x1="55365" y1="29844" x2="55365" y2="29844"/>
                        <a14:backgroundMark x1="51667" y1="28281" x2="49375" y2="34427"/>
                        <a14:backgroundMark x1="33177" y1="13333" x2="32552" y2="16302"/>
                        <a14:backgroundMark x1="28073" y1="11563" x2="27187" y2="16146"/>
                        <a14:backgroundMark x1="28073" y1="13542" x2="28073" y2="11354"/>
                        <a14:backgroundMark x1="33490" y1="12917" x2="33490" y2="12917"/>
                      </a14:backgroundRemoval>
                    </a14:imgEffect>
                  </a14:imgLayer>
                </a14:imgProps>
              </a:ext>
              <a:ext uri="{28A0092B-C50C-407E-A947-70E740481C1C}">
                <a14:useLocalDpi xmlns:a14="http://schemas.microsoft.com/office/drawing/2010/main" val="0"/>
              </a:ext>
            </a:extLst>
          </a:blip>
          <a:srcRect/>
          <a:stretch>
            <a:fillRect/>
          </a:stretch>
        </p:blipFill>
        <p:spPr bwMode="auto">
          <a:xfrm rot="20655771">
            <a:off x="2160030" y="1975029"/>
            <a:ext cx="818357" cy="117996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98D1047-98D1-DD57-90FE-8BDA31BEA51F}"/>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6768" b="96547" l="5632" r="89973">
                        <a14:foregroundMark x1="37637" y1="12707" x2="44643" y2="15746"/>
                        <a14:foregroundMark x1="42995" y1="7873" x2="38049" y2="6768"/>
                        <a14:foregroundMark x1="36538" y1="24033" x2="37912" y2="32182"/>
                        <a14:foregroundMark x1="37912" y1="32182" x2="42170" y2="37569"/>
                        <a14:foregroundMark x1="41896" y1="35359" x2="52885" y2="38674"/>
                        <a14:foregroundMark x1="52885" y1="38674" x2="57555" y2="42127"/>
                        <a14:foregroundMark x1="31731" y1="54006" x2="38187" y2="57459"/>
                        <a14:foregroundMark x1="38187" y1="57459" x2="45330" y2="64641"/>
                        <a14:foregroundMark x1="45330" y1="64641" x2="46429" y2="71961"/>
                        <a14:foregroundMark x1="46429" y1="72099" x2="48489" y2="78729"/>
                        <a14:foregroundMark x1="19643" y1="54420" x2="18956" y2="74448"/>
                        <a14:foregroundMark x1="18956" y1="74448" x2="16484" y2="80525"/>
                        <a14:foregroundMark x1="16484" y1="80525" x2="12775" y2="86050"/>
                        <a14:foregroundMark x1="13874" y1="84116" x2="9341" y2="91713"/>
                        <a14:foregroundMark x1="8104" y1="93785" x2="5632" y2="96547"/>
                        <a14:foregroundMark x1="18544" y1="20304" x2="5907" y2="40608"/>
                        <a14:foregroundMark x1="5907" y1="40608" x2="5907" y2="40608"/>
                        <a14:backgroundMark x1="65659" y1="9254" x2="65110" y2="35773"/>
                        <a14:backgroundMark x1="5495" y1="41298" x2="5495" y2="41298"/>
                      </a14:backgroundRemoval>
                    </a14:imgEffect>
                  </a14:imgLayer>
                </a14:imgProps>
              </a:ext>
              <a:ext uri="{28A0092B-C50C-407E-A947-70E740481C1C}">
                <a14:useLocalDpi xmlns:a14="http://schemas.microsoft.com/office/drawing/2010/main" val="0"/>
              </a:ext>
            </a:extLst>
          </a:blip>
          <a:stretch>
            <a:fillRect/>
          </a:stretch>
        </p:blipFill>
        <p:spPr>
          <a:xfrm flipH="1">
            <a:off x="11136473" y="4558510"/>
            <a:ext cx="705036" cy="1063879"/>
          </a:xfrm>
          <a:prstGeom prst="rect">
            <a:avLst/>
          </a:prstGeom>
        </p:spPr>
      </p:pic>
      <p:sp>
        <p:nvSpPr>
          <p:cNvPr id="5" name="TextBox 4">
            <a:extLst>
              <a:ext uri="{FF2B5EF4-FFF2-40B4-BE49-F238E27FC236}">
                <a16:creationId xmlns:a16="http://schemas.microsoft.com/office/drawing/2014/main" id="{174F15F1-1550-A4F2-EFAD-3AA751CB78AC}"/>
              </a:ext>
            </a:extLst>
          </p:cNvPr>
          <p:cNvSpPr txBox="1"/>
          <p:nvPr/>
        </p:nvSpPr>
        <p:spPr>
          <a:xfrm>
            <a:off x="2574758" y="554709"/>
            <a:ext cx="7294166" cy="589072"/>
          </a:xfrm>
          <a:prstGeom prst="rect">
            <a:avLst/>
          </a:prstGeom>
          <a:noFill/>
        </p:spPr>
        <p:txBody>
          <a:bodyPr wrap="square" rtlCol="0">
            <a:spAutoFit/>
          </a:bodyPr>
          <a:lstStyle/>
          <a:p>
            <a:pPr algn="ctr">
              <a:lnSpc>
                <a:spcPct val="150000"/>
              </a:lnSpc>
            </a:pPr>
            <a:r>
              <a:rPr lang="en-US" sz="2400" b="1" spc="200" dirty="0">
                <a:solidFill>
                  <a:srgbClr val="7030A0"/>
                </a:solidFill>
              </a:rPr>
              <a:t>It takes many steps to make a single step</a:t>
            </a:r>
          </a:p>
        </p:txBody>
      </p:sp>
      <p:pic>
        <p:nvPicPr>
          <p:cNvPr id="10" name="Picture 2" descr="Large Transparent Multi Color Butterfly PNG Clipart - ClipArt Best ...">
            <a:extLst>
              <a:ext uri="{FF2B5EF4-FFF2-40B4-BE49-F238E27FC236}">
                <a16:creationId xmlns:a16="http://schemas.microsoft.com/office/drawing/2014/main" id="{D29CDA8C-FBD4-3EAA-FEDB-F1EB04140C7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75238" y="1170888"/>
            <a:ext cx="727294" cy="714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6163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path" presetSubtype="0" accel="50000" decel="50000" fill="hold" nodeType="afterEffect">
                                  <p:stCondLst>
                                    <p:cond delay="2000"/>
                                  </p:stCondLst>
                                  <p:childTnLst>
                                    <p:animMotion origin="layout" path="M 0.07813 3.33333E-6 C 0.07813 0.04166 0.15768 0.07361 0.25547 0.07338 C 0.35599 0.07361 0.43685 0.0412 0.43685 0.00023 C 0.43685 -0.04098 0.51758 -0.07315 0.61758 -0.07292 C 0.71589 -0.07292 0.79701 -0.04098 0.79701 0.00046 " pathEditMode="relative" rAng="0" ptsTypes="AAAAA">
                                      <p:cBhvr>
                                        <p:cTn id="6" dur="5000" fill="hold"/>
                                        <p:tgtEl>
                                          <p:spTgt spid="10"/>
                                        </p:tgtEl>
                                        <p:attrNameLst>
                                          <p:attrName>ppt_x</p:attrName>
                                          <p:attrName>ppt_y</p:attrName>
                                        </p:attrNameLst>
                                      </p:cBhvr>
                                      <p:rCtr x="3593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759D8-0CAC-41DF-E30A-1AE2533C6DED}"/>
              </a:ext>
            </a:extLst>
          </p:cNvPr>
          <p:cNvSpPr>
            <a:spLocks noGrp="1"/>
          </p:cNvSpPr>
          <p:nvPr>
            <p:ph type="title"/>
          </p:nvPr>
        </p:nvSpPr>
        <p:spPr/>
        <p:txBody>
          <a:bodyPr/>
          <a:lstStyle/>
          <a:p>
            <a:endParaRPr lang="en-US" dirty="0"/>
          </a:p>
        </p:txBody>
      </p:sp>
      <p:sp>
        <p:nvSpPr>
          <p:cNvPr id="5" name="Slide Number Placeholder 4">
            <a:extLst>
              <a:ext uri="{FF2B5EF4-FFF2-40B4-BE49-F238E27FC236}">
                <a16:creationId xmlns:a16="http://schemas.microsoft.com/office/drawing/2014/main" id="{2941A251-84AD-CB0A-2769-94EBD443AA41}"/>
              </a:ext>
            </a:extLst>
          </p:cNvPr>
          <p:cNvSpPr>
            <a:spLocks noGrp="1"/>
          </p:cNvSpPr>
          <p:nvPr>
            <p:ph type="sldNum" sz="quarter" idx="12"/>
          </p:nvPr>
        </p:nvSpPr>
        <p:spPr/>
        <p:txBody>
          <a:bodyPr/>
          <a:lstStyle/>
          <a:p>
            <a:fld id="{5E883481-A521-4A75-848A-A2BF2DE74739}" type="slidenum">
              <a:rPr lang="en-US" smtClean="0"/>
              <a:t>22</a:t>
            </a:fld>
            <a:endParaRPr lang="en-US" dirty="0"/>
          </a:p>
        </p:txBody>
      </p:sp>
      <p:pic>
        <p:nvPicPr>
          <p:cNvPr id="10" name="Content Placeholder 9">
            <a:extLst>
              <a:ext uri="{FF2B5EF4-FFF2-40B4-BE49-F238E27FC236}">
                <a16:creationId xmlns:a16="http://schemas.microsoft.com/office/drawing/2014/main" id="{06BB9D3E-6D3E-5ED1-1948-B9CF9941B23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8864"/>
          <a:stretch>
            <a:fillRect/>
          </a:stretch>
        </p:blipFill>
        <p:spPr>
          <a:xfrm>
            <a:off x="126411" y="113213"/>
            <a:ext cx="11840302" cy="6608261"/>
          </a:xfrm>
        </p:spPr>
      </p:pic>
      <p:pic>
        <p:nvPicPr>
          <p:cNvPr id="11" name="Picture 10">
            <a:extLst>
              <a:ext uri="{FF2B5EF4-FFF2-40B4-BE49-F238E27FC236}">
                <a16:creationId xmlns:a16="http://schemas.microsoft.com/office/drawing/2014/main" id="{2BC56B5E-5090-DFDA-BEBA-63F43DA5F98D}"/>
              </a:ext>
            </a:extLst>
          </p:cNvPr>
          <p:cNvPicPr>
            <a:picLocks noChangeAspect="1"/>
          </p:cNvPicPr>
          <p:nvPr/>
        </p:nvPicPr>
        <p:blipFill>
          <a:blip r:embed="rId3">
            <a:extLst>
              <a:ext uri="{28A0092B-C50C-407E-A947-70E740481C1C}">
                <a14:useLocalDpi xmlns:a14="http://schemas.microsoft.com/office/drawing/2010/main" val="0"/>
              </a:ext>
            </a:extLst>
          </a:blip>
          <a:srcRect l="34239" t="21256" r="32174" b="24057"/>
          <a:stretch>
            <a:fillRect/>
          </a:stretch>
        </p:blipFill>
        <p:spPr>
          <a:xfrm>
            <a:off x="364437" y="1075324"/>
            <a:ext cx="1577008" cy="1444315"/>
          </a:xfrm>
          <a:prstGeom prst="flowChartConnector">
            <a:avLst/>
          </a:prstGeom>
        </p:spPr>
      </p:pic>
      <p:pic>
        <p:nvPicPr>
          <p:cNvPr id="16" name="Picture 15">
            <a:extLst>
              <a:ext uri="{FF2B5EF4-FFF2-40B4-BE49-F238E27FC236}">
                <a16:creationId xmlns:a16="http://schemas.microsoft.com/office/drawing/2014/main" id="{8D4D9375-35B5-D84A-2FCF-82DB8132E60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8" b="92101" l="10000" r="90000">
                        <a14:foregroundMark x1="42917" y1="18319" x2="53542" y2="57815"/>
                        <a14:foregroundMark x1="45417" y1="5714" x2="45000" y2="7563"/>
                        <a14:foregroundMark x1="43125" y1="15966" x2="42292" y2="17815"/>
                        <a14:foregroundMark x1="53333" y1="68571" x2="51458" y2="73445"/>
                        <a14:foregroundMark x1="77500" y1="89748" x2="80208" y2="90588"/>
                        <a14:foregroundMark x1="19167" y1="89412" x2="13333" y2="90420"/>
                        <a14:foregroundMark x1="44375" y1="92101" x2="44375" y2="92101"/>
                      </a14:backgroundRemoval>
                    </a14:imgEffect>
                  </a14:imgLayer>
                </a14:imgProps>
              </a:ext>
            </a:extLst>
          </a:blip>
          <a:stretch>
            <a:fillRect/>
          </a:stretch>
        </p:blipFill>
        <p:spPr>
          <a:xfrm flipH="1">
            <a:off x="11046872" y="2423160"/>
            <a:ext cx="943781" cy="1027850"/>
          </a:xfrm>
          <a:prstGeom prst="rect">
            <a:avLst/>
          </a:prstGeom>
        </p:spPr>
      </p:pic>
      <p:sp>
        <p:nvSpPr>
          <p:cNvPr id="3" name="TextBox 2">
            <a:extLst>
              <a:ext uri="{FF2B5EF4-FFF2-40B4-BE49-F238E27FC236}">
                <a16:creationId xmlns:a16="http://schemas.microsoft.com/office/drawing/2014/main" id="{98A8A593-9D8B-4BDD-1147-67B3FA79720D}"/>
              </a:ext>
            </a:extLst>
          </p:cNvPr>
          <p:cNvSpPr txBox="1"/>
          <p:nvPr/>
        </p:nvSpPr>
        <p:spPr>
          <a:xfrm>
            <a:off x="838200" y="3784364"/>
            <a:ext cx="2598210" cy="553998"/>
          </a:xfrm>
          <a:prstGeom prst="rect">
            <a:avLst/>
          </a:prstGeom>
          <a:solidFill>
            <a:schemeClr val="bg1"/>
          </a:solidFill>
        </p:spPr>
        <p:txBody>
          <a:bodyPr wrap="square" rtlCol="0">
            <a:spAutoFit/>
          </a:bodyPr>
          <a:lstStyle/>
          <a:p>
            <a:r>
              <a:rPr lang="en-US" sz="1000" b="1" dirty="0"/>
              <a:t>Shaded level, graded walking paths are best for walking with MS.  Photos: Mohonk Preserve, NJ Farm, Wissahickon Park</a:t>
            </a:r>
            <a:endParaRPr lang="en-US" b="1" dirty="0"/>
          </a:p>
        </p:txBody>
      </p:sp>
      <p:pic>
        <p:nvPicPr>
          <p:cNvPr id="6" name="Picture 6" descr="70+ Black Man Beach Chair Illustrations, Royalty-Free Vector Graphics ...">
            <a:extLst>
              <a:ext uri="{FF2B5EF4-FFF2-40B4-BE49-F238E27FC236}">
                <a16:creationId xmlns:a16="http://schemas.microsoft.com/office/drawing/2014/main" id="{E62CE911-A01C-5E8F-B321-854B79D6BA58}"/>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804" b="93301" l="9804" r="89706">
                        <a14:foregroundMark x1="50000" y1="9804" x2="53758" y2="9967"/>
                        <a14:foregroundMark x1="40359" y1="90033" x2="37908" y2="93301"/>
                        <a14:backgroundMark x1="68301" y1="63562" x2="81699" y2="60948"/>
                        <a14:backgroundMark x1="78105" y1="64052" x2="77614" y2="85948"/>
                        <a14:backgroundMark x1="75000" y1="73366" x2="55065" y2="70098"/>
                        <a14:backgroundMark x1="53268" y1="71405" x2="47712" y2="73366"/>
                        <a14:backgroundMark x1="49837" y1="62255" x2="50654" y2="72222"/>
                        <a14:backgroundMark x1="45915" y1="61765" x2="51961" y2="62745"/>
                        <a14:backgroundMark x1="51634" y1="62745" x2="44281" y2="62908"/>
                        <a14:backgroundMark x1="62418" y1="62255" x2="49346" y2="62908"/>
                      </a14:backgroundRemoval>
                    </a14:imgEffect>
                  </a14:imgLayer>
                </a14:imgProps>
              </a:ext>
              <a:ext uri="{28A0092B-C50C-407E-A947-70E740481C1C}">
                <a14:useLocalDpi xmlns:a14="http://schemas.microsoft.com/office/drawing/2010/main" val="0"/>
              </a:ext>
            </a:extLst>
          </a:blip>
          <a:srcRect/>
          <a:stretch>
            <a:fillRect/>
          </a:stretch>
        </p:blipFill>
        <p:spPr bwMode="auto">
          <a:xfrm>
            <a:off x="11248220" y="5545935"/>
            <a:ext cx="943780" cy="10278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B4DFA25-B247-46E3-A2A5-191BBE344D02}"/>
              </a:ext>
            </a:extLst>
          </p:cNvPr>
          <p:cNvSpPr txBox="1"/>
          <p:nvPr/>
        </p:nvSpPr>
        <p:spPr>
          <a:xfrm>
            <a:off x="788762" y="4436463"/>
            <a:ext cx="5257800" cy="2308324"/>
          </a:xfrm>
          <a:prstGeom prst="rect">
            <a:avLst/>
          </a:prstGeom>
          <a:solidFill>
            <a:srgbClr val="98CB00"/>
          </a:solidFill>
        </p:spPr>
        <p:txBody>
          <a:bodyPr wrap="square" rtlCol="0">
            <a:spAutoFit/>
          </a:bodyPr>
          <a:lstStyle/>
          <a:p>
            <a:r>
              <a:rPr lang="en-US" sz="1600" b="1" dirty="0"/>
              <a:t>Canada’s Mount Robson is 13,000 feet high.  Mt. Robson is a metaphor for MS.  All walls can be climbed.</a:t>
            </a:r>
          </a:p>
          <a:p>
            <a:endParaRPr lang="en-US" sz="1600" b="1" dirty="0"/>
          </a:p>
          <a:p>
            <a:r>
              <a:rPr lang="en-US" sz="1600" b="1" dirty="0"/>
              <a:t>13,000 steps is 6 miles.  Shawangunk's Carriage Road Trail is a 6 mile long graded cinder packed walking loop. </a:t>
            </a:r>
          </a:p>
          <a:p>
            <a:endParaRPr lang="en-US" sz="1600" b="1" dirty="0"/>
          </a:p>
          <a:p>
            <a:r>
              <a:rPr lang="en-US" sz="1600" b="1" dirty="0"/>
              <a:t>13,000 are the number of seconds in scooter battery charge.</a:t>
            </a:r>
          </a:p>
          <a:p>
            <a:endParaRPr lang="en-US" sz="1600" b="1" dirty="0"/>
          </a:p>
          <a:p>
            <a:r>
              <a:rPr lang="en-US" sz="1600" b="1" dirty="0"/>
              <a:t>13,000 are points for walking</a:t>
            </a:r>
          </a:p>
        </p:txBody>
      </p:sp>
      <p:sp>
        <p:nvSpPr>
          <p:cNvPr id="8" name="Footer Placeholder 3">
            <a:extLst>
              <a:ext uri="{FF2B5EF4-FFF2-40B4-BE49-F238E27FC236}">
                <a16:creationId xmlns:a16="http://schemas.microsoft.com/office/drawing/2014/main" id="{5056340F-7429-37A8-4448-54542D4483CA}"/>
              </a:ext>
            </a:extLst>
          </p:cNvPr>
          <p:cNvSpPr txBox="1">
            <a:spLocks/>
          </p:cNvSpPr>
          <p:nvPr/>
        </p:nvSpPr>
        <p:spPr>
          <a:xfrm>
            <a:off x="4023150" y="6465130"/>
            <a:ext cx="4922520" cy="365125"/>
          </a:xfrm>
          <a:prstGeom prst="rect">
            <a:avLst/>
          </a:prstGeom>
          <a:solidFill>
            <a:schemeClr val="bg1"/>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solidFill>
                  <a:schemeClr val="tx1"/>
                </a:solidFill>
              </a:rPr>
              <a:t>Enhancing Awareness, Promoting Exercise with MS</a:t>
            </a:r>
          </a:p>
        </p:txBody>
      </p:sp>
      <p:sp>
        <p:nvSpPr>
          <p:cNvPr id="9" name="TextBox 8">
            <a:extLst>
              <a:ext uri="{FF2B5EF4-FFF2-40B4-BE49-F238E27FC236}">
                <a16:creationId xmlns:a16="http://schemas.microsoft.com/office/drawing/2014/main" id="{A307ED97-8BCD-1823-EC78-BF32DA153EC2}"/>
              </a:ext>
            </a:extLst>
          </p:cNvPr>
          <p:cNvSpPr txBox="1"/>
          <p:nvPr/>
        </p:nvSpPr>
        <p:spPr>
          <a:xfrm>
            <a:off x="2597774" y="1236691"/>
            <a:ext cx="304800" cy="369332"/>
          </a:xfrm>
          <a:prstGeom prst="rect">
            <a:avLst/>
          </a:prstGeom>
          <a:solidFill>
            <a:schemeClr val="bg1"/>
          </a:solidFill>
        </p:spPr>
        <p:txBody>
          <a:bodyPr wrap="square" rtlCol="0">
            <a:spAutoFit/>
          </a:bodyPr>
          <a:lstStyle/>
          <a:p>
            <a:endParaRPr lang="en-US" dirty="0"/>
          </a:p>
        </p:txBody>
      </p:sp>
      <p:pic>
        <p:nvPicPr>
          <p:cNvPr id="12" name="Picture 2" descr="Premium Vector | Silhouette of a walking man on a white background">
            <a:extLst>
              <a:ext uri="{FF2B5EF4-FFF2-40B4-BE49-F238E27FC236}">
                <a16:creationId xmlns:a16="http://schemas.microsoft.com/office/drawing/2014/main" id="{E1EE66DE-D3E7-B898-C630-7ECA232000D9}"/>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500" b="96750" l="10000" r="90000">
                        <a14:foregroundMark x1="49250" y1="3300" x2="55650" y2="8500"/>
                        <a14:foregroundMark x1="55650" y1="8500" x2="56150" y2="8500"/>
                        <a14:foregroundMark x1="57550" y1="3500" x2="47666" y2="3943"/>
                        <a14:foregroundMark x1="56400" y1="89900" x2="60400" y2="96750"/>
                        <a14:backgroundMark x1="46900" y1="2550" x2="46650" y2="6600"/>
                        <a14:backgroundMark x1="39750" y1="36250" x2="40000" y2="40300"/>
                        <a14:backgroundMark x1="40250" y1="41000" x2="41450" y2="43400"/>
                      </a14:backgroundRemoval>
                    </a14:imgEffect>
                  </a14:imgLayer>
                </a14:imgProps>
              </a:ext>
              <a:ext uri="{28A0092B-C50C-407E-A947-70E740481C1C}">
                <a14:useLocalDpi xmlns:a14="http://schemas.microsoft.com/office/drawing/2010/main" val="0"/>
              </a:ext>
            </a:extLst>
          </a:blip>
          <a:srcRect/>
          <a:stretch>
            <a:fillRect/>
          </a:stretch>
        </p:blipFill>
        <p:spPr bwMode="auto">
          <a:xfrm>
            <a:off x="2239792" y="376781"/>
            <a:ext cx="1325564" cy="132556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B155B4E-B9DD-A81A-E6CB-576CA00D138E}"/>
              </a:ext>
            </a:extLst>
          </p:cNvPr>
          <p:cNvSpPr txBox="1"/>
          <p:nvPr/>
        </p:nvSpPr>
        <p:spPr>
          <a:xfrm>
            <a:off x="225287" y="2494281"/>
            <a:ext cx="7718151" cy="309637"/>
          </a:xfrm>
          <a:prstGeom prst="rect">
            <a:avLst/>
          </a:prstGeom>
          <a:noFill/>
        </p:spPr>
        <p:txBody>
          <a:bodyPr wrap="square" rtlCol="0">
            <a:spAutoFit/>
          </a:bodyPr>
          <a:lstStyle/>
          <a:p>
            <a:pPr algn="ctr">
              <a:lnSpc>
                <a:spcPct val="150000"/>
              </a:lnSpc>
            </a:pPr>
            <a:r>
              <a:rPr lang="en-US" sz="1050" b="1" spc="200" dirty="0">
                <a:solidFill>
                  <a:srgbClr val="7030A0"/>
                </a:solidFill>
              </a:rPr>
              <a:t>It takes many steps to make a single step</a:t>
            </a:r>
          </a:p>
        </p:txBody>
      </p:sp>
      <p:pic>
        <p:nvPicPr>
          <p:cNvPr id="13" name="Picture 2" descr="Large Transparent Multi Color Butterfly PNG Clipart - ClipArt Best ...">
            <a:extLst>
              <a:ext uri="{FF2B5EF4-FFF2-40B4-BE49-F238E27FC236}">
                <a16:creationId xmlns:a16="http://schemas.microsoft.com/office/drawing/2014/main" id="{C9016B27-C033-0814-A270-08AE8A4DEBA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86527" y="2977613"/>
            <a:ext cx="727294" cy="714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454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path" presetSubtype="0" accel="50000" decel="50000" fill="hold" nodeType="afterEffect">
                                  <p:stCondLst>
                                    <p:cond delay="2000"/>
                                  </p:stCondLst>
                                  <p:childTnLst>
                                    <p:animMotion origin="layout" path="M 0.06354 0.05834 C 0.09948 0.15625 0.17266 0.17523 0.22943 0.10903 C 0.28802 0.04375 0.30755 -0.08611 0.2724 -0.18217 C 0.23776 -0.27754 0.25781 -0.40625 0.31628 -0.47384 C 0.37318 -0.53958 0.44779 -0.51944 0.48294 -0.42477 " pathEditMode="relative" rAng="19620000" ptsTypes="AAAAA">
                                      <p:cBhvr>
                                        <p:cTn id="6" dur="5000" fill="hold"/>
                                        <p:tgtEl>
                                          <p:spTgt spid="13"/>
                                        </p:tgtEl>
                                        <p:attrNameLst>
                                          <p:attrName>ppt_x</p:attrName>
                                          <p:attrName>ppt_y</p:attrName>
                                        </p:attrNameLst>
                                      </p:cBhvr>
                                      <p:rCtr x="20977" y="-241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12" name="Picture 11">
            <a:extLst>
              <a:ext uri="{FF2B5EF4-FFF2-40B4-BE49-F238E27FC236}">
                <a16:creationId xmlns:a16="http://schemas.microsoft.com/office/drawing/2014/main" id="{D4D002FC-1A53-A27F-D8C4-333DDD3D3D23}"/>
              </a:ext>
            </a:extLst>
          </p:cNvPr>
          <p:cNvPicPr>
            <a:picLocks noChangeAspect="1"/>
          </p:cNvPicPr>
          <p:nvPr/>
        </p:nvPicPr>
        <p:blipFill>
          <a:blip r:embed="rId2">
            <a:extLst>
              <a:ext uri="{28A0092B-C50C-407E-A947-70E740481C1C}">
                <a14:useLocalDpi xmlns:a14="http://schemas.microsoft.com/office/drawing/2010/main" val="0"/>
              </a:ext>
            </a:extLst>
          </a:blip>
          <a:srcRect t="19150" b="5864"/>
          <a:stretch>
            <a:fillRect/>
          </a:stretch>
        </p:blipFill>
        <p:spPr>
          <a:xfrm>
            <a:off x="20" y="1282"/>
            <a:ext cx="12191980" cy="6856718"/>
          </a:xfrm>
          <a:prstGeom prst="rect">
            <a:avLst/>
          </a:prstGeom>
        </p:spPr>
      </p:pic>
      <p:sp>
        <p:nvSpPr>
          <p:cNvPr id="4" name="Footer Placeholder 3">
            <a:extLst>
              <a:ext uri="{FF2B5EF4-FFF2-40B4-BE49-F238E27FC236}">
                <a16:creationId xmlns:a16="http://schemas.microsoft.com/office/drawing/2014/main" id="{37ADE152-F60B-EB19-21BB-DE49BAD75286}"/>
              </a:ext>
            </a:extLst>
          </p:cNvPr>
          <p:cNvSpPr>
            <a:spLocks noGrp="1"/>
          </p:cNvSpPr>
          <p:nvPr>
            <p:ph type="ftr" sz="quarter" idx="11"/>
          </p:nvPr>
        </p:nvSpPr>
        <p:spPr>
          <a:xfrm>
            <a:off x="7719411" y="6242049"/>
            <a:ext cx="4114800" cy="365125"/>
          </a:xfrm>
        </p:spPr>
        <p:txBody>
          <a:bodyPr vert="horz" lIns="91440" tIns="45720" rIns="91440" bIns="45720" rtlCol="0" anchor="ctr">
            <a:normAutofit/>
          </a:bodyPr>
          <a:lstStyle/>
          <a:p>
            <a:pPr algn="r">
              <a:spcAft>
                <a:spcPts val="600"/>
              </a:spcAft>
            </a:pPr>
            <a:r>
              <a:rPr lang="en-US" kern="1200" dirty="0">
                <a:solidFill>
                  <a:srgbClr val="FFFFFF"/>
                </a:solidFill>
                <a:latin typeface="+mn-lt"/>
                <a:ea typeface="+mn-ea"/>
                <a:cs typeface="+mn-cs"/>
              </a:rPr>
              <a:t>Enhancing Awareness, Promoting Exercise with MS</a:t>
            </a:r>
          </a:p>
        </p:txBody>
      </p:sp>
      <p:pic>
        <p:nvPicPr>
          <p:cNvPr id="14" name="Picture 13">
            <a:extLst>
              <a:ext uri="{FF2B5EF4-FFF2-40B4-BE49-F238E27FC236}">
                <a16:creationId xmlns:a16="http://schemas.microsoft.com/office/drawing/2014/main" id="{ECBA3E9D-8E0A-82FD-BB6D-F25513A5A301}"/>
              </a:ext>
            </a:extLst>
          </p:cNvPr>
          <p:cNvPicPr>
            <a:picLocks noChangeAspect="1"/>
          </p:cNvPicPr>
          <p:nvPr/>
        </p:nvPicPr>
        <p:blipFill>
          <a:blip r:embed="rId3">
            <a:alphaModFix/>
            <a:extLst>
              <a:ext uri="{BEBA8EAE-BF5A-486C-A8C5-ECC9F3942E4B}">
                <a14:imgProps xmlns:a14="http://schemas.microsoft.com/office/drawing/2010/main">
                  <a14:imgLayer r:embed="rId4">
                    <a14:imgEffect>
                      <a14:backgroundRemoval t="5378" b="92101" l="10000" r="90000">
                        <a14:foregroundMark x1="42917" y1="18319" x2="53542" y2="57815"/>
                        <a14:foregroundMark x1="45417" y1="5714" x2="45000" y2="7563"/>
                        <a14:foregroundMark x1="43125" y1="15966" x2="42292" y2="17815"/>
                        <a14:foregroundMark x1="53333" y1="68571" x2="51458" y2="73445"/>
                        <a14:foregroundMark x1="77500" y1="89748" x2="80208" y2="90588"/>
                        <a14:foregroundMark x1="19167" y1="89412" x2="13333" y2="90420"/>
                        <a14:foregroundMark x1="44375" y1="92101" x2="44375" y2="92101"/>
                      </a14:backgroundRemoval>
                    </a14:imgEffect>
                  </a14:imgLayer>
                </a14:imgProps>
              </a:ext>
            </a:extLst>
          </a:blip>
          <a:srcRect r="2" b="7129"/>
          <a:stretch>
            <a:fillRect/>
          </a:stretch>
        </p:blipFill>
        <p:spPr>
          <a:xfrm>
            <a:off x="7375813" y="175590"/>
            <a:ext cx="5645167" cy="6129528"/>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15" name="Footer Placeholder 3">
            <a:extLst>
              <a:ext uri="{FF2B5EF4-FFF2-40B4-BE49-F238E27FC236}">
                <a16:creationId xmlns:a16="http://schemas.microsoft.com/office/drawing/2014/main" id="{0FBC06BF-A5E7-4C11-5308-6A1F23091C28}"/>
              </a:ext>
            </a:extLst>
          </p:cNvPr>
          <p:cNvSpPr txBox="1">
            <a:spLocks/>
          </p:cNvSpPr>
          <p:nvPr/>
        </p:nvSpPr>
        <p:spPr>
          <a:xfrm>
            <a:off x="-558605" y="6356350"/>
            <a:ext cx="4114800" cy="365125"/>
          </a:xfrm>
          <a:prstGeom prst="rect">
            <a:avLst/>
          </a:prstGeom>
        </p:spPr>
        <p:txBody>
          <a:bodyPr vert="horz" lIns="91440" tIns="45720" rIns="91440" bIns="45720" rtlCol="0" anchor="ctr">
            <a:norm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dirty="0">
                <a:solidFill>
                  <a:srgbClr val="FFFFFF"/>
                </a:solidFill>
              </a:rPr>
              <a:t>14 Jan 2026  Rancocas Creek, N Branch</a:t>
            </a:r>
          </a:p>
        </p:txBody>
      </p:sp>
      <p:pic>
        <p:nvPicPr>
          <p:cNvPr id="7" name="Picture 6">
            <a:extLst>
              <a:ext uri="{FF2B5EF4-FFF2-40B4-BE49-F238E27FC236}">
                <a16:creationId xmlns:a16="http://schemas.microsoft.com/office/drawing/2014/main" id="{9A3AA6A1-8968-DA5A-8234-BA4583E231D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768" b="96547" l="5632" r="89973">
                        <a14:foregroundMark x1="37637" y1="12707" x2="44643" y2="15746"/>
                        <a14:foregroundMark x1="42995" y1="7873" x2="38049" y2="6768"/>
                        <a14:foregroundMark x1="36538" y1="24033" x2="37912" y2="32182"/>
                        <a14:foregroundMark x1="37912" y1="32182" x2="42170" y2="37569"/>
                        <a14:foregroundMark x1="41896" y1="35359" x2="52885" y2="38674"/>
                        <a14:foregroundMark x1="52885" y1="38674" x2="57555" y2="42127"/>
                        <a14:foregroundMark x1="31731" y1="54006" x2="38187" y2="57459"/>
                        <a14:foregroundMark x1="38187" y1="57459" x2="45330" y2="64641"/>
                        <a14:foregroundMark x1="45330" y1="64641" x2="46429" y2="71961"/>
                        <a14:foregroundMark x1="46429" y1="72099" x2="48489" y2="78729"/>
                        <a14:foregroundMark x1="19643" y1="54420" x2="18956" y2="74448"/>
                        <a14:foregroundMark x1="18956" y1="74448" x2="16484" y2="80525"/>
                        <a14:foregroundMark x1="16484" y1="80525" x2="12775" y2="86050"/>
                        <a14:foregroundMark x1="13874" y1="84116" x2="9341" y2="91713"/>
                        <a14:foregroundMark x1="8104" y1="93785" x2="5632" y2="96547"/>
                        <a14:foregroundMark x1="18544" y1="20304" x2="5907" y2="40608"/>
                        <a14:foregroundMark x1="5907" y1="40608" x2="5907" y2="40608"/>
                        <a14:backgroundMark x1="65659" y1="9254" x2="65110" y2="35773"/>
                        <a14:backgroundMark x1="5495" y1="41298" x2="5495" y2="41298"/>
                      </a14:backgroundRemoval>
                    </a14:imgEffect>
                  </a14:imgLayer>
                </a14:imgProps>
              </a:ext>
              <a:ext uri="{28A0092B-C50C-407E-A947-70E740481C1C}">
                <a14:useLocalDpi xmlns:a14="http://schemas.microsoft.com/office/drawing/2010/main" val="0"/>
              </a:ext>
            </a:extLst>
          </a:blip>
          <a:stretch>
            <a:fillRect/>
          </a:stretch>
        </p:blipFill>
        <p:spPr>
          <a:xfrm flipH="1">
            <a:off x="9681613" y="3149601"/>
            <a:ext cx="906558" cy="1367970"/>
          </a:xfrm>
          <a:prstGeom prst="rect">
            <a:avLst/>
          </a:prstGeom>
        </p:spPr>
      </p:pic>
      <p:sp>
        <p:nvSpPr>
          <p:cNvPr id="2" name="Footer Placeholder 3">
            <a:extLst>
              <a:ext uri="{FF2B5EF4-FFF2-40B4-BE49-F238E27FC236}">
                <a16:creationId xmlns:a16="http://schemas.microsoft.com/office/drawing/2014/main" id="{85BCF6E3-5ABC-D8B7-F590-268BEE65E4E4}"/>
              </a:ext>
            </a:extLst>
          </p:cNvPr>
          <p:cNvSpPr txBox="1">
            <a:spLocks/>
          </p:cNvSpPr>
          <p:nvPr/>
        </p:nvSpPr>
        <p:spPr>
          <a:xfrm>
            <a:off x="4660640" y="3240354"/>
            <a:ext cx="2411689" cy="593232"/>
          </a:xfrm>
          <a:prstGeom prst="rect">
            <a:avLst/>
          </a:prstGeom>
        </p:spPr>
        <p:txBody>
          <a:bodyPr vert="horz" lIns="91440" tIns="45720" rIns="91440" bIns="45720" rtlCol="0" anchor="ctr">
            <a:norm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dirty="0">
                <a:solidFill>
                  <a:srgbClr val="FFFFFF"/>
                </a:solidFill>
              </a:rPr>
              <a:t>Under Development</a:t>
            </a:r>
          </a:p>
        </p:txBody>
      </p:sp>
      <p:sp>
        <p:nvSpPr>
          <p:cNvPr id="3" name="TextBox 2">
            <a:extLst>
              <a:ext uri="{FF2B5EF4-FFF2-40B4-BE49-F238E27FC236}">
                <a16:creationId xmlns:a16="http://schemas.microsoft.com/office/drawing/2014/main" id="{A3E0660A-5BEE-00D4-F6B0-285CE8060388}"/>
              </a:ext>
            </a:extLst>
          </p:cNvPr>
          <p:cNvSpPr txBox="1"/>
          <p:nvPr/>
        </p:nvSpPr>
        <p:spPr>
          <a:xfrm>
            <a:off x="1524" y="739376"/>
            <a:ext cx="12190476" cy="948835"/>
          </a:xfrm>
          <a:prstGeom prst="rect">
            <a:avLst/>
          </a:prstGeom>
        </p:spPr>
        <p:txBody>
          <a:bodyPr vert="horz" lIns="91440" tIns="45720" rIns="91440" bIns="45720" rtlCol="0" anchor="b">
            <a:noAutofit/>
          </a:bodyPr>
          <a:lstStyle/>
          <a:p>
            <a:pPr algn="ctr">
              <a:lnSpc>
                <a:spcPct val="150000"/>
              </a:lnSpc>
              <a:spcBef>
                <a:spcPct val="0"/>
              </a:spcBef>
              <a:spcAft>
                <a:spcPts val="600"/>
              </a:spcAft>
            </a:pPr>
            <a:r>
              <a:rPr lang="en-US" sz="3200" b="1" kern="1200" spc="250" dirty="0">
                <a:solidFill>
                  <a:srgbClr val="FFFFFF"/>
                </a:solidFill>
                <a:latin typeface="Kermit Extrabold" panose="020F0503040000060003" pitchFamily="34" charset="0"/>
                <a:ea typeface="+mj-ea"/>
                <a:cs typeface="Aharoni" panose="02010803020104030203" pitchFamily="2" charset="-79"/>
              </a:rPr>
              <a:t>Mobility, Outdoor, Recreation &amp; Exercise Clusters </a:t>
            </a:r>
          </a:p>
          <a:p>
            <a:pPr algn="ctr">
              <a:lnSpc>
                <a:spcPct val="150000"/>
              </a:lnSpc>
              <a:spcBef>
                <a:spcPct val="0"/>
              </a:spcBef>
              <a:spcAft>
                <a:spcPts val="600"/>
              </a:spcAft>
            </a:pPr>
            <a:r>
              <a:rPr lang="en-US" sz="3200" b="1" kern="1200" spc="250" dirty="0">
                <a:solidFill>
                  <a:srgbClr val="FFFFFF"/>
                </a:solidFill>
                <a:latin typeface="Kermit Extrabold" panose="020F0503040000060003" pitchFamily="34" charset="0"/>
                <a:ea typeface="+mj-ea"/>
                <a:cs typeface="Aharoni" panose="02010803020104030203" pitchFamily="2" charset="-79"/>
              </a:rPr>
              <a:t>Ap &amp; Database</a:t>
            </a:r>
          </a:p>
        </p:txBody>
      </p:sp>
      <p:pic>
        <p:nvPicPr>
          <p:cNvPr id="5" name="Picture 4" descr="Baby Footprints Sand Illustrations, Royalty-Free Vector Graphics &amp; Clip ...">
            <a:extLst>
              <a:ext uri="{FF2B5EF4-FFF2-40B4-BE49-F238E27FC236}">
                <a16:creationId xmlns:a16="http://schemas.microsoft.com/office/drawing/2014/main" id="{CC9735CA-85DA-0752-170F-1D21271FCF3D}"/>
              </a:ext>
            </a:extLst>
          </p:cNvPr>
          <p:cNvPicPr>
            <a:picLocks noChangeAspect="1" noChangeArrowheads="1"/>
          </p:cNvPicPr>
          <p:nvPr/>
        </p:nvPicPr>
        <p:blipFill rotWithShape="1">
          <a:blip r:embed="rId7">
            <a:duotone>
              <a:schemeClr val="accent2">
                <a:shade val="45000"/>
                <a:satMod val="135000"/>
              </a:schemeClr>
              <a:prstClr val="white"/>
            </a:duotone>
            <a:extLst>
              <a:ext uri="{BEBA8EAE-BF5A-486C-A8C5-ECC9F3942E4B}">
                <a14:imgProps xmlns:a14="http://schemas.microsoft.com/office/drawing/2010/main">
                  <a14:imgLayer r:embed="rId8">
                    <a14:imgEffect>
                      <a14:backgroundRemoval t="10000" b="90000" l="2778" r="97549">
                        <a14:foregroundMark x1="55229" y1="40816" x2="58333" y2="41224"/>
                        <a14:foregroundMark x1="67484" y1="45102" x2="64379" y2="46122"/>
                        <a14:foregroundMark x1="75490" y1="38367" x2="72059" y2="36327"/>
                        <a14:foregroundMark x1="82516" y1="41224" x2="78595" y2="40816"/>
                        <a14:foregroundMark x1="86601" y1="28163" x2="83170" y2="31224"/>
                        <a14:foregroundMark x1="91993" y1="16735" x2="90359" y2="21429"/>
                        <a14:foregroundMark x1="97712" y1="15714" x2="97712" y2="15714"/>
                        <a14:foregroundMark x1="92647" y1="31020" x2="92647" y2="31020"/>
                        <a14:foregroundMark x1="44608" y1="48980" x2="41993" y2="50816"/>
                        <a14:foregroundMark x1="53105" y1="48367" x2="50817" y2="51633"/>
                        <a14:foregroundMark x1="43954" y1="58163" x2="42974" y2="63878"/>
                        <a14:foregroundMark x1="34477" y1="62857" x2="32516" y2="67959"/>
                        <a14:foregroundMark x1="30556" y1="75102" x2="27288" y2="79388"/>
                        <a14:foregroundMark x1="39542" y1="72857" x2="36438" y2="77755"/>
                        <a14:foregroundMark x1="25817" y1="88163" x2="19935" y2="85306"/>
                        <a14:foregroundMark x1="19935" y1="80204" x2="14542" y2="79592"/>
                        <a14:foregroundMark x1="7680" y1="78571" x2="2778" y2="79592"/>
                        <a14:foregroundMark x1="11601" y1="86735" x2="6209" y2="83469"/>
                      </a14:backgroundRemoval>
                    </a14:imgEffect>
                  </a14:imgLayer>
                </a14:imgProps>
              </a:ext>
              <a:ext uri="{28A0092B-C50C-407E-A947-70E740481C1C}">
                <a14:useLocalDpi xmlns:a14="http://schemas.microsoft.com/office/drawing/2010/main" val="0"/>
              </a:ext>
            </a:extLst>
          </a:blip>
          <a:srcRect l="27175" b="27646"/>
          <a:stretch>
            <a:fillRect/>
          </a:stretch>
        </p:blipFill>
        <p:spPr bwMode="auto">
          <a:xfrm rot="667588">
            <a:off x="14345" y="2777225"/>
            <a:ext cx="5787911" cy="360812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E0C565A-579A-0387-64C0-AC8ECFD3C1BB}"/>
              </a:ext>
            </a:extLst>
          </p:cNvPr>
          <p:cNvSpPr txBox="1"/>
          <p:nvPr/>
        </p:nvSpPr>
        <p:spPr>
          <a:xfrm>
            <a:off x="2425149" y="5645426"/>
            <a:ext cx="291548" cy="215444"/>
          </a:xfrm>
          <a:prstGeom prst="rect">
            <a:avLst/>
          </a:prstGeom>
          <a:solidFill>
            <a:srgbClr val="010101"/>
          </a:solidFill>
        </p:spPr>
        <p:txBody>
          <a:bodyPr wrap="square" rtlCol="0">
            <a:spAutoFit/>
          </a:bodyPr>
          <a:lstStyle/>
          <a:p>
            <a:endParaRPr lang="en-US" sz="800" dirty="0"/>
          </a:p>
        </p:txBody>
      </p:sp>
      <p:sp>
        <p:nvSpPr>
          <p:cNvPr id="8" name="TextBox 7">
            <a:extLst>
              <a:ext uri="{FF2B5EF4-FFF2-40B4-BE49-F238E27FC236}">
                <a16:creationId xmlns:a16="http://schemas.microsoft.com/office/drawing/2014/main" id="{DFB0AFB9-7655-5CAD-C4C4-654CC7E8E3A4}"/>
              </a:ext>
            </a:extLst>
          </p:cNvPr>
          <p:cNvSpPr txBox="1"/>
          <p:nvPr/>
        </p:nvSpPr>
        <p:spPr>
          <a:xfrm>
            <a:off x="357789" y="5838622"/>
            <a:ext cx="636104" cy="369332"/>
          </a:xfrm>
          <a:prstGeom prst="rect">
            <a:avLst/>
          </a:prstGeom>
          <a:solidFill>
            <a:srgbClr val="010101"/>
          </a:solidFill>
        </p:spPr>
        <p:txBody>
          <a:bodyPr wrap="square" rtlCol="0">
            <a:spAutoFit/>
          </a:bodyPr>
          <a:lstStyle/>
          <a:p>
            <a:endParaRPr lang="en-US" dirty="0"/>
          </a:p>
        </p:txBody>
      </p:sp>
      <p:sp>
        <p:nvSpPr>
          <p:cNvPr id="13" name="TextBox 12">
            <a:extLst>
              <a:ext uri="{FF2B5EF4-FFF2-40B4-BE49-F238E27FC236}">
                <a16:creationId xmlns:a16="http://schemas.microsoft.com/office/drawing/2014/main" id="{B5558F52-392D-8846-9660-F8FE07838D5C}"/>
              </a:ext>
            </a:extLst>
          </p:cNvPr>
          <p:cNvSpPr txBox="1"/>
          <p:nvPr/>
        </p:nvSpPr>
        <p:spPr>
          <a:xfrm rot="1913196">
            <a:off x="9790024" y="4568370"/>
            <a:ext cx="1920739" cy="423449"/>
          </a:xfrm>
          <a:prstGeom prst="rect">
            <a:avLst/>
          </a:prstGeom>
          <a:noFill/>
        </p:spPr>
        <p:txBody>
          <a:bodyPr wrap="square" rtlCol="0">
            <a:spAutoFit/>
          </a:bodyPr>
          <a:lstStyle/>
          <a:p>
            <a:pPr>
              <a:lnSpc>
                <a:spcPct val="150000"/>
              </a:lnSpc>
            </a:pPr>
            <a:r>
              <a:rPr lang="en-US" sz="1600" b="1" spc="200" dirty="0">
                <a:solidFill>
                  <a:schemeClr val="bg1"/>
                </a:solidFill>
              </a:rPr>
              <a:t>“THINK SMALL”</a:t>
            </a:r>
          </a:p>
        </p:txBody>
      </p:sp>
      <p:pic>
        <p:nvPicPr>
          <p:cNvPr id="10" name="Picture 2" descr="Large Transparent Multi Color Butterfly PNG Clipart - ClipArt Best ...">
            <a:extLst>
              <a:ext uri="{FF2B5EF4-FFF2-40B4-BE49-F238E27FC236}">
                <a16:creationId xmlns:a16="http://schemas.microsoft.com/office/drawing/2014/main" id="{DA0C7889-1FF5-2E76-A628-F4692DB092B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59010" y="2485864"/>
            <a:ext cx="727294" cy="714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84400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7" name="Content Placeholder 6">
            <a:extLst>
              <a:ext uri="{FF2B5EF4-FFF2-40B4-BE49-F238E27FC236}">
                <a16:creationId xmlns:a16="http://schemas.microsoft.com/office/drawing/2014/main" id="{F30E813E-221B-797C-8F41-F0CBBC52A6F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a:fillRect/>
          </a:stretch>
        </p:blipFill>
        <p:spPr>
          <a:xfrm>
            <a:off x="20" y="1282"/>
            <a:ext cx="12191980" cy="6856718"/>
          </a:xfrm>
          <a:prstGeom prst="rect">
            <a:avLst/>
          </a:prstGeom>
        </p:spPr>
      </p:pic>
      <p:sp>
        <p:nvSpPr>
          <p:cNvPr id="4" name="Footer Placeholder 3">
            <a:extLst>
              <a:ext uri="{FF2B5EF4-FFF2-40B4-BE49-F238E27FC236}">
                <a16:creationId xmlns:a16="http://schemas.microsoft.com/office/drawing/2014/main" id="{0151E3A9-9851-4924-F838-ADA683CA2526}"/>
              </a:ext>
            </a:extLst>
          </p:cNvPr>
          <p:cNvSpPr>
            <a:spLocks noGrp="1"/>
          </p:cNvSpPr>
          <p:nvPr>
            <p:ph type="ftr" sz="quarter" idx="11"/>
          </p:nvPr>
        </p:nvSpPr>
        <p:spPr>
          <a:xfrm>
            <a:off x="3842179" y="136525"/>
            <a:ext cx="4114800" cy="365125"/>
          </a:xfrm>
        </p:spPr>
        <p:txBody>
          <a:bodyPr vert="horz" lIns="91440" tIns="45720" rIns="91440" bIns="45720" rtlCol="0" anchor="ctr">
            <a:normAutofit/>
          </a:bodyPr>
          <a:lstStyle/>
          <a:p>
            <a:pPr>
              <a:spcAft>
                <a:spcPts val="600"/>
              </a:spcAft>
            </a:pPr>
            <a:r>
              <a:rPr lang="en-US" kern="1200" dirty="0">
                <a:solidFill>
                  <a:schemeClr val="tx1"/>
                </a:solidFill>
                <a:latin typeface="+mn-lt"/>
                <a:ea typeface="+mn-ea"/>
                <a:cs typeface="+mn-cs"/>
              </a:rPr>
              <a:t>Enhancing Awareness, Promoting Exercise with MS</a:t>
            </a:r>
          </a:p>
        </p:txBody>
      </p:sp>
      <p:sp>
        <p:nvSpPr>
          <p:cNvPr id="5" name="Slide Number Placeholder 4">
            <a:extLst>
              <a:ext uri="{FF2B5EF4-FFF2-40B4-BE49-F238E27FC236}">
                <a16:creationId xmlns:a16="http://schemas.microsoft.com/office/drawing/2014/main" id="{BBFE90C8-0C48-9C81-DA07-2597F01B0DD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5E883481-A521-4A75-848A-A2BF2DE74739}" type="slidenum">
              <a:rPr lang="en-US">
                <a:solidFill>
                  <a:srgbClr val="FFFFFF"/>
                </a:solidFill>
              </a:rPr>
              <a:pPr>
                <a:spcAft>
                  <a:spcPts val="600"/>
                </a:spcAft>
              </a:pPr>
              <a:t>24</a:t>
            </a:fld>
            <a:endParaRPr lang="en-US" dirty="0">
              <a:solidFill>
                <a:srgbClr val="FFFFFF"/>
              </a:solidFill>
            </a:endParaRPr>
          </a:p>
        </p:txBody>
      </p:sp>
      <p:pic>
        <p:nvPicPr>
          <p:cNvPr id="2" name="Picture 1">
            <a:extLst>
              <a:ext uri="{FF2B5EF4-FFF2-40B4-BE49-F238E27FC236}">
                <a16:creationId xmlns:a16="http://schemas.microsoft.com/office/drawing/2014/main" id="{166E020F-A98F-3CFA-BC1E-65CAD5524C3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378" b="92101" l="10000" r="90000">
                        <a14:foregroundMark x1="42917" y1="18319" x2="53542" y2="57815"/>
                        <a14:foregroundMark x1="45417" y1="5714" x2="45000" y2="7563"/>
                        <a14:foregroundMark x1="43125" y1="15966" x2="42292" y2="17815"/>
                        <a14:foregroundMark x1="53333" y1="68571" x2="51458" y2="73445"/>
                        <a14:foregroundMark x1="77500" y1="89748" x2="80208" y2="90588"/>
                        <a14:foregroundMark x1="19167" y1="89412" x2="13333" y2="90420"/>
                        <a14:foregroundMark x1="44375" y1="92101" x2="44375" y2="92101"/>
                      </a14:backgroundRemoval>
                    </a14:imgEffect>
                  </a14:imgLayer>
                </a14:imgProps>
              </a:ext>
            </a:extLst>
          </a:blip>
          <a:stretch>
            <a:fillRect/>
          </a:stretch>
        </p:blipFill>
        <p:spPr>
          <a:xfrm>
            <a:off x="322384" y="5649646"/>
            <a:ext cx="717391" cy="889266"/>
          </a:xfrm>
          <a:prstGeom prst="rect">
            <a:avLst/>
          </a:prstGeom>
        </p:spPr>
      </p:pic>
      <p:sp>
        <p:nvSpPr>
          <p:cNvPr id="3" name="TextBox 2">
            <a:extLst>
              <a:ext uri="{FF2B5EF4-FFF2-40B4-BE49-F238E27FC236}">
                <a16:creationId xmlns:a16="http://schemas.microsoft.com/office/drawing/2014/main" id="{8F797A3E-48DD-4BDA-A764-DB1CE9E155C3}"/>
              </a:ext>
            </a:extLst>
          </p:cNvPr>
          <p:cNvSpPr txBox="1"/>
          <p:nvPr/>
        </p:nvSpPr>
        <p:spPr>
          <a:xfrm flipH="1">
            <a:off x="3882284" y="4471642"/>
            <a:ext cx="10164418" cy="423449"/>
          </a:xfrm>
          <a:prstGeom prst="rect">
            <a:avLst/>
          </a:prstGeom>
          <a:noFill/>
        </p:spPr>
        <p:txBody>
          <a:bodyPr wrap="square" rtlCol="0">
            <a:spAutoFit/>
          </a:bodyPr>
          <a:lstStyle/>
          <a:p>
            <a:pPr algn="ctr">
              <a:lnSpc>
                <a:spcPct val="150000"/>
              </a:lnSpc>
            </a:pPr>
            <a:r>
              <a:rPr lang="en-US" sz="1600" b="1" spc="200" dirty="0">
                <a:solidFill>
                  <a:srgbClr val="7030A0"/>
                </a:solidFill>
              </a:rPr>
              <a:t>“THINK SMALL”</a:t>
            </a:r>
          </a:p>
        </p:txBody>
      </p:sp>
      <p:pic>
        <p:nvPicPr>
          <p:cNvPr id="1026" name="Picture 2" descr="10,600+ Bobcat Images Stock Photos, Pictures &amp; Royalty-Free Images - iStock">
            <a:extLst>
              <a:ext uri="{FF2B5EF4-FFF2-40B4-BE49-F238E27FC236}">
                <a16:creationId xmlns:a16="http://schemas.microsoft.com/office/drawing/2014/main" id="{D6DF7236-4299-ED7F-A06B-7699C7FD896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804" b="94771" l="9804" r="89706">
                        <a14:foregroundMark x1="16176" y1="90523" x2="20752" y2="91503"/>
                        <a14:foregroundMark x1="45425" y1="79085" x2="52451" y2="83007"/>
                        <a14:foregroundMark x1="21569" y1="94771" x2="21569" y2="94771"/>
                        <a14:foregroundMark x1="60948" y1="49837" x2="64706" y2="54902"/>
                        <a14:foregroundMark x1="76307" y1="18627" x2="85458" y2="23693"/>
                        <a14:foregroundMark x1="47059" y1="23039" x2="57353" y2="28431"/>
                        <a14:foregroundMark x1="27778" y1="52778" x2="34804" y2="57843"/>
                        <a14:foregroundMark x1="15196" y1="83497" x2="14379" y2="85948"/>
                        <a14:foregroundMark x1="19281" y1="82353" x2="18791" y2="85294"/>
                        <a14:foregroundMark x1="25163" y1="83660" x2="22712" y2="85948"/>
                        <a14:foregroundMark x1="26961" y1="88072" x2="26961" y2="88072"/>
                        <a14:foregroundMark x1="42647" y1="71242" x2="41830" y2="76961"/>
                        <a14:foregroundMark x1="46895" y1="73039" x2="46895" y2="73039"/>
                        <a14:foregroundMark x1="51144" y1="74673" x2="51144" y2="74673"/>
                        <a14:foregroundMark x1="53922" y1="79902" x2="53922" y2="79902"/>
                        <a14:foregroundMark x1="38889" y1="52614" x2="38889" y2="52614"/>
                        <a14:foregroundMark x1="38235" y1="48693" x2="38235" y2="48693"/>
                        <a14:foregroundMark x1="33824" y1="45588" x2="31863" y2="46405"/>
                        <a14:foregroundMark x1="27451" y1="47386" x2="27451" y2="47386"/>
                        <a14:foregroundMark x1="48856" y1="18627" x2="48856" y2="18627"/>
                        <a14:foregroundMark x1="53431" y1="16667" x2="53431" y2="16667"/>
                        <a14:foregroundMark x1="58170" y1="18464" x2="58170" y2="18464"/>
                        <a14:foregroundMark x1="58660" y1="24346" x2="58660" y2="24346"/>
                        <a14:foregroundMark x1="59804" y1="44771" x2="59804" y2="44771"/>
                        <a14:foregroundMark x1="64706" y1="41830" x2="64706" y2="41830"/>
                        <a14:foregroundMark x1="69118" y1="45098" x2="69118" y2="45098"/>
                        <a14:foregroundMark x1="71078" y1="49346" x2="71078" y2="49346"/>
                        <a14:foregroundMark x1="78268" y1="13072" x2="78268" y2="13072"/>
                        <a14:foregroundMark x1="80882" y1="13235" x2="80882" y2="13235"/>
                        <a14:foregroundMark x1="87255" y1="13399" x2="87255" y2="13399"/>
                        <a14:foregroundMark x1="88235" y1="17810" x2="88235" y2="17810"/>
                      </a14:backgroundRemoval>
                    </a14:imgEffect>
                  </a14:imgLayer>
                </a14:imgProps>
              </a:ext>
              <a:ext uri="{28A0092B-C50C-407E-A947-70E740481C1C}">
                <a14:useLocalDpi xmlns:a14="http://schemas.microsoft.com/office/drawing/2010/main" val="0"/>
              </a:ext>
            </a:extLst>
          </a:blip>
          <a:srcRect/>
          <a:stretch>
            <a:fillRect/>
          </a:stretch>
        </p:blipFill>
        <p:spPr bwMode="auto">
          <a:xfrm rot="471732">
            <a:off x="4950394" y="3256050"/>
            <a:ext cx="2914650" cy="29146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10,600+ Bobcat Images Stock Photos, Pictures &amp; Royalty-Free Images - iStock">
            <a:extLst>
              <a:ext uri="{FF2B5EF4-FFF2-40B4-BE49-F238E27FC236}">
                <a16:creationId xmlns:a16="http://schemas.microsoft.com/office/drawing/2014/main" id="{22F2DD4E-ECDD-1B18-E4E2-6CCDA440CBC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804" b="94771" l="9804" r="89706">
                        <a14:foregroundMark x1="16176" y1="90523" x2="20752" y2="91503"/>
                        <a14:foregroundMark x1="45425" y1="79085" x2="52451" y2="83007"/>
                        <a14:foregroundMark x1="21569" y1="94771" x2="21569" y2="94771"/>
                        <a14:foregroundMark x1="60948" y1="49837" x2="64706" y2="54902"/>
                        <a14:foregroundMark x1="76307" y1="18627" x2="85458" y2="23693"/>
                        <a14:foregroundMark x1="47059" y1="23039" x2="57353" y2="28431"/>
                        <a14:foregroundMark x1="27778" y1="52778" x2="34804" y2="57843"/>
                        <a14:foregroundMark x1="15196" y1="83497" x2="14379" y2="85948"/>
                        <a14:foregroundMark x1="19281" y1="82353" x2="18791" y2="85294"/>
                        <a14:foregroundMark x1="25163" y1="83660" x2="22712" y2="85948"/>
                        <a14:foregroundMark x1="26961" y1="88072" x2="26961" y2="88072"/>
                        <a14:foregroundMark x1="42647" y1="71242" x2="41830" y2="76961"/>
                        <a14:foregroundMark x1="46895" y1="73039" x2="46895" y2="73039"/>
                        <a14:foregroundMark x1="51144" y1="74673" x2="51144" y2="74673"/>
                        <a14:foregroundMark x1="53922" y1="79902" x2="53922" y2="79902"/>
                        <a14:foregroundMark x1="38889" y1="52614" x2="38889" y2="52614"/>
                        <a14:foregroundMark x1="38235" y1="48693" x2="38235" y2="48693"/>
                        <a14:foregroundMark x1="33824" y1="45588" x2="31863" y2="46405"/>
                        <a14:foregroundMark x1="27451" y1="47386" x2="27451" y2="47386"/>
                        <a14:foregroundMark x1="48856" y1="18627" x2="48856" y2="18627"/>
                        <a14:foregroundMark x1="53431" y1="16667" x2="53431" y2="16667"/>
                        <a14:foregroundMark x1="58170" y1="18464" x2="58170" y2="18464"/>
                        <a14:foregroundMark x1="58660" y1="24346" x2="58660" y2="24346"/>
                        <a14:foregroundMark x1="59804" y1="44771" x2="59804" y2="44771"/>
                        <a14:foregroundMark x1="64706" y1="41830" x2="64706" y2="41830"/>
                        <a14:foregroundMark x1="69118" y1="45098" x2="69118" y2="45098"/>
                        <a14:foregroundMark x1="71078" y1="49346" x2="71078" y2="49346"/>
                        <a14:foregroundMark x1="78268" y1="13072" x2="78268" y2="13072"/>
                        <a14:foregroundMark x1="80882" y1="13235" x2="80882" y2="13235"/>
                        <a14:foregroundMark x1="87255" y1="13399" x2="87255" y2="13399"/>
                        <a14:foregroundMark x1="88235" y1="17810" x2="88235" y2="17810"/>
                      </a14:backgroundRemoval>
                    </a14:imgEffect>
                  </a14:imgLayer>
                </a14:imgProps>
              </a:ext>
              <a:ext uri="{28A0092B-C50C-407E-A947-70E740481C1C}">
                <a14:useLocalDpi xmlns:a14="http://schemas.microsoft.com/office/drawing/2010/main" val="0"/>
              </a:ext>
            </a:extLst>
          </a:blip>
          <a:srcRect/>
          <a:stretch>
            <a:fillRect/>
          </a:stretch>
        </p:blipFill>
        <p:spPr bwMode="auto">
          <a:xfrm>
            <a:off x="9312445" y="136525"/>
            <a:ext cx="2693744" cy="261813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CBB0DF48-67D2-F3D7-268A-FD45586571F5}"/>
              </a:ext>
            </a:extLst>
          </p:cNvPr>
          <p:cNvPicPr>
            <a:picLocks noChangeAspect="1"/>
          </p:cNvPicPr>
          <p:nvPr/>
        </p:nvPicPr>
        <p:blipFill>
          <a:blip r:embed="rId7"/>
          <a:stretch>
            <a:fillRect/>
          </a:stretch>
        </p:blipFill>
        <p:spPr>
          <a:xfrm>
            <a:off x="8415717" y="763579"/>
            <a:ext cx="1172213" cy="1278090"/>
          </a:xfrm>
          <a:prstGeom prst="rect">
            <a:avLst/>
          </a:prstGeom>
        </p:spPr>
      </p:pic>
      <p:pic>
        <p:nvPicPr>
          <p:cNvPr id="10" name="Picture 2" descr="Large Transparent Multi Color Butterfly PNG Clipart - ClipArt Best ...">
            <a:extLst>
              <a:ext uri="{FF2B5EF4-FFF2-40B4-BE49-F238E27FC236}">
                <a16:creationId xmlns:a16="http://schemas.microsoft.com/office/drawing/2014/main" id="{4C792012-BB41-71E5-ABFC-2899F1EA995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55840" y="5292369"/>
            <a:ext cx="727294" cy="714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9952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path" presetSubtype="0" accel="50000" decel="50000" fill="hold" nodeType="afterEffect">
                                  <p:stCondLst>
                                    <p:cond delay="2000"/>
                                  </p:stCondLst>
                                  <p:childTnLst>
                                    <p:animMotion origin="layout" path="M -0.00013 -2.59259E-6 C 0.0056 0.04051 0.07448 0.04097 0.15261 0.00347 C 0.23282 -0.03426 0.29271 -0.09653 0.28672 -0.13611 C 0.28073 -0.17592 0.34063 -0.23773 0.4211 -0.27569 C 0.49948 -0.31319 0.56928 -0.31319 0.57514 -0.27361 " pathEditMode="relative" rAng="20700000" ptsTypes="AAAAA">
                                      <p:cBhvr>
                                        <p:cTn id="6" dur="5000" fill="hold"/>
                                        <p:tgtEl>
                                          <p:spTgt spid="10"/>
                                        </p:tgtEl>
                                        <p:attrNameLst>
                                          <p:attrName>ppt_x</p:attrName>
                                          <p:attrName>ppt_y</p:attrName>
                                        </p:attrNameLst>
                                      </p:cBhvr>
                                      <p:rCtr x="28763" y="-1365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1CFBBE3-6563-859C-BC86-2C29ECD91053}"/>
              </a:ext>
            </a:extLst>
          </p:cNvPr>
          <p:cNvSpPr>
            <a:spLocks noGrp="1"/>
          </p:cNvSpPr>
          <p:nvPr>
            <p:ph type="ftr" sz="quarter" idx="11"/>
          </p:nvPr>
        </p:nvSpPr>
        <p:spPr/>
        <p:txBody>
          <a:bodyPr/>
          <a:lstStyle/>
          <a:p>
            <a:r>
              <a:rPr lang="en-US" dirty="0"/>
              <a:t>Enhancing Awareness, Promoting Exercise with MS</a:t>
            </a:r>
          </a:p>
        </p:txBody>
      </p:sp>
      <p:sp>
        <p:nvSpPr>
          <p:cNvPr id="5" name="Slide Number Placeholder 4">
            <a:extLst>
              <a:ext uri="{FF2B5EF4-FFF2-40B4-BE49-F238E27FC236}">
                <a16:creationId xmlns:a16="http://schemas.microsoft.com/office/drawing/2014/main" id="{2B1E186C-BCBA-81B9-E5E0-5F76EF0CAC0E}"/>
              </a:ext>
            </a:extLst>
          </p:cNvPr>
          <p:cNvSpPr>
            <a:spLocks noGrp="1"/>
          </p:cNvSpPr>
          <p:nvPr>
            <p:ph type="sldNum" sz="quarter" idx="12"/>
          </p:nvPr>
        </p:nvSpPr>
        <p:spPr/>
        <p:txBody>
          <a:bodyPr/>
          <a:lstStyle/>
          <a:p>
            <a:fld id="{5E883481-A521-4A75-848A-A2BF2DE74739}" type="slidenum">
              <a:rPr lang="en-US" smtClean="0"/>
              <a:t>25</a:t>
            </a:fld>
            <a:endParaRPr lang="en-US" dirty="0"/>
          </a:p>
        </p:txBody>
      </p:sp>
      <p:sp>
        <p:nvSpPr>
          <p:cNvPr id="7" name="TextBox 6">
            <a:extLst>
              <a:ext uri="{FF2B5EF4-FFF2-40B4-BE49-F238E27FC236}">
                <a16:creationId xmlns:a16="http://schemas.microsoft.com/office/drawing/2014/main" id="{1AA9AC8B-2A1A-F703-76E9-851319B397DD}"/>
              </a:ext>
            </a:extLst>
          </p:cNvPr>
          <p:cNvSpPr txBox="1"/>
          <p:nvPr/>
        </p:nvSpPr>
        <p:spPr>
          <a:xfrm>
            <a:off x="506461" y="1075010"/>
            <a:ext cx="6917023" cy="5035353"/>
          </a:xfrm>
          <a:prstGeom prst="rect">
            <a:avLst/>
          </a:prstGeom>
          <a:noFill/>
        </p:spPr>
        <p:txBody>
          <a:bodyPr wrap="square">
            <a:spAutoFit/>
          </a:bodyPr>
          <a:lstStyle/>
          <a:p>
            <a:pPr algn="just">
              <a:lnSpc>
                <a:spcPct val="150000"/>
              </a:lnSpc>
              <a:buNone/>
            </a:pPr>
            <a:r>
              <a:rPr lang="en-US" b="1" dirty="0">
                <a:effectLst/>
              </a:rPr>
              <a:t>CAR-T therapy, long known for its success in fighting cancer, shows  positive results in autoimmune diseases.  Clinical trials appreciate  that people with lupus, rheumatoid arthritis, and multiple sclerosis are experiencing full remission after treatment</a:t>
            </a:r>
            <a:r>
              <a:rPr lang="en-US" b="1" dirty="0"/>
              <a:t>.  </a:t>
            </a:r>
            <a:endParaRPr lang="en-US" b="1" dirty="0">
              <a:effectLst/>
            </a:endParaRPr>
          </a:p>
          <a:p>
            <a:pPr algn="l">
              <a:lnSpc>
                <a:spcPct val="150000"/>
              </a:lnSpc>
              <a:buNone/>
            </a:pPr>
            <a:endParaRPr lang="en-US" b="1" dirty="0">
              <a:effectLst/>
            </a:endParaRPr>
          </a:p>
          <a:p>
            <a:pPr algn="just">
              <a:lnSpc>
                <a:spcPct val="150000"/>
              </a:lnSpc>
              <a:buNone/>
            </a:pPr>
            <a:r>
              <a:rPr lang="en-US" b="1" dirty="0">
                <a:effectLst/>
              </a:rPr>
              <a:t>CAR-T works by reprogramming a patient’s own immune cells to target the faulty immune responses driving autoimmune disease. </a:t>
            </a:r>
            <a:r>
              <a:rPr lang="en-US" b="1" dirty="0"/>
              <a:t> </a:t>
            </a:r>
          </a:p>
          <a:p>
            <a:pPr algn="just">
              <a:lnSpc>
                <a:spcPct val="150000"/>
              </a:lnSpc>
              <a:buNone/>
            </a:pPr>
            <a:endParaRPr lang="en-US" b="1" dirty="0">
              <a:effectLst/>
            </a:endParaRPr>
          </a:p>
          <a:p>
            <a:pPr algn="just">
              <a:lnSpc>
                <a:spcPct val="150000"/>
              </a:lnSpc>
              <a:buNone/>
            </a:pPr>
            <a:r>
              <a:rPr lang="en-US" b="1" dirty="0">
                <a:effectLst/>
              </a:rPr>
              <a:t>While still in experimental stages, CAR-T therapy could redefine how autoimmune diseases are treated, a revolutionary approach, shifting the focus from managing autoimmune conditions </a:t>
            </a:r>
            <a:r>
              <a:rPr lang="en-US" b="1" dirty="0"/>
              <a:t>to hibernating </a:t>
            </a:r>
            <a:r>
              <a:rPr lang="en-US" b="1" dirty="0">
                <a:effectLst/>
              </a:rPr>
              <a:t>remissions.  Discuss with the cadre of your therapeutic MS umbrella. </a:t>
            </a:r>
          </a:p>
        </p:txBody>
      </p:sp>
      <p:sp>
        <p:nvSpPr>
          <p:cNvPr id="9" name="TextBox 8">
            <a:extLst>
              <a:ext uri="{FF2B5EF4-FFF2-40B4-BE49-F238E27FC236}">
                <a16:creationId xmlns:a16="http://schemas.microsoft.com/office/drawing/2014/main" id="{DD582F16-D257-138B-B5A7-B9C528E7780F}"/>
              </a:ext>
            </a:extLst>
          </p:cNvPr>
          <p:cNvSpPr txBox="1"/>
          <p:nvPr/>
        </p:nvSpPr>
        <p:spPr>
          <a:xfrm>
            <a:off x="0" y="136525"/>
            <a:ext cx="12192000" cy="1107996"/>
          </a:xfrm>
          <a:prstGeom prst="rect">
            <a:avLst/>
          </a:prstGeom>
          <a:noFill/>
        </p:spPr>
        <p:txBody>
          <a:bodyPr wrap="square">
            <a:spAutoFit/>
          </a:bodyPr>
          <a:lstStyle/>
          <a:p>
            <a:pPr algn="ctr"/>
            <a:r>
              <a:rPr lang="en-US" sz="2400" b="1" dirty="0">
                <a:effectLst/>
              </a:rPr>
              <a:t>With MS You Are Your Best Advocate.  </a:t>
            </a:r>
            <a:r>
              <a:rPr lang="en-US" sz="2400" b="1" dirty="0"/>
              <a:t>“Think Small”  </a:t>
            </a:r>
          </a:p>
          <a:p>
            <a:pPr algn="ctr"/>
            <a:r>
              <a:rPr lang="en-US" sz="2400" b="1" dirty="0"/>
              <a:t>Challenge Self.  What are you doing 30 years from today?  </a:t>
            </a:r>
            <a:endParaRPr lang="en-US" sz="2400" b="1" dirty="0">
              <a:effectLst/>
            </a:endParaRPr>
          </a:p>
          <a:p>
            <a:pPr algn="ctr"/>
            <a:r>
              <a:rPr lang="en-US" dirty="0">
                <a:effectLst/>
              </a:rPr>
              <a:t>. </a:t>
            </a:r>
            <a:endParaRPr lang="en-US" dirty="0"/>
          </a:p>
        </p:txBody>
      </p:sp>
      <p:pic>
        <p:nvPicPr>
          <p:cNvPr id="13" name="Picture 12">
            <a:extLst>
              <a:ext uri="{FF2B5EF4-FFF2-40B4-BE49-F238E27FC236}">
                <a16:creationId xmlns:a16="http://schemas.microsoft.com/office/drawing/2014/main" id="{B11F8BF8-12AC-0ADE-141C-7312BA902EF1}"/>
              </a:ext>
            </a:extLst>
          </p:cNvPr>
          <p:cNvPicPr>
            <a:picLocks noChangeAspect="1"/>
          </p:cNvPicPr>
          <p:nvPr/>
        </p:nvPicPr>
        <p:blipFill>
          <a:blip r:embed="rId2"/>
          <a:stretch>
            <a:fillRect/>
          </a:stretch>
        </p:blipFill>
        <p:spPr>
          <a:xfrm>
            <a:off x="7770527" y="1174479"/>
            <a:ext cx="4114799" cy="4965311"/>
          </a:xfrm>
          <a:prstGeom prst="rect">
            <a:avLst/>
          </a:prstGeom>
        </p:spPr>
      </p:pic>
      <p:pic>
        <p:nvPicPr>
          <p:cNvPr id="2" name="Picture 2" descr="Large Transparent Multi Color Butterfly PNG Clipart - ClipArt Best ...">
            <a:extLst>
              <a:ext uri="{FF2B5EF4-FFF2-40B4-BE49-F238E27FC236}">
                <a16:creationId xmlns:a16="http://schemas.microsoft.com/office/drawing/2014/main" id="{C464393A-ED6E-0F49-49E5-E14064C6B1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8719" y="243875"/>
            <a:ext cx="727294" cy="714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26184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0FC8C-B0BA-CA46-3F80-EF36001ACF90}"/>
              </a:ext>
            </a:extLst>
          </p:cNvPr>
          <p:cNvSpPr>
            <a:spLocks noGrp="1"/>
          </p:cNvSpPr>
          <p:nvPr>
            <p:ph type="title"/>
          </p:nvPr>
        </p:nvSpPr>
        <p:spPr>
          <a:xfrm>
            <a:off x="804530" y="460687"/>
            <a:ext cx="7348870" cy="613070"/>
          </a:xfrm>
        </p:spPr>
        <p:txBody>
          <a:bodyPr>
            <a:noAutofit/>
          </a:bodyPr>
          <a:lstStyle/>
          <a:p>
            <a:r>
              <a:rPr lang="en-US" sz="3600" b="1" spc="300" dirty="0">
                <a:solidFill>
                  <a:srgbClr val="FF0000"/>
                </a:solidFill>
                <a:latin typeface="Ravie" panose="04040805050809020602" pitchFamily="82" charset="0"/>
              </a:rPr>
              <a:t>M.</a:t>
            </a:r>
            <a:r>
              <a:rPr lang="en-US" sz="3600" b="1" spc="300" dirty="0">
                <a:solidFill>
                  <a:srgbClr val="0000CC"/>
                </a:solidFill>
                <a:latin typeface="Ravie" panose="04040805050809020602" pitchFamily="82" charset="0"/>
              </a:rPr>
              <a:t>O.</a:t>
            </a:r>
            <a:r>
              <a:rPr lang="en-US" sz="3600" b="1" spc="300" dirty="0">
                <a:solidFill>
                  <a:srgbClr val="00B050"/>
                </a:solidFill>
                <a:latin typeface="Ravie" panose="04040805050809020602" pitchFamily="82" charset="0"/>
              </a:rPr>
              <a:t>R.</a:t>
            </a:r>
            <a:r>
              <a:rPr lang="en-US" sz="3600" b="1" spc="300" dirty="0">
                <a:solidFill>
                  <a:srgbClr val="7030A0"/>
                </a:solidFill>
                <a:latin typeface="Ravie" panose="04040805050809020602" pitchFamily="82" charset="0"/>
              </a:rPr>
              <a:t>E.</a:t>
            </a:r>
            <a:r>
              <a:rPr lang="en-US" sz="3600" dirty="0">
                <a:latin typeface="Ravie" panose="04040805050809020602" pitchFamily="82" charset="0"/>
              </a:rPr>
              <a:t> of a </a:t>
            </a:r>
            <a:r>
              <a:rPr lang="en-US" sz="3600" dirty="0">
                <a:solidFill>
                  <a:srgbClr val="FF0000"/>
                </a:solidFill>
                <a:latin typeface="Ravie" panose="04040805050809020602" pitchFamily="82" charset="0"/>
              </a:rPr>
              <a:t>Healthy </a:t>
            </a:r>
            <a:r>
              <a:rPr lang="en-US" sz="3600" dirty="0">
                <a:solidFill>
                  <a:srgbClr val="0000FF"/>
                </a:solidFill>
                <a:latin typeface="Ravie" panose="04040805050809020602" pitchFamily="82" charset="0"/>
              </a:rPr>
              <a:t>Community, </a:t>
            </a:r>
            <a:r>
              <a:rPr lang="en-US" sz="3600" dirty="0">
                <a:solidFill>
                  <a:srgbClr val="00B050"/>
                </a:solidFill>
                <a:latin typeface="Ravie" panose="04040805050809020602" pitchFamily="82" charset="0"/>
              </a:rPr>
              <a:t>Naturally.</a:t>
            </a:r>
          </a:p>
        </p:txBody>
      </p:sp>
      <p:sp>
        <p:nvSpPr>
          <p:cNvPr id="6" name="Title 1">
            <a:extLst>
              <a:ext uri="{FF2B5EF4-FFF2-40B4-BE49-F238E27FC236}">
                <a16:creationId xmlns:a16="http://schemas.microsoft.com/office/drawing/2014/main" id="{DBDA96A4-8011-5E8F-1815-3798266873FA}"/>
              </a:ext>
            </a:extLst>
          </p:cNvPr>
          <p:cNvSpPr txBox="1">
            <a:spLocks/>
          </p:cNvSpPr>
          <p:nvPr/>
        </p:nvSpPr>
        <p:spPr>
          <a:xfrm>
            <a:off x="1262270" y="3061252"/>
            <a:ext cx="10515600" cy="6130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dirty="0">
                <a:latin typeface="Kermit Extrabold" panose="020F0503040000060003" pitchFamily="34" charset="0"/>
              </a:rPr>
              <a:t>Activity</a:t>
            </a:r>
          </a:p>
          <a:p>
            <a:pPr>
              <a:lnSpc>
                <a:spcPct val="150000"/>
              </a:lnSpc>
            </a:pPr>
            <a:r>
              <a:rPr lang="en-US" dirty="0">
                <a:latin typeface="Kermit Extrabold" panose="020F0503040000060003" pitchFamily="34" charset="0"/>
              </a:rPr>
              <a:t>Sustain </a:t>
            </a:r>
          </a:p>
          <a:p>
            <a:pPr>
              <a:lnSpc>
                <a:spcPct val="150000"/>
              </a:lnSpc>
            </a:pPr>
            <a:r>
              <a:rPr lang="en-US" dirty="0">
                <a:latin typeface="Kermit Extrabold" panose="020F0503040000060003" pitchFamily="34" charset="0"/>
              </a:rPr>
              <a:t>Energy</a:t>
            </a:r>
          </a:p>
          <a:p>
            <a:pPr>
              <a:lnSpc>
                <a:spcPct val="150000"/>
              </a:lnSpc>
            </a:pPr>
            <a:r>
              <a:rPr lang="en-US" dirty="0">
                <a:latin typeface="Kermit Extrabold" panose="020F0503040000060003" pitchFamily="34" charset="0"/>
              </a:rPr>
              <a:t>Fun</a:t>
            </a:r>
          </a:p>
        </p:txBody>
      </p:sp>
      <p:sp>
        <p:nvSpPr>
          <p:cNvPr id="9" name="TextBox 8">
            <a:extLst>
              <a:ext uri="{FF2B5EF4-FFF2-40B4-BE49-F238E27FC236}">
                <a16:creationId xmlns:a16="http://schemas.microsoft.com/office/drawing/2014/main" id="{5F4C6506-179E-D87E-F3A0-20218C813F23}"/>
              </a:ext>
            </a:extLst>
          </p:cNvPr>
          <p:cNvSpPr txBox="1"/>
          <p:nvPr/>
        </p:nvSpPr>
        <p:spPr>
          <a:xfrm>
            <a:off x="8187070" y="0"/>
            <a:ext cx="4004930" cy="6960047"/>
          </a:xfrm>
          <a:prstGeom prst="rect">
            <a:avLst/>
          </a:prstGeom>
          <a:solidFill>
            <a:srgbClr val="FFFF00"/>
          </a:solidFill>
        </p:spPr>
        <p:txBody>
          <a:bodyPr wrap="square" rtlCol="0">
            <a:spAutoFit/>
          </a:bodyPr>
          <a:lstStyle/>
          <a:p>
            <a:pPr algn="r">
              <a:lnSpc>
                <a:spcPct val="150000"/>
              </a:lnSpc>
            </a:pPr>
            <a:endParaRPr lang="en-US" sz="4400" b="1" dirty="0">
              <a:solidFill>
                <a:srgbClr val="FF0000"/>
              </a:solidFill>
            </a:endParaRPr>
          </a:p>
          <a:p>
            <a:pPr algn="r">
              <a:lnSpc>
                <a:spcPct val="150000"/>
              </a:lnSpc>
            </a:pPr>
            <a:endParaRPr lang="en-US" sz="800" b="1" dirty="0"/>
          </a:p>
          <a:p>
            <a:pPr algn="r">
              <a:lnSpc>
                <a:spcPct val="150000"/>
              </a:lnSpc>
            </a:pPr>
            <a:endParaRPr lang="en-US" sz="800" b="1" dirty="0"/>
          </a:p>
          <a:p>
            <a:pPr algn="r">
              <a:lnSpc>
                <a:spcPct val="150000"/>
              </a:lnSpc>
            </a:pPr>
            <a:endParaRPr lang="en-US" sz="800" b="1" dirty="0"/>
          </a:p>
          <a:p>
            <a:pPr algn="r">
              <a:lnSpc>
                <a:spcPct val="150000"/>
              </a:lnSpc>
            </a:pPr>
            <a:endParaRPr lang="en-US" sz="800" b="1" dirty="0"/>
          </a:p>
          <a:p>
            <a:pPr algn="r">
              <a:lnSpc>
                <a:spcPct val="150000"/>
              </a:lnSpc>
            </a:pPr>
            <a:endParaRPr lang="en-US" sz="800" b="1" dirty="0"/>
          </a:p>
          <a:p>
            <a:pPr algn="r">
              <a:lnSpc>
                <a:spcPct val="150000"/>
              </a:lnSpc>
            </a:pPr>
            <a:endParaRPr lang="en-US" sz="800" b="1" dirty="0"/>
          </a:p>
          <a:p>
            <a:pPr algn="r">
              <a:lnSpc>
                <a:spcPct val="150000"/>
              </a:lnSpc>
            </a:pPr>
            <a:endParaRPr lang="en-US" sz="800" b="1" dirty="0"/>
          </a:p>
          <a:p>
            <a:pPr algn="r">
              <a:lnSpc>
                <a:spcPct val="150000"/>
              </a:lnSpc>
            </a:pPr>
            <a:endParaRPr lang="en-US" sz="800" b="1" dirty="0"/>
          </a:p>
          <a:p>
            <a:pPr algn="r">
              <a:lnSpc>
                <a:spcPct val="150000"/>
              </a:lnSpc>
            </a:pPr>
            <a:endParaRPr lang="en-US" sz="800" b="1" dirty="0"/>
          </a:p>
          <a:p>
            <a:pPr algn="r">
              <a:lnSpc>
                <a:spcPct val="150000"/>
              </a:lnSpc>
            </a:pPr>
            <a:endParaRPr lang="en-US" sz="800" b="1" dirty="0"/>
          </a:p>
          <a:p>
            <a:pPr algn="r">
              <a:lnSpc>
                <a:spcPct val="150000"/>
              </a:lnSpc>
            </a:pPr>
            <a:endParaRPr lang="en-US" sz="800" b="1" dirty="0"/>
          </a:p>
          <a:p>
            <a:pPr algn="r">
              <a:lnSpc>
                <a:spcPct val="150000"/>
              </a:lnSpc>
            </a:pPr>
            <a:endParaRPr lang="en-US" sz="800" b="1" dirty="0"/>
          </a:p>
          <a:p>
            <a:pPr algn="r">
              <a:lnSpc>
                <a:spcPct val="150000"/>
              </a:lnSpc>
            </a:pPr>
            <a:endParaRPr lang="en-US" sz="800" b="1" dirty="0"/>
          </a:p>
          <a:p>
            <a:pPr algn="r">
              <a:lnSpc>
                <a:spcPct val="150000"/>
              </a:lnSpc>
            </a:pPr>
            <a:endParaRPr lang="en-US" sz="800" b="1" dirty="0"/>
          </a:p>
          <a:p>
            <a:pPr algn="r">
              <a:lnSpc>
                <a:spcPct val="150000"/>
              </a:lnSpc>
            </a:pPr>
            <a:endParaRPr lang="en-US" sz="800" b="1" dirty="0"/>
          </a:p>
          <a:p>
            <a:pPr algn="r">
              <a:lnSpc>
                <a:spcPct val="150000"/>
              </a:lnSpc>
            </a:pPr>
            <a:endParaRPr lang="en-US" sz="800" b="1" dirty="0"/>
          </a:p>
          <a:p>
            <a:pPr algn="r">
              <a:lnSpc>
                <a:spcPct val="150000"/>
              </a:lnSpc>
            </a:pPr>
            <a:endParaRPr lang="en-US" sz="800" b="1" dirty="0"/>
          </a:p>
          <a:p>
            <a:pPr algn="r">
              <a:lnSpc>
                <a:spcPct val="150000"/>
              </a:lnSpc>
            </a:pPr>
            <a:endParaRPr lang="en-US" sz="800" b="1" dirty="0"/>
          </a:p>
          <a:p>
            <a:pPr algn="r">
              <a:lnSpc>
                <a:spcPct val="150000"/>
              </a:lnSpc>
            </a:pPr>
            <a:endParaRPr lang="en-US" sz="800" b="1" dirty="0"/>
          </a:p>
          <a:p>
            <a:pPr algn="r">
              <a:lnSpc>
                <a:spcPct val="150000"/>
              </a:lnSpc>
            </a:pPr>
            <a:endParaRPr lang="en-US" sz="800" b="1" dirty="0"/>
          </a:p>
          <a:p>
            <a:pPr algn="r">
              <a:lnSpc>
                <a:spcPct val="150000"/>
              </a:lnSpc>
            </a:pPr>
            <a:endParaRPr lang="en-US" sz="800" b="1" dirty="0"/>
          </a:p>
          <a:p>
            <a:pPr algn="r">
              <a:lnSpc>
                <a:spcPct val="150000"/>
              </a:lnSpc>
            </a:pPr>
            <a:endParaRPr lang="en-US" sz="800" b="1" dirty="0"/>
          </a:p>
          <a:p>
            <a:pPr algn="r">
              <a:lnSpc>
                <a:spcPct val="150000"/>
              </a:lnSpc>
            </a:pPr>
            <a:endParaRPr lang="en-US" sz="800" b="1" dirty="0"/>
          </a:p>
          <a:p>
            <a:pPr algn="r">
              <a:lnSpc>
                <a:spcPct val="150000"/>
              </a:lnSpc>
            </a:pPr>
            <a:endParaRPr lang="en-US" sz="800" b="1" dirty="0"/>
          </a:p>
          <a:p>
            <a:pPr algn="r">
              <a:lnSpc>
                <a:spcPct val="150000"/>
              </a:lnSpc>
            </a:pPr>
            <a:endParaRPr lang="en-US" sz="800" b="1" dirty="0"/>
          </a:p>
          <a:p>
            <a:pPr algn="r">
              <a:lnSpc>
                <a:spcPct val="150000"/>
              </a:lnSpc>
            </a:pPr>
            <a:endParaRPr lang="en-US" sz="800" b="1" dirty="0"/>
          </a:p>
          <a:p>
            <a:pPr algn="r">
              <a:lnSpc>
                <a:spcPct val="150000"/>
              </a:lnSpc>
            </a:pPr>
            <a:endParaRPr lang="en-US" sz="2400" b="1" dirty="0"/>
          </a:p>
          <a:p>
            <a:pPr algn="r">
              <a:lnSpc>
                <a:spcPct val="150000"/>
              </a:lnSpc>
            </a:pPr>
            <a:endParaRPr lang="en-US" sz="2400" b="1" dirty="0"/>
          </a:p>
        </p:txBody>
      </p:sp>
      <p:cxnSp>
        <p:nvCxnSpPr>
          <p:cNvPr id="11" name="Straight Arrow Connector 10">
            <a:extLst>
              <a:ext uri="{FF2B5EF4-FFF2-40B4-BE49-F238E27FC236}">
                <a16:creationId xmlns:a16="http://schemas.microsoft.com/office/drawing/2014/main" id="{9DC22FCD-D896-BC50-6F1B-FE00CD1C68FC}"/>
              </a:ext>
            </a:extLst>
          </p:cNvPr>
          <p:cNvCxnSpPr>
            <a:cxnSpLocks/>
          </p:cNvCxnSpPr>
          <p:nvPr/>
        </p:nvCxnSpPr>
        <p:spPr>
          <a:xfrm flipH="1">
            <a:off x="5425814" y="1993219"/>
            <a:ext cx="2761256" cy="0"/>
          </a:xfrm>
          <a:prstGeom prst="straightConnector1">
            <a:avLst/>
          </a:prstGeom>
          <a:ln w="57150">
            <a:solidFill>
              <a:srgbClr val="FF000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4C7318FB-7354-0A01-53E0-553C4C7832D0}"/>
              </a:ext>
            </a:extLst>
          </p:cNvPr>
          <p:cNvCxnSpPr>
            <a:cxnSpLocks/>
          </p:cNvCxnSpPr>
          <p:nvPr/>
        </p:nvCxnSpPr>
        <p:spPr>
          <a:xfrm flipH="1">
            <a:off x="5459484" y="5206854"/>
            <a:ext cx="2727586" cy="0"/>
          </a:xfrm>
          <a:prstGeom prst="straightConnector1">
            <a:avLst/>
          </a:prstGeom>
          <a:ln w="57150">
            <a:solidFill>
              <a:srgbClr val="FF0000"/>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27" name="Footer Placeholder 26">
            <a:extLst>
              <a:ext uri="{FF2B5EF4-FFF2-40B4-BE49-F238E27FC236}">
                <a16:creationId xmlns:a16="http://schemas.microsoft.com/office/drawing/2014/main" id="{648D8BEB-0519-BEBC-A0A9-F7A64AC5268A}"/>
              </a:ext>
            </a:extLst>
          </p:cNvPr>
          <p:cNvSpPr>
            <a:spLocks noGrp="1"/>
          </p:cNvSpPr>
          <p:nvPr>
            <p:ph type="ftr" sz="quarter" idx="11"/>
          </p:nvPr>
        </p:nvSpPr>
        <p:spPr/>
        <p:txBody>
          <a:bodyPr/>
          <a:lstStyle/>
          <a:p>
            <a:r>
              <a:rPr lang="en-US" dirty="0"/>
              <a:t>One step, then another</a:t>
            </a:r>
          </a:p>
        </p:txBody>
      </p:sp>
      <p:pic>
        <p:nvPicPr>
          <p:cNvPr id="3" name="Picture 2">
            <a:extLst>
              <a:ext uri="{FF2B5EF4-FFF2-40B4-BE49-F238E27FC236}">
                <a16:creationId xmlns:a16="http://schemas.microsoft.com/office/drawing/2014/main" id="{35605849-C1B6-B818-36FF-28EF5646818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378" b="92101" l="10000" r="90000">
                        <a14:foregroundMark x1="42917" y1="18319" x2="53542" y2="57815"/>
                        <a14:foregroundMark x1="45417" y1="5714" x2="45000" y2="7563"/>
                        <a14:foregroundMark x1="43125" y1="15966" x2="42292" y2="17815"/>
                        <a14:foregroundMark x1="53333" y1="68571" x2="51458" y2="73445"/>
                        <a14:foregroundMark x1="77500" y1="89748" x2="80208" y2="90588"/>
                        <a14:foregroundMark x1="19167" y1="89412" x2="13333" y2="90420"/>
                        <a14:foregroundMark x1="44375" y1="92101" x2="44375" y2="92101"/>
                      </a14:backgroundRemoval>
                    </a14:imgEffect>
                  </a14:imgLayer>
                </a14:imgProps>
              </a:ext>
            </a:extLst>
          </a:blip>
          <a:stretch>
            <a:fillRect/>
          </a:stretch>
        </p:blipFill>
        <p:spPr>
          <a:xfrm>
            <a:off x="322384" y="5649646"/>
            <a:ext cx="717391" cy="889266"/>
          </a:xfrm>
          <a:prstGeom prst="rect">
            <a:avLst/>
          </a:prstGeom>
        </p:spPr>
      </p:pic>
      <p:sp>
        <p:nvSpPr>
          <p:cNvPr id="13" name="TextBox 12">
            <a:extLst>
              <a:ext uri="{FF2B5EF4-FFF2-40B4-BE49-F238E27FC236}">
                <a16:creationId xmlns:a16="http://schemas.microsoft.com/office/drawing/2014/main" id="{2D1D344A-5A77-A14D-3C71-0F09E04C0BBB}"/>
              </a:ext>
            </a:extLst>
          </p:cNvPr>
          <p:cNvSpPr txBox="1"/>
          <p:nvPr/>
        </p:nvSpPr>
        <p:spPr>
          <a:xfrm>
            <a:off x="8522804" y="1519886"/>
            <a:ext cx="3333461" cy="4308872"/>
          </a:xfrm>
          <a:prstGeom prst="rect">
            <a:avLst/>
          </a:prstGeom>
          <a:noFill/>
        </p:spPr>
        <p:txBody>
          <a:bodyPr wrap="square" rtlCol="0">
            <a:spAutoFit/>
          </a:bodyPr>
          <a:lstStyle/>
          <a:p>
            <a:pPr algn="ctr">
              <a:lnSpc>
                <a:spcPct val="200000"/>
              </a:lnSpc>
            </a:pPr>
            <a:r>
              <a:rPr lang="en-US" sz="3200" b="1" dirty="0">
                <a:solidFill>
                  <a:srgbClr val="FF0000"/>
                </a:solidFill>
                <a:latin typeface="Ravie" panose="04040805050809020602" pitchFamily="82" charset="0"/>
              </a:rPr>
              <a:t>Mobility</a:t>
            </a:r>
          </a:p>
          <a:p>
            <a:pPr algn="ctr">
              <a:lnSpc>
                <a:spcPct val="200000"/>
              </a:lnSpc>
            </a:pPr>
            <a:r>
              <a:rPr lang="en-US" sz="3200" b="1" dirty="0">
                <a:solidFill>
                  <a:srgbClr val="0000CC"/>
                </a:solidFill>
                <a:latin typeface="Ravie" panose="04040805050809020602" pitchFamily="82" charset="0"/>
              </a:rPr>
              <a:t>Outdoors</a:t>
            </a:r>
          </a:p>
          <a:p>
            <a:pPr algn="ctr">
              <a:lnSpc>
                <a:spcPct val="200000"/>
              </a:lnSpc>
            </a:pPr>
            <a:r>
              <a:rPr lang="en-US" sz="3200" b="1" dirty="0">
                <a:solidFill>
                  <a:srgbClr val="04AD52"/>
                </a:solidFill>
                <a:latin typeface="Ravie" panose="04040805050809020602" pitchFamily="82" charset="0"/>
              </a:rPr>
              <a:t>Recreation</a:t>
            </a:r>
          </a:p>
          <a:p>
            <a:pPr algn="ctr">
              <a:lnSpc>
                <a:spcPct val="200000"/>
              </a:lnSpc>
            </a:pPr>
            <a:r>
              <a:rPr lang="en-US" sz="3200" b="1" dirty="0">
                <a:solidFill>
                  <a:srgbClr val="7030A0"/>
                </a:solidFill>
                <a:latin typeface="Ravie" panose="04040805050809020602" pitchFamily="82" charset="0"/>
              </a:rPr>
              <a:t>Exercise</a:t>
            </a:r>
          </a:p>
          <a:p>
            <a:endParaRPr lang="en-US" dirty="0"/>
          </a:p>
        </p:txBody>
      </p:sp>
      <p:sp>
        <p:nvSpPr>
          <p:cNvPr id="4" name="TextBox 3">
            <a:extLst>
              <a:ext uri="{FF2B5EF4-FFF2-40B4-BE49-F238E27FC236}">
                <a16:creationId xmlns:a16="http://schemas.microsoft.com/office/drawing/2014/main" id="{9F5F77B2-CB8D-824F-EAC1-7BA3304ED2DC}"/>
              </a:ext>
            </a:extLst>
          </p:cNvPr>
          <p:cNvSpPr txBox="1"/>
          <p:nvPr/>
        </p:nvSpPr>
        <p:spPr>
          <a:xfrm>
            <a:off x="2866517" y="3233522"/>
            <a:ext cx="7718151" cy="423449"/>
          </a:xfrm>
          <a:prstGeom prst="rect">
            <a:avLst/>
          </a:prstGeom>
          <a:noFill/>
        </p:spPr>
        <p:txBody>
          <a:bodyPr wrap="square" rtlCol="0">
            <a:spAutoFit/>
          </a:bodyPr>
          <a:lstStyle/>
          <a:p>
            <a:pPr algn="ctr">
              <a:lnSpc>
                <a:spcPct val="150000"/>
              </a:lnSpc>
            </a:pPr>
            <a:r>
              <a:rPr lang="en-US" sz="1600" b="1" spc="200" dirty="0">
                <a:solidFill>
                  <a:srgbClr val="7030A0"/>
                </a:solidFill>
              </a:rPr>
              <a:t>“THINK SMALL”</a:t>
            </a:r>
          </a:p>
        </p:txBody>
      </p:sp>
      <p:cxnSp>
        <p:nvCxnSpPr>
          <p:cNvPr id="5" name="Straight Arrow Connector 4">
            <a:extLst>
              <a:ext uri="{FF2B5EF4-FFF2-40B4-BE49-F238E27FC236}">
                <a16:creationId xmlns:a16="http://schemas.microsoft.com/office/drawing/2014/main" id="{51D90A00-3F7C-C45B-E72E-3EB387096493}"/>
              </a:ext>
            </a:extLst>
          </p:cNvPr>
          <p:cNvCxnSpPr>
            <a:cxnSpLocks/>
          </p:cNvCxnSpPr>
          <p:nvPr/>
        </p:nvCxnSpPr>
        <p:spPr>
          <a:xfrm flipH="1">
            <a:off x="5425814" y="4179811"/>
            <a:ext cx="2727586" cy="0"/>
          </a:xfrm>
          <a:prstGeom prst="straightConnector1">
            <a:avLst/>
          </a:prstGeom>
          <a:ln w="57150">
            <a:solidFill>
              <a:srgbClr val="FF000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FFB186E5-B5CC-5804-774B-0E66C48DFF8D}"/>
              </a:ext>
            </a:extLst>
          </p:cNvPr>
          <p:cNvCxnSpPr>
            <a:cxnSpLocks/>
          </p:cNvCxnSpPr>
          <p:nvPr/>
        </p:nvCxnSpPr>
        <p:spPr>
          <a:xfrm flipH="1">
            <a:off x="5425814" y="2775080"/>
            <a:ext cx="2727586" cy="0"/>
          </a:xfrm>
          <a:prstGeom prst="straightConnector1">
            <a:avLst/>
          </a:prstGeom>
          <a:ln w="57150">
            <a:solidFill>
              <a:srgbClr val="FF0000"/>
            </a:solidFill>
            <a:prstDash val="sysDot"/>
            <a:tailEnd type="triangle"/>
          </a:ln>
        </p:spPr>
        <p:style>
          <a:lnRef idx="2">
            <a:schemeClr val="accent1"/>
          </a:lnRef>
          <a:fillRef idx="0">
            <a:schemeClr val="accent1"/>
          </a:fillRef>
          <a:effectRef idx="1">
            <a:schemeClr val="accent1"/>
          </a:effectRef>
          <a:fontRef idx="minor">
            <a:schemeClr val="tx1"/>
          </a:fontRef>
        </p:style>
      </p:cxnSp>
      <p:pic>
        <p:nvPicPr>
          <p:cNvPr id="10" name="Picture 4" descr="Baby Footprints Sand Illustrations, Royalty-Free Vector Graphics &amp; Clip ...">
            <a:extLst>
              <a:ext uri="{FF2B5EF4-FFF2-40B4-BE49-F238E27FC236}">
                <a16:creationId xmlns:a16="http://schemas.microsoft.com/office/drawing/2014/main" id="{457D3835-4B6D-15E2-8DD2-0D2DF954538C}"/>
              </a:ext>
            </a:extLst>
          </p:cNvPr>
          <p:cNvPicPr>
            <a:picLocks noChangeAspect="1" noChangeArrowheads="1"/>
          </p:cNvPicPr>
          <p:nvPr/>
        </p:nvPicPr>
        <p:blipFill rotWithShape="1">
          <a:blip r:embed="rId4">
            <a:duotone>
              <a:prstClr val="black"/>
              <a:schemeClr val="accent4">
                <a:tint val="45000"/>
                <a:satMod val="400000"/>
              </a:schemeClr>
            </a:duotone>
            <a:alphaModFix amt="18000"/>
            <a:extLst>
              <a:ext uri="{BEBA8EAE-BF5A-486C-A8C5-ECC9F3942E4B}">
                <a14:imgProps xmlns:a14="http://schemas.microsoft.com/office/drawing/2010/main">
                  <a14:imgLayer r:embed="rId5">
                    <a14:imgEffect>
                      <a14:backgroundRemoval t="10000" b="90000" l="2778" r="97549">
                        <a14:foregroundMark x1="55229" y1="40816" x2="58333" y2="41224"/>
                        <a14:foregroundMark x1="67484" y1="45102" x2="64379" y2="46122"/>
                        <a14:foregroundMark x1="75490" y1="38367" x2="72059" y2="36327"/>
                        <a14:foregroundMark x1="82516" y1="41224" x2="78595" y2="40816"/>
                        <a14:foregroundMark x1="86601" y1="28163" x2="83170" y2="31224"/>
                        <a14:foregroundMark x1="91993" y1="16735" x2="90359" y2="21429"/>
                        <a14:foregroundMark x1="97712" y1="15714" x2="97712" y2="15714"/>
                        <a14:foregroundMark x1="92647" y1="31020" x2="92647" y2="31020"/>
                        <a14:foregroundMark x1="44608" y1="48980" x2="41993" y2="50816"/>
                        <a14:foregroundMark x1="53105" y1="48367" x2="50817" y2="51633"/>
                        <a14:foregroundMark x1="43954" y1="58163" x2="42974" y2="63878"/>
                        <a14:foregroundMark x1="34477" y1="62857" x2="32516" y2="67959"/>
                        <a14:foregroundMark x1="30556" y1="75102" x2="27288" y2="79388"/>
                        <a14:foregroundMark x1="39542" y1="72857" x2="36438" y2="77755"/>
                        <a14:foregroundMark x1="25817" y1="88163" x2="19935" y2="85306"/>
                        <a14:foregroundMark x1="19935" y1="80204" x2="14542" y2="79592"/>
                        <a14:foregroundMark x1="7680" y1="78571" x2="2778" y2="79592"/>
                        <a14:foregroundMark x1="11601" y1="86735" x2="6209" y2="83469"/>
                      </a14:backgroundRemoval>
                    </a14:imgEffect>
                  </a14:imgLayer>
                </a14:imgProps>
              </a:ext>
              <a:ext uri="{28A0092B-C50C-407E-A947-70E740481C1C}">
                <a14:useLocalDpi xmlns:a14="http://schemas.microsoft.com/office/drawing/2010/main" val="0"/>
              </a:ext>
            </a:extLst>
          </a:blip>
          <a:srcRect l="27175" b="27646"/>
          <a:stretch>
            <a:fillRect/>
          </a:stretch>
        </p:blipFill>
        <p:spPr bwMode="auto">
          <a:xfrm rot="16200000">
            <a:off x="6381846" y="1047845"/>
            <a:ext cx="6133385" cy="548692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Large Transparent Multi Color Butterfly PNG Clipart - ClipArt Best ...">
            <a:extLst>
              <a:ext uri="{FF2B5EF4-FFF2-40B4-BE49-F238E27FC236}">
                <a16:creationId xmlns:a16="http://schemas.microsoft.com/office/drawing/2014/main" id="{CBF7CAF8-F92C-5CEB-92F7-6CA05974B6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9829042">
            <a:off x="3899264" y="2750629"/>
            <a:ext cx="1231493" cy="120992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Man Celebrates Success at the Top of the Mountain. Silhouette of a Man ...">
            <a:extLst>
              <a:ext uri="{FF2B5EF4-FFF2-40B4-BE49-F238E27FC236}">
                <a16:creationId xmlns:a16="http://schemas.microsoft.com/office/drawing/2014/main" id="{238BEF6D-9B72-EFBF-3958-F2A6697030A6}"/>
              </a:ext>
            </a:extLst>
          </p:cNvPr>
          <p:cNvPicPr>
            <a:picLocks noChangeAspect="1" noChangeArrowheads="1"/>
          </p:cNvPicPr>
          <p:nvPr/>
        </p:nvPicPr>
        <p:blipFill>
          <a:blip r:embed="rId7">
            <a:duotone>
              <a:schemeClr val="accent1">
                <a:shade val="45000"/>
                <a:satMod val="135000"/>
              </a:schemeClr>
              <a:prstClr val="white"/>
            </a:duotone>
            <a:extLst>
              <a:ext uri="{BEBA8EAE-BF5A-486C-A8C5-ECC9F3942E4B}">
                <a14:imgProps xmlns:a14="http://schemas.microsoft.com/office/drawing/2010/main">
                  <a14:imgLayer r:embed="rId8">
                    <a14:imgEffect>
                      <a14:backgroundRemoval t="10000" b="90000" l="10000" r="90000">
                        <a14:foregroundMark x1="39750" y1="13125" x2="40000" y2="16500"/>
                        <a14:foregroundMark x1="40500" y1="16500" x2="48875" y2="38000"/>
                        <a14:foregroundMark x1="48875" y1="38000" x2="49000" y2="40625"/>
                        <a14:foregroundMark x1="52000" y1="21375" x2="50500" y2="35625"/>
                        <a14:foregroundMark x1="54500" y1="51250" x2="55375" y2="57250"/>
                        <a14:foregroundMark x1="45750" y1="54375" x2="44375" y2="59625"/>
                        <a14:foregroundMark x1="55625" y1="58625" x2="56125" y2="60375"/>
                        <a14:foregroundMark x1="56500" y1="60250" x2="56500" y2="60250"/>
                        <a14:foregroundMark x1="46375" y1="59875" x2="43750" y2="60625"/>
                        <a14:backgroundMark x1="48250" y1="66875" x2="44250" y2="73000"/>
                        <a14:backgroundMark x1="44250" y1="73000" x2="32750" y2="82750"/>
                      </a14:backgroundRemoval>
                    </a14:imgEffect>
                  </a14:imgLayer>
                </a14:imgProps>
              </a:ext>
              <a:ext uri="{28A0092B-C50C-407E-A947-70E740481C1C}">
                <a14:useLocalDpi xmlns:a14="http://schemas.microsoft.com/office/drawing/2010/main" val="0"/>
              </a:ext>
            </a:extLst>
          </a:blip>
          <a:srcRect/>
          <a:stretch>
            <a:fillRect/>
          </a:stretch>
        </p:blipFill>
        <p:spPr bwMode="auto">
          <a:xfrm rot="21404210">
            <a:off x="1477688" y="3877882"/>
            <a:ext cx="1331401" cy="161085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70+ Black Man Beach Chair Illustrations, Royalty-Free Vector Graphics ...">
            <a:extLst>
              <a:ext uri="{FF2B5EF4-FFF2-40B4-BE49-F238E27FC236}">
                <a16:creationId xmlns:a16="http://schemas.microsoft.com/office/drawing/2014/main" id="{E920DBA8-2FC6-B983-B4EA-1FA3F837F586}"/>
              </a:ext>
            </a:extLst>
          </p:cNvPr>
          <p:cNvPicPr>
            <a:picLocks noChangeAspect="1" noChangeArrowheads="1"/>
          </p:cNvPicPr>
          <p:nvPr/>
        </p:nvPicPr>
        <p:blipFill>
          <a:blip r:embed="rId9">
            <a:duotone>
              <a:srgbClr val="4472C4">
                <a:shade val="45000"/>
                <a:satMod val="135000"/>
              </a:srgbClr>
              <a:prstClr val="white"/>
            </a:duotone>
            <a:extLst>
              <a:ext uri="{BEBA8EAE-BF5A-486C-A8C5-ECC9F3942E4B}">
                <a14:imgProps xmlns:a14="http://schemas.microsoft.com/office/drawing/2010/main">
                  <a14:imgLayer r:embed="rId10">
                    <a14:imgEffect>
                      <a14:backgroundRemoval t="9804" b="93301" l="9804" r="89706">
                        <a14:foregroundMark x1="50000" y1="9804" x2="53758" y2="9967"/>
                        <a14:foregroundMark x1="40359" y1="90033" x2="37908" y2="93301"/>
                        <a14:backgroundMark x1="68301" y1="63562" x2="81699" y2="60948"/>
                        <a14:backgroundMark x1="78105" y1="64052" x2="77614" y2="85948"/>
                        <a14:backgroundMark x1="75000" y1="73366" x2="55065" y2="70098"/>
                        <a14:backgroundMark x1="53268" y1="71405" x2="47712" y2="73366"/>
                        <a14:backgroundMark x1="49837" y1="62255" x2="50654" y2="72222"/>
                        <a14:backgroundMark x1="45915" y1="61765" x2="51961" y2="62745"/>
                        <a14:backgroundMark x1="51634" y1="62745" x2="44281" y2="62908"/>
                        <a14:backgroundMark x1="62418" y1="62255" x2="49346" y2="6290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166940" y="2447972"/>
            <a:ext cx="951461" cy="76138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Walking Feet Cartoon Stock Illustrations – 1,853 Walking Feet Cartoon ...">
            <a:extLst>
              <a:ext uri="{FF2B5EF4-FFF2-40B4-BE49-F238E27FC236}">
                <a16:creationId xmlns:a16="http://schemas.microsoft.com/office/drawing/2014/main" id="{5CB53214-F947-48A3-6804-63255F579FE0}"/>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531" b="89966" l="10000" r="90000">
                        <a14:foregroundMark x1="25111" y1="1531" x2="24444" y2="13605"/>
                        <a14:foregroundMark x1="31111" y1="2041" x2="32667" y2="8844"/>
                        <a14:foregroundMark x1="37778" y1="5272" x2="40222" y2="11395"/>
                        <a14:foregroundMark x1="40222" y1="3571" x2="41333" y2="11905"/>
                        <a14:foregroundMark x1="40667" y1="4762" x2="38000" y2="3571"/>
                        <a14:foregroundMark x1="40889" y1="5102" x2="42222" y2="14116"/>
                        <a14:foregroundMark x1="42222" y1="14116" x2="37778" y2="16837"/>
                        <a14:foregroundMark x1="42000" y1="5442" x2="43111" y2="14966"/>
                        <a14:foregroundMark x1="43111" y1="14966" x2="43111" y2="14966"/>
                        <a14:foregroundMark x1="25111" y1="11905" x2="25333" y2="20238"/>
                        <a14:foregroundMark x1="28222" y1="17177" x2="26444" y2="13095"/>
                        <a14:foregroundMark x1="29556" y1="18367" x2="26889" y2="21939"/>
                        <a14:foregroundMark x1="25333" y1="19728" x2="18000" y2="23299"/>
                        <a14:foregroundMark x1="21111" y1="17687" x2="24667" y2="20578"/>
                        <a14:foregroundMark x1="24444" y1="16837" x2="19556" y2="20068"/>
                        <a14:backgroundMark x1="83556" y1="39456" x2="87556" y2="51361"/>
                        <a14:backgroundMark x1="87556" y1="51361" x2="87556" y2="51361"/>
                      </a14:backgroundRemoval>
                    </a14:imgEffect>
                  </a14:imgLayer>
                </a14:imgProps>
              </a:ext>
              <a:ext uri="{28A0092B-C50C-407E-A947-70E740481C1C}">
                <a14:useLocalDpi xmlns:a14="http://schemas.microsoft.com/office/drawing/2010/main" val="0"/>
              </a:ext>
            </a:extLst>
          </a:blip>
          <a:srcRect/>
          <a:stretch>
            <a:fillRect/>
          </a:stretch>
        </p:blipFill>
        <p:spPr bwMode="auto">
          <a:xfrm>
            <a:off x="9093090" y="48928"/>
            <a:ext cx="3040073" cy="4547998"/>
          </a:xfrm>
          <a:prstGeom prst="rect">
            <a:avLst/>
          </a:prstGeom>
          <a:noFill/>
          <a:extLst>
            <a:ext uri="{909E8E84-426E-40DD-AFC4-6F175D3DCCD1}">
              <a14:hiddenFill xmlns:a14="http://schemas.microsoft.com/office/drawing/2010/main">
                <a:solidFill>
                  <a:srgbClr val="FFFFFF"/>
                </a:solidFill>
              </a14:hiddenFill>
            </a:ext>
          </a:extLst>
        </p:spPr>
      </p:pic>
      <p:sp>
        <p:nvSpPr>
          <p:cNvPr id="12" name="Footer Placeholder 3">
            <a:extLst>
              <a:ext uri="{FF2B5EF4-FFF2-40B4-BE49-F238E27FC236}">
                <a16:creationId xmlns:a16="http://schemas.microsoft.com/office/drawing/2014/main" id="{366256F2-728D-7E41-275A-5B89715B7198}"/>
              </a:ext>
            </a:extLst>
          </p:cNvPr>
          <p:cNvSpPr txBox="1">
            <a:spLocks/>
          </p:cNvSpPr>
          <p:nvPr/>
        </p:nvSpPr>
        <p:spPr>
          <a:xfrm>
            <a:off x="3304599" y="6384356"/>
            <a:ext cx="4922520" cy="365125"/>
          </a:xfrm>
          <a:prstGeom prst="rect">
            <a:avLst/>
          </a:prstGeom>
          <a:solidFill>
            <a:schemeClr val="bg1"/>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solidFill>
                  <a:schemeClr val="tx1"/>
                </a:solidFill>
              </a:rPr>
              <a:t>Enhancing Awareness, Promoting Exercise with MS</a:t>
            </a:r>
          </a:p>
        </p:txBody>
      </p:sp>
      <p:sp>
        <p:nvSpPr>
          <p:cNvPr id="19" name="TextBox 18">
            <a:extLst>
              <a:ext uri="{FF2B5EF4-FFF2-40B4-BE49-F238E27FC236}">
                <a16:creationId xmlns:a16="http://schemas.microsoft.com/office/drawing/2014/main" id="{70A1A29D-9A87-A4D3-A51C-6DCD30DB9912}"/>
              </a:ext>
            </a:extLst>
          </p:cNvPr>
          <p:cNvSpPr txBox="1"/>
          <p:nvPr/>
        </p:nvSpPr>
        <p:spPr>
          <a:xfrm>
            <a:off x="1730387" y="5682260"/>
            <a:ext cx="7718151" cy="589072"/>
          </a:xfrm>
          <a:prstGeom prst="rect">
            <a:avLst/>
          </a:prstGeom>
          <a:noFill/>
        </p:spPr>
        <p:txBody>
          <a:bodyPr wrap="square" rtlCol="0">
            <a:spAutoFit/>
          </a:bodyPr>
          <a:lstStyle/>
          <a:p>
            <a:pPr algn="ctr">
              <a:lnSpc>
                <a:spcPct val="150000"/>
              </a:lnSpc>
            </a:pPr>
            <a:r>
              <a:rPr lang="en-US" sz="2400" b="1" spc="200" dirty="0">
                <a:solidFill>
                  <a:srgbClr val="7030A0"/>
                </a:solidFill>
              </a:rPr>
              <a:t>It takes many steps to make a single step</a:t>
            </a:r>
          </a:p>
        </p:txBody>
      </p:sp>
    </p:spTree>
    <p:extLst>
      <p:ext uri="{BB962C8B-B14F-4D97-AF65-F5344CB8AC3E}">
        <p14:creationId xmlns:p14="http://schemas.microsoft.com/office/powerpoint/2010/main" val="1660746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2" presetClass="path" presetSubtype="0" accel="50000" decel="50000" fill="hold" nodeType="withEffect">
                                  <p:stCondLst>
                                    <p:cond delay="2000"/>
                                  </p:stCondLst>
                                  <p:childTnLst>
                                    <p:animMotion origin="layout" path="M -2.70833E-6 2.59259E-6 L -0.06692 2.59259E-6 L -0.06692 0.09653 L -0.13307 0.09653 L -0.13307 0.19305 L -0.19948 0.19305 L -0.19948 0.28958 L -0.26614 0.28958 L -0.26614 0.38634 L -0.33255 0.38634 L -0.33255 0.48287 L -0.3987 0.48287 L -0.3987 0.5794 L -0.46484 0.5794 L -0.46484 0.67615 " pathEditMode="relative" rAng="0" ptsTypes="AAAAAAAAAAAAAAA">
                                      <p:cBhvr>
                                        <p:cTn id="6" dur="20000" fill="hold"/>
                                        <p:tgtEl>
                                          <p:spTgt spid="18"/>
                                        </p:tgtEl>
                                        <p:attrNameLst>
                                          <p:attrName>ppt_x</p:attrName>
                                          <p:attrName>ppt_y</p:attrName>
                                        </p:attrNameLst>
                                      </p:cBhvr>
                                      <p:rCtr x="-23242" y="3379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53CE87D-1BB3-8F5D-5CB8-44AF524C242F}"/>
              </a:ext>
            </a:extLst>
          </p:cNvPr>
          <p:cNvSpPr>
            <a:spLocks noGrp="1"/>
          </p:cNvSpPr>
          <p:nvPr>
            <p:ph type="sldNum" sz="quarter" idx="12"/>
          </p:nvPr>
        </p:nvSpPr>
        <p:spPr/>
        <p:txBody>
          <a:bodyPr/>
          <a:lstStyle/>
          <a:p>
            <a:fld id="{5E883481-A521-4A75-848A-A2BF2DE74739}" type="slidenum">
              <a:rPr lang="en-US" smtClean="0"/>
              <a:t>27</a:t>
            </a:fld>
            <a:endParaRPr lang="en-US" dirty="0"/>
          </a:p>
        </p:txBody>
      </p:sp>
      <p:pic>
        <p:nvPicPr>
          <p:cNvPr id="9" name="Picture 8">
            <a:extLst>
              <a:ext uri="{FF2B5EF4-FFF2-40B4-BE49-F238E27FC236}">
                <a16:creationId xmlns:a16="http://schemas.microsoft.com/office/drawing/2014/main" id="{E0DD96A3-144C-3B25-9752-540FC11AED5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378" b="92101" l="10000" r="90000">
                        <a14:foregroundMark x1="42917" y1="18319" x2="53542" y2="57815"/>
                        <a14:foregroundMark x1="45417" y1="5714" x2="45000" y2="7563"/>
                        <a14:foregroundMark x1="43125" y1="15966" x2="42292" y2="17815"/>
                        <a14:foregroundMark x1="53333" y1="68571" x2="51458" y2="73445"/>
                        <a14:foregroundMark x1="77500" y1="89748" x2="80208" y2="90588"/>
                        <a14:foregroundMark x1="19167" y1="89412" x2="13333" y2="90420"/>
                        <a14:foregroundMark x1="44375" y1="92101" x2="44375" y2="92101"/>
                      </a14:backgroundRemoval>
                    </a14:imgEffect>
                  </a14:imgLayer>
                </a14:imgProps>
              </a:ext>
            </a:extLst>
          </a:blip>
          <a:stretch>
            <a:fillRect/>
          </a:stretch>
        </p:blipFill>
        <p:spPr>
          <a:xfrm>
            <a:off x="441974" y="5596975"/>
            <a:ext cx="957664" cy="1187105"/>
          </a:xfrm>
          <a:prstGeom prst="rect">
            <a:avLst/>
          </a:prstGeom>
        </p:spPr>
      </p:pic>
      <p:sp>
        <p:nvSpPr>
          <p:cNvPr id="10" name="TextBox 9">
            <a:extLst>
              <a:ext uri="{FF2B5EF4-FFF2-40B4-BE49-F238E27FC236}">
                <a16:creationId xmlns:a16="http://schemas.microsoft.com/office/drawing/2014/main" id="{A311156C-FDE6-CFA1-6019-9C73B9991A6F}"/>
              </a:ext>
            </a:extLst>
          </p:cNvPr>
          <p:cNvSpPr txBox="1"/>
          <p:nvPr/>
        </p:nvSpPr>
        <p:spPr>
          <a:xfrm>
            <a:off x="3587178" y="753252"/>
            <a:ext cx="3925736" cy="423449"/>
          </a:xfrm>
          <a:prstGeom prst="rect">
            <a:avLst/>
          </a:prstGeom>
          <a:noFill/>
        </p:spPr>
        <p:txBody>
          <a:bodyPr wrap="square" rtlCol="0">
            <a:spAutoFit/>
          </a:bodyPr>
          <a:lstStyle/>
          <a:p>
            <a:pPr algn="ctr">
              <a:lnSpc>
                <a:spcPct val="150000"/>
              </a:lnSpc>
            </a:pPr>
            <a:r>
              <a:rPr lang="en-US" sz="1600" b="1" spc="200" dirty="0">
                <a:solidFill>
                  <a:srgbClr val="7030A0"/>
                </a:solidFill>
              </a:rPr>
              <a:t>“THINK SMALL”</a:t>
            </a:r>
          </a:p>
        </p:txBody>
      </p:sp>
      <p:sp>
        <p:nvSpPr>
          <p:cNvPr id="11" name="TextBox 10">
            <a:extLst>
              <a:ext uri="{FF2B5EF4-FFF2-40B4-BE49-F238E27FC236}">
                <a16:creationId xmlns:a16="http://schemas.microsoft.com/office/drawing/2014/main" id="{29011AA1-CEF0-F272-6427-0830AE0E97C7}"/>
              </a:ext>
            </a:extLst>
          </p:cNvPr>
          <p:cNvSpPr txBox="1"/>
          <p:nvPr/>
        </p:nvSpPr>
        <p:spPr>
          <a:xfrm>
            <a:off x="552672" y="1595564"/>
            <a:ext cx="4788977" cy="4093428"/>
          </a:xfrm>
          <a:prstGeom prst="rect">
            <a:avLst/>
          </a:prstGeom>
          <a:noFill/>
        </p:spPr>
        <p:txBody>
          <a:bodyPr wrap="square" rtlCol="0">
            <a:spAutoFit/>
          </a:bodyPr>
          <a:lstStyle/>
          <a:p>
            <a:r>
              <a:rPr lang="en-US" sz="2000" b="1" dirty="0">
                <a:latin typeface="Kermit Extrabold" panose="020F0503040000060003" pitchFamily="34" charset="0"/>
              </a:rPr>
              <a:t>Analyze data, offer suggestions</a:t>
            </a:r>
          </a:p>
          <a:p>
            <a:endParaRPr lang="en-US" sz="2000" b="1" dirty="0">
              <a:latin typeface="Kermit Extrabold" panose="020F0503040000060003" pitchFamily="34" charset="0"/>
            </a:endParaRPr>
          </a:p>
          <a:p>
            <a:r>
              <a:rPr lang="en-US" sz="2000" b="1" dirty="0">
                <a:latin typeface="Kermit Extrabold" panose="020F0503040000060003" pitchFamily="34" charset="0"/>
              </a:rPr>
              <a:t>Help select priorities and resources</a:t>
            </a:r>
          </a:p>
          <a:p>
            <a:endParaRPr lang="en-US" sz="2000" b="1" dirty="0">
              <a:latin typeface="Kermit Extrabold" panose="020F0503040000060003" pitchFamily="34" charset="0"/>
            </a:endParaRPr>
          </a:p>
          <a:p>
            <a:r>
              <a:rPr lang="en-US" sz="2000" b="1" dirty="0">
                <a:latin typeface="Kermit Extrabold" panose="020F0503040000060003" pitchFamily="34" charset="0"/>
              </a:rPr>
              <a:t>Initiate objectives</a:t>
            </a:r>
          </a:p>
          <a:p>
            <a:endParaRPr lang="en-US" sz="2000" b="1" dirty="0">
              <a:latin typeface="Kermit Extrabold" panose="020F0503040000060003" pitchFamily="34" charset="0"/>
            </a:endParaRPr>
          </a:p>
          <a:p>
            <a:r>
              <a:rPr lang="en-US" sz="2000" b="1" dirty="0">
                <a:latin typeface="Kermit Extrabold" panose="020F0503040000060003" pitchFamily="34" charset="0"/>
              </a:rPr>
              <a:t>Informal discussion among folks working groups, Friends, colleagues, others</a:t>
            </a:r>
          </a:p>
          <a:p>
            <a:endParaRPr lang="en-US" sz="2000" b="1" dirty="0">
              <a:latin typeface="Kermit Extrabold" panose="020F0503040000060003" pitchFamily="34" charset="0"/>
            </a:endParaRPr>
          </a:p>
          <a:p>
            <a:r>
              <a:rPr lang="en-US" sz="2000" b="1" dirty="0">
                <a:latin typeface="Kermit Extrabold" panose="020F0503040000060003" pitchFamily="34" charset="0"/>
              </a:rPr>
              <a:t>Implement</a:t>
            </a:r>
          </a:p>
          <a:p>
            <a:endParaRPr lang="en-US" sz="2000" b="1" dirty="0">
              <a:latin typeface="Kermit Extrabold" panose="020F0503040000060003" pitchFamily="34" charset="0"/>
            </a:endParaRPr>
          </a:p>
          <a:p>
            <a:r>
              <a:rPr lang="en-US" sz="2000" b="1" dirty="0">
                <a:latin typeface="Kermit Extrabold" panose="020F0503040000060003" pitchFamily="34" charset="0"/>
              </a:rPr>
              <a:t>Evaluate       </a:t>
            </a:r>
          </a:p>
        </p:txBody>
      </p:sp>
      <p:sp>
        <p:nvSpPr>
          <p:cNvPr id="12" name="TextBox 11">
            <a:extLst>
              <a:ext uri="{FF2B5EF4-FFF2-40B4-BE49-F238E27FC236}">
                <a16:creationId xmlns:a16="http://schemas.microsoft.com/office/drawing/2014/main" id="{F4127245-5E08-501C-A701-02EC6C84274A}"/>
              </a:ext>
            </a:extLst>
          </p:cNvPr>
          <p:cNvSpPr txBox="1"/>
          <p:nvPr/>
        </p:nvSpPr>
        <p:spPr>
          <a:xfrm>
            <a:off x="7068799" y="1749971"/>
            <a:ext cx="4788977" cy="3477875"/>
          </a:xfrm>
          <a:prstGeom prst="rect">
            <a:avLst/>
          </a:prstGeom>
          <a:noFill/>
        </p:spPr>
        <p:txBody>
          <a:bodyPr wrap="square" rtlCol="0">
            <a:spAutoFit/>
          </a:bodyPr>
          <a:lstStyle/>
          <a:p>
            <a:r>
              <a:rPr lang="en-US" sz="2000" b="1" dirty="0">
                <a:latin typeface="Kermit Extrabold" panose="020F0503040000060003" pitchFamily="34" charset="0"/>
              </a:rPr>
              <a:t>Document if needed</a:t>
            </a:r>
          </a:p>
          <a:p>
            <a:endParaRPr lang="en-US" sz="2000" b="1" dirty="0">
              <a:latin typeface="Kermit Extrabold" panose="020F0503040000060003" pitchFamily="34" charset="0"/>
            </a:endParaRPr>
          </a:p>
          <a:p>
            <a:r>
              <a:rPr lang="en-US" sz="2000" b="1" dirty="0">
                <a:latin typeface="Kermit Extrabold" panose="020F0503040000060003" pitchFamily="34" charset="0"/>
              </a:rPr>
              <a:t>Accountability</a:t>
            </a:r>
          </a:p>
          <a:p>
            <a:endParaRPr lang="en-US" sz="2000" b="1" dirty="0">
              <a:latin typeface="Kermit Extrabold" panose="020F0503040000060003" pitchFamily="34" charset="0"/>
            </a:endParaRPr>
          </a:p>
          <a:p>
            <a:r>
              <a:rPr lang="en-US" sz="2000" b="1" dirty="0">
                <a:latin typeface="Kermit Extrabold" panose="020F0503040000060003" pitchFamily="34" charset="0"/>
              </a:rPr>
              <a:t>Replication</a:t>
            </a:r>
          </a:p>
          <a:p>
            <a:endParaRPr lang="en-US" sz="2000" b="1" dirty="0">
              <a:latin typeface="Kermit Extrabold" panose="020F0503040000060003" pitchFamily="34" charset="0"/>
            </a:endParaRPr>
          </a:p>
          <a:p>
            <a:r>
              <a:rPr lang="en-US" sz="2000" b="1" dirty="0">
                <a:latin typeface="Kermit Extrabold" panose="020F0503040000060003" pitchFamily="34" charset="0"/>
              </a:rPr>
              <a:t>Feedback</a:t>
            </a:r>
          </a:p>
          <a:p>
            <a:endParaRPr lang="en-US" sz="2000" b="1" dirty="0">
              <a:latin typeface="Kermit Extrabold" panose="020F0503040000060003" pitchFamily="34" charset="0"/>
            </a:endParaRPr>
          </a:p>
          <a:p>
            <a:r>
              <a:rPr lang="en-US" sz="2000" b="1" dirty="0">
                <a:latin typeface="Kermit Extrabold" panose="020F0503040000060003" pitchFamily="34" charset="0"/>
              </a:rPr>
              <a:t>Importance and effectiveness</a:t>
            </a:r>
          </a:p>
          <a:p>
            <a:endParaRPr lang="en-US" sz="2000" b="1" dirty="0">
              <a:latin typeface="Kermit Extrabold" panose="020F0503040000060003" pitchFamily="34" charset="0"/>
            </a:endParaRPr>
          </a:p>
          <a:p>
            <a:r>
              <a:rPr lang="en-US" sz="2000" b="1" dirty="0">
                <a:latin typeface="Kermit Extrabold" panose="020F0503040000060003" pitchFamily="34" charset="0"/>
              </a:rPr>
              <a:t>Short-term and Long-term Effects</a:t>
            </a:r>
          </a:p>
        </p:txBody>
      </p:sp>
      <p:sp>
        <p:nvSpPr>
          <p:cNvPr id="13" name="TextBox 12">
            <a:extLst>
              <a:ext uri="{FF2B5EF4-FFF2-40B4-BE49-F238E27FC236}">
                <a16:creationId xmlns:a16="http://schemas.microsoft.com/office/drawing/2014/main" id="{799F428A-EAD5-95F6-E751-62FFD6CF6A85}"/>
              </a:ext>
            </a:extLst>
          </p:cNvPr>
          <p:cNvSpPr txBox="1"/>
          <p:nvPr/>
        </p:nvSpPr>
        <p:spPr>
          <a:xfrm>
            <a:off x="0" y="133420"/>
            <a:ext cx="12192000" cy="584775"/>
          </a:xfrm>
          <a:prstGeom prst="rect">
            <a:avLst/>
          </a:prstGeom>
          <a:noFill/>
        </p:spPr>
        <p:txBody>
          <a:bodyPr wrap="square" rtlCol="0">
            <a:spAutoFit/>
          </a:bodyPr>
          <a:lstStyle/>
          <a:p>
            <a:pPr algn="ctr"/>
            <a:r>
              <a:rPr lang="en-US" sz="3200" b="1" spc="300" dirty="0">
                <a:latin typeface="Ravie" panose="04040805050809020602" pitchFamily="82" charset="0"/>
              </a:rPr>
              <a:t>Beyond a step, </a:t>
            </a:r>
            <a:r>
              <a:rPr lang="en-US" sz="3200" b="1" spc="300" dirty="0">
                <a:solidFill>
                  <a:srgbClr val="FF0000"/>
                </a:solidFill>
                <a:latin typeface="Ravie" panose="04040805050809020602" pitchFamily="82" charset="0"/>
              </a:rPr>
              <a:t>M.</a:t>
            </a:r>
            <a:r>
              <a:rPr lang="en-US" sz="3200" b="1" spc="300" dirty="0">
                <a:solidFill>
                  <a:srgbClr val="0000CC"/>
                </a:solidFill>
                <a:latin typeface="Ravie" panose="04040805050809020602" pitchFamily="82" charset="0"/>
              </a:rPr>
              <a:t>O.</a:t>
            </a:r>
            <a:r>
              <a:rPr lang="en-US" sz="3200" b="1" spc="300" dirty="0">
                <a:solidFill>
                  <a:srgbClr val="00B050"/>
                </a:solidFill>
                <a:latin typeface="Ravie" panose="04040805050809020602" pitchFamily="82" charset="0"/>
              </a:rPr>
              <a:t>R.</a:t>
            </a:r>
            <a:r>
              <a:rPr lang="en-US" sz="3200" b="1" spc="300" dirty="0">
                <a:solidFill>
                  <a:srgbClr val="7030A0"/>
                </a:solidFill>
                <a:latin typeface="Ravie" panose="04040805050809020602" pitchFamily="82" charset="0"/>
              </a:rPr>
              <a:t>E  </a:t>
            </a:r>
            <a:r>
              <a:rPr lang="en-US" sz="3200" b="1" spc="200" dirty="0">
                <a:latin typeface="Ravie" panose="04040805050809020602" pitchFamily="82" charset="0"/>
              </a:rPr>
              <a:t>Advocacy </a:t>
            </a:r>
          </a:p>
        </p:txBody>
      </p:sp>
      <p:pic>
        <p:nvPicPr>
          <p:cNvPr id="3" name="Picture 4" descr="Baby Footprints Sand Illustrations, Royalty-Free Vector Graphics &amp; Clip ...">
            <a:extLst>
              <a:ext uri="{FF2B5EF4-FFF2-40B4-BE49-F238E27FC236}">
                <a16:creationId xmlns:a16="http://schemas.microsoft.com/office/drawing/2014/main" id="{42DBE09A-169C-1B0E-777B-4C5BA36287A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2778" r="97549">
                        <a14:foregroundMark x1="55229" y1="40816" x2="58333" y2="41224"/>
                        <a14:foregroundMark x1="67484" y1="45102" x2="64379" y2="46122"/>
                        <a14:foregroundMark x1="75490" y1="38367" x2="72059" y2="36327"/>
                        <a14:foregroundMark x1="82516" y1="41224" x2="78595" y2="40816"/>
                        <a14:foregroundMark x1="86601" y1="28163" x2="83170" y2="31224"/>
                        <a14:foregroundMark x1="91993" y1="16735" x2="90359" y2="21429"/>
                        <a14:foregroundMark x1="97712" y1="15714" x2="97712" y2="15714"/>
                        <a14:foregroundMark x1="92647" y1="31020" x2="92647" y2="31020"/>
                        <a14:foregroundMark x1="44608" y1="48980" x2="41993" y2="50816"/>
                        <a14:foregroundMark x1="53105" y1="48367" x2="50817" y2="51633"/>
                        <a14:foregroundMark x1="43954" y1="58163" x2="42974" y2="63878"/>
                        <a14:foregroundMark x1="34477" y1="62857" x2="32516" y2="67959"/>
                        <a14:foregroundMark x1="30556" y1="75102" x2="27288" y2="79388"/>
                        <a14:foregroundMark x1="39542" y1="72857" x2="36438" y2="77755"/>
                        <a14:foregroundMark x1="25817" y1="88163" x2="19935" y2="85306"/>
                        <a14:foregroundMark x1="19935" y1="80204" x2="14542" y2="79592"/>
                        <a14:foregroundMark x1="7680" y1="78571" x2="2778" y2="79592"/>
                        <a14:foregroundMark x1="11601" y1="86735" x2="6209" y2="83469"/>
                      </a14:backgroundRemoval>
                    </a14:imgEffect>
                  </a14:imgLayer>
                </a14:imgProps>
              </a:ext>
              <a:ext uri="{28A0092B-C50C-407E-A947-70E740481C1C}">
                <a14:useLocalDpi xmlns:a14="http://schemas.microsoft.com/office/drawing/2010/main" val="0"/>
              </a:ext>
            </a:extLst>
          </a:blip>
          <a:srcRect l="27175" t="12644" r="3120" b="27646"/>
          <a:stretch>
            <a:fillRect/>
          </a:stretch>
        </p:blipFill>
        <p:spPr bwMode="auto">
          <a:xfrm rot="8472527">
            <a:off x="3863679" y="1883098"/>
            <a:ext cx="4091551" cy="292987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B91C19D-3172-B2FD-950E-90B381126FF5}"/>
              </a:ext>
            </a:extLst>
          </p:cNvPr>
          <p:cNvSpPr txBox="1"/>
          <p:nvPr/>
        </p:nvSpPr>
        <p:spPr>
          <a:xfrm>
            <a:off x="5921739" y="1434238"/>
            <a:ext cx="348521" cy="369332"/>
          </a:xfrm>
          <a:prstGeom prst="rect">
            <a:avLst/>
          </a:prstGeom>
          <a:solidFill>
            <a:schemeClr val="bg1"/>
          </a:solidFill>
        </p:spPr>
        <p:txBody>
          <a:bodyPr wrap="square" rtlCol="0">
            <a:spAutoFit/>
          </a:bodyPr>
          <a:lstStyle/>
          <a:p>
            <a:endParaRPr lang="en-US" dirty="0"/>
          </a:p>
        </p:txBody>
      </p:sp>
      <p:sp>
        <p:nvSpPr>
          <p:cNvPr id="15" name="TextBox 14">
            <a:extLst>
              <a:ext uri="{FF2B5EF4-FFF2-40B4-BE49-F238E27FC236}">
                <a16:creationId xmlns:a16="http://schemas.microsoft.com/office/drawing/2014/main" id="{44AD2E29-1844-F3F5-40FE-62E3636434C9}"/>
              </a:ext>
            </a:extLst>
          </p:cNvPr>
          <p:cNvSpPr txBox="1"/>
          <p:nvPr/>
        </p:nvSpPr>
        <p:spPr>
          <a:xfrm>
            <a:off x="11679826" y="3849816"/>
            <a:ext cx="339713" cy="465192"/>
          </a:xfrm>
          <a:prstGeom prst="rect">
            <a:avLst/>
          </a:prstGeom>
          <a:solidFill>
            <a:schemeClr val="bg1"/>
          </a:solidFill>
        </p:spPr>
        <p:txBody>
          <a:bodyPr wrap="square" rtlCol="0">
            <a:spAutoFit/>
          </a:bodyPr>
          <a:lstStyle/>
          <a:p>
            <a:endParaRPr lang="en-US" dirty="0"/>
          </a:p>
        </p:txBody>
      </p:sp>
      <p:sp>
        <p:nvSpPr>
          <p:cNvPr id="18" name="TextBox 17">
            <a:extLst>
              <a:ext uri="{FF2B5EF4-FFF2-40B4-BE49-F238E27FC236}">
                <a16:creationId xmlns:a16="http://schemas.microsoft.com/office/drawing/2014/main" id="{ABE7AB05-8958-4D85-DD06-7829754ADAF4}"/>
              </a:ext>
            </a:extLst>
          </p:cNvPr>
          <p:cNvSpPr txBox="1"/>
          <p:nvPr/>
        </p:nvSpPr>
        <p:spPr>
          <a:xfrm>
            <a:off x="4723654" y="6005862"/>
            <a:ext cx="348521" cy="369332"/>
          </a:xfrm>
          <a:prstGeom prst="rect">
            <a:avLst/>
          </a:prstGeom>
          <a:solidFill>
            <a:schemeClr val="bg1"/>
          </a:solidFill>
        </p:spPr>
        <p:txBody>
          <a:bodyPr wrap="square" rtlCol="0">
            <a:spAutoFit/>
          </a:bodyPr>
          <a:lstStyle/>
          <a:p>
            <a:endParaRPr lang="en-US" dirty="0"/>
          </a:p>
        </p:txBody>
      </p:sp>
      <p:sp>
        <p:nvSpPr>
          <p:cNvPr id="19" name="TextBox 18">
            <a:extLst>
              <a:ext uri="{FF2B5EF4-FFF2-40B4-BE49-F238E27FC236}">
                <a16:creationId xmlns:a16="http://schemas.microsoft.com/office/drawing/2014/main" id="{44EAAB8A-AA17-B968-E6EB-BC2EBA33B6E3}"/>
              </a:ext>
            </a:extLst>
          </p:cNvPr>
          <p:cNvSpPr txBox="1"/>
          <p:nvPr/>
        </p:nvSpPr>
        <p:spPr>
          <a:xfrm>
            <a:off x="4957886" y="6290271"/>
            <a:ext cx="348521" cy="369332"/>
          </a:xfrm>
          <a:prstGeom prst="rect">
            <a:avLst/>
          </a:prstGeom>
          <a:solidFill>
            <a:schemeClr val="bg1"/>
          </a:solidFill>
        </p:spPr>
        <p:txBody>
          <a:bodyPr wrap="square" rtlCol="0">
            <a:spAutoFit/>
          </a:bodyPr>
          <a:lstStyle/>
          <a:p>
            <a:endParaRPr lang="en-US" dirty="0"/>
          </a:p>
        </p:txBody>
      </p:sp>
      <p:sp>
        <p:nvSpPr>
          <p:cNvPr id="20" name="Footer Placeholder 3">
            <a:extLst>
              <a:ext uri="{FF2B5EF4-FFF2-40B4-BE49-F238E27FC236}">
                <a16:creationId xmlns:a16="http://schemas.microsoft.com/office/drawing/2014/main" id="{9B9910BD-F85D-2D03-220F-FD6944A929F2}"/>
              </a:ext>
            </a:extLst>
          </p:cNvPr>
          <p:cNvSpPr txBox="1">
            <a:spLocks/>
          </p:cNvSpPr>
          <p:nvPr/>
        </p:nvSpPr>
        <p:spPr>
          <a:xfrm>
            <a:off x="3492646" y="641356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tx1"/>
                </a:solidFill>
              </a:rPr>
              <a:t>Enhancing Awareness, Promoting Exercise with MS</a:t>
            </a:r>
          </a:p>
        </p:txBody>
      </p:sp>
      <p:pic>
        <p:nvPicPr>
          <p:cNvPr id="1026" name="Picture 2" descr="Indoor Rock Climbing Silhouette">
            <a:extLst>
              <a:ext uri="{FF2B5EF4-FFF2-40B4-BE49-F238E27FC236}">
                <a16:creationId xmlns:a16="http://schemas.microsoft.com/office/drawing/2014/main" id="{E69B7457-BBB8-2242-3F3C-549819B07034}"/>
              </a:ext>
            </a:extLst>
          </p:cNvPr>
          <p:cNvPicPr>
            <a:picLocks noChangeAspect="1" noChangeArrowheads="1"/>
          </p:cNvPicPr>
          <p:nvPr/>
        </p:nvPicPr>
        <p:blipFill>
          <a:blip r:embed="rId7">
            <a:duotone>
              <a:schemeClr val="accent1">
                <a:shade val="45000"/>
                <a:satMod val="135000"/>
              </a:schemeClr>
              <a:prstClr val="white"/>
            </a:duotone>
            <a:extLst>
              <a:ext uri="{BEBA8EAE-BF5A-486C-A8C5-ECC9F3942E4B}">
                <a14:imgProps xmlns:a14="http://schemas.microsoft.com/office/drawing/2010/main">
                  <a14:imgLayer r:embed="rId8">
                    <a14:imgEffect>
                      <a14:backgroundRemoval t="10000" b="90000" l="10000" r="90000">
                        <a14:foregroundMark x1="66563" y1="71146" x2="69427" y2="69688"/>
                        <a14:foregroundMark x1="58490" y1="81198" x2="59844" y2="82240"/>
                        <a14:backgroundMark x1="67760" y1="87500" x2="59375" y2="86875"/>
                        <a14:backgroundMark x1="59375" y1="86875" x2="59115" y2="86615"/>
                        <a14:backgroundMark x1="74063" y1="72813" x2="66563" y2="73281"/>
                        <a14:backgroundMark x1="72292" y1="71615" x2="67344" y2="72813"/>
                        <a14:backgroundMark x1="69583" y1="72083" x2="66302" y2="72083"/>
                        <a14:backgroundMark x1="69896" y1="71615" x2="67401" y2="71615"/>
                        <a14:backgroundMark x1="69427" y1="71927" x2="67500" y2="69375"/>
                        <a14:backgroundMark x1="56823" y1="84063" x2="67500" y2="84948"/>
                        <a14:backgroundMark x1="57969" y1="29688" x2="56458" y2="31875"/>
                        <a14:backgroundMark x1="56615" y1="27292" x2="55208" y2="32240"/>
                        <a14:backgroundMark x1="56302" y1="26875" x2="55365" y2="29844"/>
                        <a14:backgroundMark x1="55365" y1="29844" x2="55365" y2="29844"/>
                        <a14:backgroundMark x1="55365" y1="29844" x2="55365" y2="29844"/>
                        <a14:backgroundMark x1="51667" y1="28281" x2="49375" y2="34427"/>
                        <a14:backgroundMark x1="33177" y1="13333" x2="32552" y2="16302"/>
                        <a14:backgroundMark x1="28073" y1="11563" x2="27187" y2="16146"/>
                        <a14:backgroundMark x1="28073" y1="13542" x2="28073" y2="11354"/>
                        <a14:backgroundMark x1="33490" y1="12917" x2="33490" y2="12917"/>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966840" y="3628743"/>
            <a:ext cx="1016856" cy="148051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70+ Black Man Beach Chair Illustrations, Royalty-Free Vector Graphics ...">
            <a:extLst>
              <a:ext uri="{FF2B5EF4-FFF2-40B4-BE49-F238E27FC236}">
                <a16:creationId xmlns:a16="http://schemas.microsoft.com/office/drawing/2014/main" id="{A0D062CF-583F-8E49-C3F1-3922FEED231E}"/>
              </a:ext>
            </a:extLst>
          </p:cNvPr>
          <p:cNvPicPr>
            <a:picLocks noChangeAspect="1" noChangeArrowheads="1"/>
          </p:cNvPicPr>
          <p:nvPr/>
        </p:nvPicPr>
        <p:blipFill>
          <a:blip r:embed="rId9">
            <a:duotone>
              <a:srgbClr val="4472C4">
                <a:shade val="45000"/>
                <a:satMod val="135000"/>
              </a:srgbClr>
              <a:prstClr val="white"/>
            </a:duotone>
            <a:extLst>
              <a:ext uri="{BEBA8EAE-BF5A-486C-A8C5-ECC9F3942E4B}">
                <a14:imgProps xmlns:a14="http://schemas.microsoft.com/office/drawing/2010/main">
                  <a14:imgLayer r:embed="rId10">
                    <a14:imgEffect>
                      <a14:backgroundRemoval t="9804" b="93301" l="9804" r="89706">
                        <a14:foregroundMark x1="50000" y1="9804" x2="53758" y2="9967"/>
                        <a14:foregroundMark x1="40359" y1="90033" x2="37908" y2="93301"/>
                        <a14:backgroundMark x1="68301" y1="63562" x2="81699" y2="60948"/>
                        <a14:backgroundMark x1="78105" y1="64052" x2="77614" y2="85948"/>
                        <a14:backgroundMark x1="75000" y1="73366" x2="55065" y2="70098"/>
                        <a14:backgroundMark x1="53268" y1="71405" x2="47712" y2="73366"/>
                        <a14:backgroundMark x1="49837" y1="62255" x2="50654" y2="72222"/>
                        <a14:backgroundMark x1="45915" y1="61765" x2="51961" y2="62745"/>
                        <a14:backgroundMark x1="51634" y1="62745" x2="44281" y2="62908"/>
                        <a14:backgroundMark x1="62418" y1="62255" x2="49346" y2="6290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426752" y="1445862"/>
            <a:ext cx="938916" cy="128526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BBC2856-5E83-4853-2879-ECDD6B635EF1}"/>
              </a:ext>
            </a:extLst>
          </p:cNvPr>
          <p:cNvSpPr txBox="1"/>
          <p:nvPr/>
        </p:nvSpPr>
        <p:spPr>
          <a:xfrm>
            <a:off x="1929479" y="5670546"/>
            <a:ext cx="7718151" cy="589072"/>
          </a:xfrm>
          <a:prstGeom prst="rect">
            <a:avLst/>
          </a:prstGeom>
          <a:noFill/>
        </p:spPr>
        <p:txBody>
          <a:bodyPr wrap="square" rtlCol="0">
            <a:spAutoFit/>
          </a:bodyPr>
          <a:lstStyle/>
          <a:p>
            <a:pPr algn="ctr">
              <a:lnSpc>
                <a:spcPct val="150000"/>
              </a:lnSpc>
            </a:pPr>
            <a:r>
              <a:rPr lang="en-US" sz="2400" b="1" spc="200" dirty="0">
                <a:solidFill>
                  <a:srgbClr val="7030A0"/>
                </a:solidFill>
              </a:rPr>
              <a:t>It takes many steps to make a single step</a:t>
            </a:r>
          </a:p>
        </p:txBody>
      </p:sp>
      <p:sp>
        <p:nvSpPr>
          <p:cNvPr id="4" name="TextBox 3">
            <a:extLst>
              <a:ext uri="{FF2B5EF4-FFF2-40B4-BE49-F238E27FC236}">
                <a16:creationId xmlns:a16="http://schemas.microsoft.com/office/drawing/2014/main" id="{5ADDCBAD-BEF5-FE9B-30C2-3DB75F7D1FB6}"/>
              </a:ext>
            </a:extLst>
          </p:cNvPr>
          <p:cNvSpPr txBox="1"/>
          <p:nvPr/>
        </p:nvSpPr>
        <p:spPr>
          <a:xfrm>
            <a:off x="5765246" y="1176701"/>
            <a:ext cx="491611" cy="369332"/>
          </a:xfrm>
          <a:prstGeom prst="rect">
            <a:avLst/>
          </a:prstGeom>
          <a:solidFill>
            <a:schemeClr val="bg1"/>
          </a:solidFill>
        </p:spPr>
        <p:txBody>
          <a:bodyPr wrap="square" rtlCol="0">
            <a:spAutoFit/>
          </a:bodyPr>
          <a:lstStyle/>
          <a:p>
            <a:endParaRPr lang="en-US" dirty="0"/>
          </a:p>
        </p:txBody>
      </p:sp>
      <p:pic>
        <p:nvPicPr>
          <p:cNvPr id="7" name="Picture 4" descr="Man Celebrates Success at the Top of the Mountain. Silhouette of a Man ...">
            <a:extLst>
              <a:ext uri="{FF2B5EF4-FFF2-40B4-BE49-F238E27FC236}">
                <a16:creationId xmlns:a16="http://schemas.microsoft.com/office/drawing/2014/main" id="{C8EEF115-BA71-5305-0E12-C57E6CE9E115}"/>
              </a:ext>
            </a:extLst>
          </p:cNvPr>
          <p:cNvPicPr>
            <a:picLocks noChangeAspect="1" noChangeArrowheads="1"/>
          </p:cNvPicPr>
          <p:nvPr/>
        </p:nvPicPr>
        <p:blipFill>
          <a:blip r:embed="rId11">
            <a:duotone>
              <a:schemeClr val="accent1">
                <a:shade val="45000"/>
                <a:satMod val="135000"/>
              </a:schemeClr>
              <a:prstClr val="white"/>
            </a:duotone>
            <a:extLst>
              <a:ext uri="{BEBA8EAE-BF5A-486C-A8C5-ECC9F3942E4B}">
                <a14:imgProps xmlns:a14="http://schemas.microsoft.com/office/drawing/2010/main">
                  <a14:imgLayer r:embed="rId12">
                    <a14:imgEffect>
                      <a14:backgroundRemoval t="10000" b="90000" l="10000" r="90000">
                        <a14:foregroundMark x1="39750" y1="13125" x2="40000" y2="16500"/>
                        <a14:foregroundMark x1="40500" y1="16500" x2="48875" y2="38000"/>
                        <a14:foregroundMark x1="48875" y1="38000" x2="49000" y2="40625"/>
                        <a14:foregroundMark x1="52000" y1="21375" x2="50500" y2="35625"/>
                        <a14:foregroundMark x1="54500" y1="51250" x2="55375" y2="57250"/>
                        <a14:foregroundMark x1="45750" y1="54375" x2="44375" y2="59625"/>
                        <a14:foregroundMark x1="55625" y1="58625" x2="56125" y2="60375"/>
                        <a14:foregroundMark x1="56500" y1="60250" x2="56500" y2="60250"/>
                        <a14:foregroundMark x1="46375" y1="59875" x2="43750" y2="60625"/>
                        <a14:backgroundMark x1="48250" y1="66875" x2="44250" y2="73000"/>
                        <a14:backgroundMark x1="44250" y1="73000" x2="32750" y2="82750"/>
                      </a14:backgroundRemoval>
                    </a14:imgEffect>
                  </a14:imgLayer>
                </a14:imgProps>
              </a:ext>
              <a:ext uri="{28A0092B-C50C-407E-A947-70E740481C1C}">
                <a14:useLocalDpi xmlns:a14="http://schemas.microsoft.com/office/drawing/2010/main" val="0"/>
              </a:ext>
            </a:extLst>
          </a:blip>
          <a:srcRect/>
          <a:stretch>
            <a:fillRect/>
          </a:stretch>
        </p:blipFill>
        <p:spPr bwMode="auto">
          <a:xfrm rot="21404210">
            <a:off x="1516741" y="652431"/>
            <a:ext cx="1308181" cy="146740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Large Transparent Multi Color Butterfly PNG Clipart - ClipArt Best ...">
            <a:extLst>
              <a:ext uri="{FF2B5EF4-FFF2-40B4-BE49-F238E27FC236}">
                <a16:creationId xmlns:a16="http://schemas.microsoft.com/office/drawing/2014/main" id="{1B3357A5-DCAC-345D-F1EB-81F25D1F18B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142402" y="1337979"/>
            <a:ext cx="727294" cy="71455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D5E5225B-79F2-2A64-4E70-B1BCB0805655}"/>
              </a:ext>
            </a:extLst>
          </p:cNvPr>
          <p:cNvSpPr txBox="1"/>
          <p:nvPr/>
        </p:nvSpPr>
        <p:spPr>
          <a:xfrm>
            <a:off x="10046368" y="3429000"/>
            <a:ext cx="1443790" cy="369332"/>
          </a:xfrm>
          <a:prstGeom prst="rect">
            <a:avLst/>
          </a:prstGeom>
          <a:noFill/>
        </p:spPr>
        <p:txBody>
          <a:bodyPr wrap="square" rtlCol="0">
            <a:spAutoFit/>
          </a:bodyPr>
          <a:lstStyle/>
          <a:p>
            <a:r>
              <a:rPr lang="en-US" dirty="0"/>
              <a:t>Art by Luke</a:t>
            </a:r>
          </a:p>
        </p:txBody>
      </p:sp>
    </p:spTree>
    <p:extLst>
      <p:ext uri="{BB962C8B-B14F-4D97-AF65-F5344CB8AC3E}">
        <p14:creationId xmlns:p14="http://schemas.microsoft.com/office/powerpoint/2010/main" val="34612719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9E724B9-42BB-5601-FA7E-93CE9823C0E7}"/>
              </a:ext>
            </a:extLst>
          </p:cNvPr>
          <p:cNvSpPr>
            <a:spLocks noGrp="1"/>
          </p:cNvSpPr>
          <p:nvPr>
            <p:ph type="sldNum" sz="quarter" idx="12"/>
          </p:nvPr>
        </p:nvSpPr>
        <p:spPr>
          <a:xfrm>
            <a:off x="9248811" y="6374202"/>
            <a:ext cx="2743200" cy="365125"/>
          </a:xfrm>
        </p:spPr>
        <p:txBody>
          <a:bodyPr/>
          <a:lstStyle/>
          <a:p>
            <a:fld id="{5E883481-A521-4A75-848A-A2BF2DE74739}" type="slidenum">
              <a:rPr lang="en-US" smtClean="0"/>
              <a:t>28</a:t>
            </a:fld>
            <a:endParaRPr lang="en-US" dirty="0"/>
          </a:p>
        </p:txBody>
      </p:sp>
      <p:sp>
        <p:nvSpPr>
          <p:cNvPr id="18" name="TextBox 17">
            <a:extLst>
              <a:ext uri="{FF2B5EF4-FFF2-40B4-BE49-F238E27FC236}">
                <a16:creationId xmlns:a16="http://schemas.microsoft.com/office/drawing/2014/main" id="{561C7453-B2FB-6935-B07F-9366C8361982}"/>
              </a:ext>
            </a:extLst>
          </p:cNvPr>
          <p:cNvSpPr txBox="1"/>
          <p:nvPr/>
        </p:nvSpPr>
        <p:spPr>
          <a:xfrm>
            <a:off x="2685627" y="206264"/>
            <a:ext cx="9171198" cy="646331"/>
          </a:xfrm>
          <a:prstGeom prst="rect">
            <a:avLst/>
          </a:prstGeom>
          <a:noFill/>
          <a:ln w="38100">
            <a:noFill/>
          </a:ln>
        </p:spPr>
        <p:txBody>
          <a:bodyPr wrap="square" rtlCol="0">
            <a:spAutoFit/>
          </a:bodyPr>
          <a:lstStyle/>
          <a:p>
            <a:pPr algn="ctr"/>
            <a:r>
              <a:rPr lang="en-US" sz="3600" b="1" spc="200" dirty="0">
                <a:latin typeface="Ravie" panose="04040805050809020602" pitchFamily="82" charset="0"/>
              </a:rPr>
              <a:t>Cognitive Incubators </a:t>
            </a:r>
          </a:p>
        </p:txBody>
      </p:sp>
      <p:sp>
        <p:nvSpPr>
          <p:cNvPr id="5" name="TextBox 4">
            <a:extLst>
              <a:ext uri="{FF2B5EF4-FFF2-40B4-BE49-F238E27FC236}">
                <a16:creationId xmlns:a16="http://schemas.microsoft.com/office/drawing/2014/main" id="{43DEB48F-7DFE-CE2F-19D6-B18F817561CF}"/>
              </a:ext>
            </a:extLst>
          </p:cNvPr>
          <p:cNvSpPr txBox="1"/>
          <p:nvPr/>
        </p:nvSpPr>
        <p:spPr>
          <a:xfrm>
            <a:off x="166608" y="940411"/>
            <a:ext cx="2173342" cy="4770537"/>
          </a:xfrm>
          <a:prstGeom prst="rect">
            <a:avLst/>
          </a:prstGeom>
          <a:noFill/>
        </p:spPr>
        <p:txBody>
          <a:bodyPr wrap="square" rtlCol="0">
            <a:spAutoFit/>
          </a:bodyPr>
          <a:lstStyle/>
          <a:p>
            <a:pPr algn="ctr"/>
            <a:r>
              <a:rPr lang="en-US" sz="2400" b="1" dirty="0"/>
              <a:t> </a:t>
            </a:r>
          </a:p>
          <a:p>
            <a:pPr algn="ctr"/>
            <a:endParaRPr lang="en-US" sz="2400" b="1" dirty="0"/>
          </a:p>
          <a:p>
            <a:pPr algn="ctr"/>
            <a:r>
              <a:rPr lang="en-US" sz="2400" b="1" dirty="0">
                <a:solidFill>
                  <a:srgbClr val="FF0000"/>
                </a:solidFill>
                <a:latin typeface="Kermit Extrabold" panose="020F0503040000060003" pitchFamily="34" charset="0"/>
              </a:rPr>
              <a:t>Mobility</a:t>
            </a:r>
          </a:p>
          <a:p>
            <a:pPr algn="ctr"/>
            <a:br>
              <a:rPr lang="en-US" sz="2400" b="1" dirty="0">
                <a:latin typeface="Kermit Extrabold" panose="020F0503040000060003" pitchFamily="34" charset="0"/>
              </a:rPr>
            </a:br>
            <a:r>
              <a:rPr lang="en-US" sz="2400" b="1" dirty="0">
                <a:solidFill>
                  <a:srgbClr val="0000FF"/>
                </a:solidFill>
                <a:latin typeface="Kermit Extrabold" panose="020F0503040000060003" pitchFamily="34" charset="0"/>
              </a:rPr>
              <a:t>Outdoors</a:t>
            </a:r>
          </a:p>
          <a:p>
            <a:pPr algn="ctr"/>
            <a:endParaRPr lang="en-US" sz="2400" b="1" dirty="0">
              <a:latin typeface="Kermit Extrabold" panose="020F0503040000060003" pitchFamily="34" charset="0"/>
            </a:endParaRPr>
          </a:p>
          <a:p>
            <a:pPr algn="ctr"/>
            <a:r>
              <a:rPr lang="en-US" sz="2400" b="1" dirty="0">
                <a:solidFill>
                  <a:srgbClr val="00B050"/>
                </a:solidFill>
                <a:latin typeface="Kermit Extrabold" panose="020F0503040000060003" pitchFamily="34" charset="0"/>
              </a:rPr>
              <a:t>Recreation</a:t>
            </a:r>
          </a:p>
          <a:p>
            <a:pPr algn="ctr"/>
            <a:endParaRPr lang="en-US" sz="2400" b="1" dirty="0">
              <a:latin typeface="Kermit Extrabold" panose="020F0503040000060003" pitchFamily="34" charset="0"/>
            </a:endParaRPr>
          </a:p>
          <a:p>
            <a:pPr algn="ctr"/>
            <a:r>
              <a:rPr lang="en-US" sz="2400" b="1" dirty="0">
                <a:solidFill>
                  <a:srgbClr val="7030A0"/>
                </a:solidFill>
                <a:latin typeface="Kermit Extrabold" panose="020F0503040000060003" pitchFamily="34" charset="0"/>
              </a:rPr>
              <a:t>Exercise</a:t>
            </a:r>
          </a:p>
          <a:p>
            <a:pPr algn="ctr"/>
            <a:endParaRPr lang="en-US" sz="2400" b="1" dirty="0">
              <a:latin typeface="Kermit Extrabold" panose="020F0503040000060003" pitchFamily="34" charset="0"/>
            </a:endParaRPr>
          </a:p>
          <a:p>
            <a:pPr algn="ctr"/>
            <a:r>
              <a:rPr lang="en-US" sz="2400" b="1" dirty="0">
                <a:latin typeface="Kermit Extrabold" panose="020F0503040000060003" pitchFamily="34" charset="0"/>
              </a:rPr>
              <a:t>Access</a:t>
            </a:r>
          </a:p>
          <a:p>
            <a:pPr algn="ctr"/>
            <a:endParaRPr lang="en-US" sz="2000" b="1" dirty="0"/>
          </a:p>
          <a:p>
            <a:pPr algn="ctr"/>
            <a:endParaRPr lang="en-US" sz="2000" b="1" dirty="0"/>
          </a:p>
        </p:txBody>
      </p:sp>
      <p:sp>
        <p:nvSpPr>
          <p:cNvPr id="6" name="Footer Placeholder 5">
            <a:extLst>
              <a:ext uri="{FF2B5EF4-FFF2-40B4-BE49-F238E27FC236}">
                <a16:creationId xmlns:a16="http://schemas.microsoft.com/office/drawing/2014/main" id="{3C80E0EF-665D-E7B8-E5BC-E1667FFD9DDC}"/>
              </a:ext>
            </a:extLst>
          </p:cNvPr>
          <p:cNvSpPr>
            <a:spLocks noGrp="1"/>
          </p:cNvSpPr>
          <p:nvPr>
            <p:ph type="ftr" sz="quarter" idx="11"/>
          </p:nvPr>
        </p:nvSpPr>
        <p:spPr/>
        <p:txBody>
          <a:bodyPr/>
          <a:lstStyle/>
          <a:p>
            <a:r>
              <a:rPr lang="en-US" b="1" dirty="0">
                <a:solidFill>
                  <a:schemeClr val="tx1"/>
                </a:solidFill>
              </a:rPr>
              <a:t>Enhancing Awareness, Promoting Exercise with MS</a:t>
            </a:r>
          </a:p>
        </p:txBody>
      </p:sp>
      <p:pic>
        <p:nvPicPr>
          <p:cNvPr id="9" name="Picture 8">
            <a:extLst>
              <a:ext uri="{FF2B5EF4-FFF2-40B4-BE49-F238E27FC236}">
                <a16:creationId xmlns:a16="http://schemas.microsoft.com/office/drawing/2014/main" id="{1C054287-EDD7-937E-A54C-A0294CA6C94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378" b="92101" l="10000" r="90000">
                        <a14:foregroundMark x1="42917" y1="18319" x2="53542" y2="57815"/>
                        <a14:foregroundMark x1="45417" y1="5714" x2="45000" y2="7563"/>
                        <a14:foregroundMark x1="43125" y1="15966" x2="42292" y2="17815"/>
                        <a14:foregroundMark x1="53333" y1="68571" x2="51458" y2="73445"/>
                        <a14:foregroundMark x1="77500" y1="89748" x2="80208" y2="90588"/>
                        <a14:foregroundMark x1="19167" y1="89412" x2="13333" y2="90420"/>
                        <a14:foregroundMark x1="44375" y1="92101" x2="44375" y2="92101"/>
                      </a14:backgroundRemoval>
                    </a14:imgEffect>
                  </a14:imgLayer>
                </a14:imgProps>
              </a:ext>
            </a:extLst>
          </a:blip>
          <a:stretch>
            <a:fillRect/>
          </a:stretch>
        </p:blipFill>
        <p:spPr>
          <a:xfrm>
            <a:off x="668038" y="5117396"/>
            <a:ext cx="957664" cy="1187105"/>
          </a:xfrm>
          <a:prstGeom prst="rect">
            <a:avLst/>
          </a:prstGeom>
        </p:spPr>
      </p:pic>
      <p:pic>
        <p:nvPicPr>
          <p:cNvPr id="24" name="Picture 23">
            <a:extLst>
              <a:ext uri="{FF2B5EF4-FFF2-40B4-BE49-F238E27FC236}">
                <a16:creationId xmlns:a16="http://schemas.microsoft.com/office/drawing/2014/main" id="{4D76A041-F880-0CC0-E442-3A4FDE50895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75" b="97878" l="14007" r="85816">
                        <a14:foregroundMark x1="20745" y1="3745" x2="24645" y2="8115"/>
                        <a14:foregroundMark x1="71099" y1="2497" x2="68262" y2="749"/>
                        <a14:foregroundMark x1="63652" y1="88390" x2="69149" y2="96879"/>
                        <a14:foregroundMark x1="69149" y1="96879" x2="68085" y2="95755"/>
                        <a14:foregroundMark x1="52837" y1="95131" x2="57092" y2="98127"/>
                        <a14:foregroundMark x1="85816" y1="52809" x2="85816" y2="52809"/>
                        <a14:foregroundMark x1="14007" y1="16854" x2="14007" y2="16854"/>
                      </a14:backgroundRemoval>
                    </a14:imgEffect>
                  </a14:imgLayer>
                </a14:imgProps>
              </a:ext>
            </a:extLst>
          </a:blip>
          <a:srcRect l="7615" r="8102"/>
          <a:stretch>
            <a:fillRect/>
          </a:stretch>
        </p:blipFill>
        <p:spPr>
          <a:xfrm>
            <a:off x="9383998" y="957521"/>
            <a:ext cx="2472827" cy="4121378"/>
          </a:xfrm>
          <a:prstGeom prst="rect">
            <a:avLst/>
          </a:prstGeom>
        </p:spPr>
      </p:pic>
      <p:sp>
        <p:nvSpPr>
          <p:cNvPr id="2" name="TextBox 1">
            <a:extLst>
              <a:ext uri="{FF2B5EF4-FFF2-40B4-BE49-F238E27FC236}">
                <a16:creationId xmlns:a16="http://schemas.microsoft.com/office/drawing/2014/main" id="{F156B06D-D765-1C82-F597-46C2386F2E2A}"/>
              </a:ext>
            </a:extLst>
          </p:cNvPr>
          <p:cNvSpPr txBox="1"/>
          <p:nvPr/>
        </p:nvSpPr>
        <p:spPr>
          <a:xfrm>
            <a:off x="5555524" y="4265920"/>
            <a:ext cx="1920739" cy="423449"/>
          </a:xfrm>
          <a:prstGeom prst="rect">
            <a:avLst/>
          </a:prstGeom>
          <a:noFill/>
        </p:spPr>
        <p:txBody>
          <a:bodyPr wrap="square" rtlCol="0">
            <a:spAutoFit/>
          </a:bodyPr>
          <a:lstStyle/>
          <a:p>
            <a:pPr algn="ctr">
              <a:lnSpc>
                <a:spcPct val="150000"/>
              </a:lnSpc>
            </a:pPr>
            <a:r>
              <a:rPr lang="en-US" sz="1600" b="1" spc="200" dirty="0">
                <a:solidFill>
                  <a:srgbClr val="7030A0"/>
                </a:solidFill>
              </a:rPr>
              <a:t>“THINK SMALL”</a:t>
            </a:r>
          </a:p>
        </p:txBody>
      </p:sp>
      <p:sp>
        <p:nvSpPr>
          <p:cNvPr id="3" name="TextBox 2">
            <a:extLst>
              <a:ext uri="{FF2B5EF4-FFF2-40B4-BE49-F238E27FC236}">
                <a16:creationId xmlns:a16="http://schemas.microsoft.com/office/drawing/2014/main" id="{FC3010F7-42C6-F271-439F-567E9CB4C330}"/>
              </a:ext>
            </a:extLst>
          </p:cNvPr>
          <p:cNvSpPr txBox="1"/>
          <p:nvPr/>
        </p:nvSpPr>
        <p:spPr>
          <a:xfrm>
            <a:off x="1758462" y="5117460"/>
            <a:ext cx="9929446" cy="1200329"/>
          </a:xfrm>
          <a:prstGeom prst="rect">
            <a:avLst/>
          </a:prstGeom>
          <a:solidFill>
            <a:srgbClr val="FFFF00"/>
          </a:solidFill>
          <a:ln w="28575">
            <a:solidFill>
              <a:srgbClr val="FF0000"/>
            </a:solidFill>
          </a:ln>
        </p:spPr>
        <p:txBody>
          <a:bodyPr wrap="square" rtlCol="0">
            <a:spAutoFit/>
          </a:bodyPr>
          <a:lstStyle/>
          <a:p>
            <a:pPr algn="ctr"/>
            <a:r>
              <a:rPr lang="en-US" b="1" dirty="0"/>
              <a:t>Fear.  There are many faces of fear with MS. Fear of the unknown.  Fear of loneliness. Fear of your future.  Fear provides you with a crystal-clear mind.  Fear is controllable. You feel fear.  You control fear.  Touch your fear to face fears. Fear keeps one humble. Fear impacts your family and friends.  Share your incredible silence, quiet and solitude, this is </a:t>
            </a:r>
            <a:r>
              <a:rPr lang="en-US" b="1" u="sng" dirty="0"/>
              <a:t>your</a:t>
            </a:r>
            <a:r>
              <a:rPr lang="en-US" b="1" dirty="0"/>
              <a:t> summit.</a:t>
            </a:r>
          </a:p>
        </p:txBody>
      </p:sp>
      <p:sp>
        <p:nvSpPr>
          <p:cNvPr id="7" name="TextBox 6">
            <a:extLst>
              <a:ext uri="{FF2B5EF4-FFF2-40B4-BE49-F238E27FC236}">
                <a16:creationId xmlns:a16="http://schemas.microsoft.com/office/drawing/2014/main" id="{CC9DAEDE-C060-093C-D80B-6F7C2893DD14}"/>
              </a:ext>
            </a:extLst>
          </p:cNvPr>
          <p:cNvSpPr txBox="1"/>
          <p:nvPr/>
        </p:nvSpPr>
        <p:spPr>
          <a:xfrm>
            <a:off x="2676167" y="2233182"/>
            <a:ext cx="7899400" cy="1703993"/>
          </a:xfrm>
          <a:prstGeom prst="rect">
            <a:avLst/>
          </a:prstGeom>
          <a:noFill/>
        </p:spPr>
        <p:txBody>
          <a:bodyPr wrap="square" rtlCol="0">
            <a:spAutoFit/>
          </a:bodyPr>
          <a:lstStyle/>
          <a:p>
            <a:pPr algn="ctr">
              <a:lnSpc>
                <a:spcPct val="150000"/>
              </a:lnSpc>
            </a:pPr>
            <a:r>
              <a:rPr lang="en-US" sz="2400" dirty="0">
                <a:latin typeface="Kermit Extrabold" panose="020F0503040000060003" pitchFamily="34" charset="0"/>
              </a:rPr>
              <a:t>Change happens step by step.</a:t>
            </a:r>
          </a:p>
          <a:p>
            <a:pPr algn="ctr">
              <a:lnSpc>
                <a:spcPct val="150000"/>
              </a:lnSpc>
            </a:pPr>
            <a:r>
              <a:rPr lang="en-US" sz="2400" dirty="0">
                <a:latin typeface="Kermit Extrabold" panose="020F0503040000060003" pitchFamily="34" charset="0"/>
              </a:rPr>
              <a:t> Working with others is an Engine.</a:t>
            </a:r>
          </a:p>
          <a:p>
            <a:pPr algn="ctr">
              <a:lnSpc>
                <a:spcPct val="150000"/>
              </a:lnSpc>
            </a:pPr>
            <a:r>
              <a:rPr lang="en-US" sz="2400" dirty="0">
                <a:latin typeface="Kermit Extrabold" panose="020F0503040000060003" pitchFamily="34" charset="0"/>
              </a:rPr>
              <a:t>Creates Creative Cognitive Opportunities.</a:t>
            </a:r>
          </a:p>
        </p:txBody>
      </p:sp>
      <p:pic>
        <p:nvPicPr>
          <p:cNvPr id="1026" name="Picture 2" descr="Large Transparent Multi Color Butterfly PNG Clipart - ClipArt Best ...">
            <a:extLst>
              <a:ext uri="{FF2B5EF4-FFF2-40B4-BE49-F238E27FC236}">
                <a16:creationId xmlns:a16="http://schemas.microsoft.com/office/drawing/2014/main" id="{B358DE30-AC8B-7805-C93E-EE24411B4A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24414" y="795367"/>
            <a:ext cx="727294" cy="71455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Footsteps Path SVG, PNG, JPG, PSD, DXF Files | Craftpi">
            <a:extLst>
              <a:ext uri="{FF2B5EF4-FFF2-40B4-BE49-F238E27FC236}">
                <a16:creationId xmlns:a16="http://schemas.microsoft.com/office/drawing/2014/main" id="{9C17A446-CA99-DF58-4A37-FCFD1C16D510}"/>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4805" r="94258">
                        <a14:foregroundMark x1="5547" y1="65195" x2="7578" y2="66094"/>
                        <a14:foregroundMark x1="13516" y1="59648" x2="13516" y2="59648"/>
                        <a14:foregroundMark x1="6680" y1="50000" x2="7422" y2="52031"/>
                        <a14:foregroundMark x1="16680" y1="45352" x2="13906" y2="48516"/>
                        <a14:foregroundMark x1="17227" y1="35352" x2="15000" y2="37422"/>
                        <a14:foregroundMark x1="26484" y1="36484" x2="23320" y2="38320"/>
                        <a14:foregroundMark x1="31094" y1="28320" x2="28906" y2="30000"/>
                        <a14:foregroundMark x1="45000" y1="29648" x2="46836" y2="31484"/>
                        <a14:foregroundMark x1="55937" y1="39648" x2="58320" y2="41680"/>
                        <a14:foregroundMark x1="48906" y1="42578" x2="50938" y2="45000"/>
                        <a14:foregroundMark x1="37031" y1="34063" x2="38906" y2="34648"/>
                        <a14:foregroundMark x1="60742" y1="52031" x2="62773" y2="52578"/>
                        <a14:foregroundMark x1="56836" y1="50352" x2="56836" y2="50352"/>
                        <a14:foregroundMark x1="64805" y1="45742" x2="62578" y2="45742"/>
                        <a14:foregroundMark x1="57031" y1="51289" x2="57031" y2="51289"/>
                        <a14:foregroundMark x1="84063" y1="41094" x2="81680" y2="42422"/>
                        <a14:foregroundMark x1="78906" y1="44258" x2="77227" y2="43320"/>
                        <a14:foregroundMark x1="24063" y1="29063" x2="22578" y2="30742"/>
                        <a14:foregroundMark x1="41484" y1="29063" x2="41484" y2="29063"/>
                        <a14:foregroundMark x1="32422" y1="33320" x2="32422" y2="33320"/>
                        <a14:foregroundMark x1="19453" y1="39063" x2="21094" y2="39805"/>
                        <a14:foregroundMark x1="11289" y1="39805" x2="11289" y2="39805"/>
                        <a14:foregroundMark x1="12227" y1="51484" x2="12227" y2="51484"/>
                        <a14:foregroundMark x1="4805" y1="56289" x2="4805" y2="56289"/>
                        <a14:foregroundMark x1="10938" y1="64453" x2="12422" y2="66094"/>
                        <a14:foregroundMark x1="6836" y1="70938" x2="6836" y2="70938"/>
                        <a14:foregroundMark x1="68516" y1="44063" x2="69258" y2="46094"/>
                        <a14:foregroundMark x1="78164" y1="49805" x2="79805" y2="50547"/>
                        <a14:foregroundMark x1="73164" y1="50938" x2="73164" y2="50938"/>
                        <a14:foregroundMark x1="87422" y1="47578" x2="87422" y2="47578"/>
                        <a14:foregroundMark x1="90742" y1="44453" x2="92578" y2="44805"/>
                        <a14:foregroundMark x1="89453" y1="35352" x2="89453" y2="35352"/>
                        <a14:foregroundMark x1="92227" y1="32578" x2="94258" y2="32773"/>
                        <a14:foregroundMark x1="45938" y1="40742" x2="45938" y2="40742"/>
                        <a14:foregroundMark x1="54258" y1="36484" x2="54258" y2="36484"/>
                      </a14:backgroundRemoval>
                    </a14:imgEffect>
                  </a14:imgLayer>
                </a14:imgProps>
              </a:ext>
              <a:ext uri="{28A0092B-C50C-407E-A947-70E740481C1C}">
                <a14:useLocalDpi xmlns:a14="http://schemas.microsoft.com/office/drawing/2010/main" val="0"/>
              </a:ext>
            </a:extLst>
          </a:blip>
          <a:srcRect/>
          <a:stretch>
            <a:fillRect/>
          </a:stretch>
        </p:blipFill>
        <p:spPr bwMode="auto">
          <a:xfrm>
            <a:off x="1951135" y="333570"/>
            <a:ext cx="3617394" cy="29799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aby Footprints Sand Illustrations, Royalty-Free Vector Graphics &amp; Clip ...">
            <a:extLst>
              <a:ext uri="{FF2B5EF4-FFF2-40B4-BE49-F238E27FC236}">
                <a16:creationId xmlns:a16="http://schemas.microsoft.com/office/drawing/2014/main" id="{12BEF0EA-5A8C-5F72-ECC4-71805C8A1169}"/>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2778" r="97549">
                        <a14:foregroundMark x1="55229" y1="40816" x2="58333" y2="41224"/>
                        <a14:foregroundMark x1="67484" y1="45102" x2="64379" y2="46122"/>
                        <a14:foregroundMark x1="75490" y1="38367" x2="72059" y2="36327"/>
                        <a14:foregroundMark x1="82516" y1="41224" x2="78595" y2="40816"/>
                        <a14:foregroundMark x1="86601" y1="28163" x2="83170" y2="31224"/>
                        <a14:foregroundMark x1="91993" y1="16735" x2="90359" y2="21429"/>
                        <a14:foregroundMark x1="97712" y1="15714" x2="97712" y2="15714"/>
                        <a14:foregroundMark x1="92647" y1="31020" x2="92647" y2="31020"/>
                        <a14:foregroundMark x1="44608" y1="48980" x2="41993" y2="50816"/>
                        <a14:foregroundMark x1="53105" y1="48367" x2="50817" y2="51633"/>
                        <a14:foregroundMark x1="43954" y1="58163" x2="42974" y2="63878"/>
                        <a14:foregroundMark x1="34477" y1="62857" x2="32516" y2="67959"/>
                        <a14:foregroundMark x1="30556" y1="75102" x2="27288" y2="79388"/>
                        <a14:foregroundMark x1="39542" y1="72857" x2="36438" y2="77755"/>
                        <a14:foregroundMark x1="25817" y1="88163" x2="19935" y2="85306"/>
                        <a14:foregroundMark x1="19935" y1="80204" x2="14542" y2="79592"/>
                        <a14:foregroundMark x1="7680" y1="78571" x2="2778" y2="79592"/>
                        <a14:foregroundMark x1="11601" y1="86735" x2="6209" y2="83469"/>
                      </a14:backgroundRemoval>
                    </a14:imgEffect>
                  </a14:imgLayer>
                </a14:imgProps>
              </a:ext>
              <a:ext uri="{28A0092B-C50C-407E-A947-70E740481C1C}">
                <a14:useLocalDpi xmlns:a14="http://schemas.microsoft.com/office/drawing/2010/main" val="0"/>
              </a:ext>
            </a:extLst>
          </a:blip>
          <a:srcRect l="27175" b="27646"/>
          <a:stretch>
            <a:fillRect/>
          </a:stretch>
        </p:blipFill>
        <p:spPr bwMode="auto">
          <a:xfrm rot="17637092">
            <a:off x="1594007" y="2562790"/>
            <a:ext cx="2164320" cy="238536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DC71C8D-8A96-1118-C62F-C421ACB9B806}"/>
              </a:ext>
            </a:extLst>
          </p:cNvPr>
          <p:cNvSpPr txBox="1"/>
          <p:nvPr/>
        </p:nvSpPr>
        <p:spPr>
          <a:xfrm>
            <a:off x="3327400" y="4762500"/>
            <a:ext cx="469900" cy="215444"/>
          </a:xfrm>
          <a:prstGeom prst="rect">
            <a:avLst/>
          </a:prstGeom>
          <a:solidFill>
            <a:schemeClr val="bg1"/>
          </a:solidFill>
        </p:spPr>
        <p:txBody>
          <a:bodyPr wrap="square" rtlCol="0">
            <a:spAutoFit/>
          </a:bodyPr>
          <a:lstStyle/>
          <a:p>
            <a:endParaRPr lang="en-US" sz="800" dirty="0"/>
          </a:p>
        </p:txBody>
      </p:sp>
      <p:pic>
        <p:nvPicPr>
          <p:cNvPr id="11" name="Picture 6" descr="70+ Black Man Beach Chair Illustrations, Royalty-Free Vector Graphics ...">
            <a:extLst>
              <a:ext uri="{FF2B5EF4-FFF2-40B4-BE49-F238E27FC236}">
                <a16:creationId xmlns:a16="http://schemas.microsoft.com/office/drawing/2014/main" id="{F85D9F74-82EB-D5E3-C5E3-7FB9511208ED}"/>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9804" b="93301" l="9804" r="89706">
                        <a14:foregroundMark x1="50000" y1="9804" x2="53758" y2="9967"/>
                        <a14:foregroundMark x1="40359" y1="90033" x2="37908" y2="93301"/>
                        <a14:backgroundMark x1="68301" y1="63562" x2="81699" y2="60948"/>
                        <a14:backgroundMark x1="78105" y1="64052" x2="77614" y2="85948"/>
                        <a14:backgroundMark x1="75000" y1="73366" x2="55065" y2="70098"/>
                        <a14:backgroundMark x1="53268" y1="71405" x2="47712" y2="73366"/>
                        <a14:backgroundMark x1="49837" y1="62255" x2="50654" y2="72222"/>
                        <a14:backgroundMark x1="45915" y1="61765" x2="51961" y2="62745"/>
                        <a14:backgroundMark x1="51634" y1="62745" x2="44281" y2="62908"/>
                        <a14:backgroundMark x1="62418" y1="62255" x2="49346" y2="62908"/>
                      </a14:backgroundRemoval>
                    </a14:imgEffect>
                  </a14:imgLayer>
                </a14:imgProps>
              </a:ext>
              <a:ext uri="{28A0092B-C50C-407E-A947-70E740481C1C}">
                <a14:useLocalDpi xmlns:a14="http://schemas.microsoft.com/office/drawing/2010/main" val="0"/>
              </a:ext>
            </a:extLst>
          </a:blip>
          <a:srcRect/>
          <a:stretch>
            <a:fillRect/>
          </a:stretch>
        </p:blipFill>
        <p:spPr bwMode="auto">
          <a:xfrm>
            <a:off x="10947333" y="5717624"/>
            <a:ext cx="943780" cy="10278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Premium Vector | Silhouette of a walking man on a white background">
            <a:extLst>
              <a:ext uri="{FF2B5EF4-FFF2-40B4-BE49-F238E27FC236}">
                <a16:creationId xmlns:a16="http://schemas.microsoft.com/office/drawing/2014/main" id="{FF84E64F-8DC7-3224-F7DB-B8D0333F65B6}"/>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3500" b="96750" l="10000" r="90000">
                        <a14:foregroundMark x1="49250" y1="3300" x2="55650" y2="8500"/>
                        <a14:foregroundMark x1="55650" y1="8500" x2="56150" y2="8500"/>
                        <a14:foregroundMark x1="57550" y1="3500" x2="47666" y2="3943"/>
                        <a14:foregroundMark x1="56400" y1="89900" x2="60400" y2="96750"/>
                        <a14:backgroundMark x1="46900" y1="2550" x2="46650" y2="6600"/>
                        <a14:backgroundMark x1="39750" y1="36250" x2="40000" y2="40300"/>
                        <a14:backgroundMark x1="40250" y1="41000" x2="41450" y2="43400"/>
                      </a14:backgroundRemoval>
                    </a14:imgEffect>
                  </a14:imgLayer>
                </a14:imgProps>
              </a:ext>
              <a:ext uri="{28A0092B-C50C-407E-A947-70E740481C1C}">
                <a14:useLocalDpi xmlns:a14="http://schemas.microsoft.com/office/drawing/2010/main" val="0"/>
              </a:ext>
            </a:extLst>
          </a:blip>
          <a:srcRect/>
          <a:stretch>
            <a:fillRect/>
          </a:stretch>
        </p:blipFill>
        <p:spPr bwMode="auto">
          <a:xfrm>
            <a:off x="2500830" y="1503861"/>
            <a:ext cx="1183356" cy="118335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843BEF4-C0E3-9B79-3649-5B592CB52E34}"/>
              </a:ext>
            </a:extLst>
          </p:cNvPr>
          <p:cNvSpPr txBox="1"/>
          <p:nvPr/>
        </p:nvSpPr>
        <p:spPr>
          <a:xfrm>
            <a:off x="5366274" y="1116875"/>
            <a:ext cx="3710103" cy="299313"/>
          </a:xfrm>
          <a:prstGeom prst="rect">
            <a:avLst/>
          </a:prstGeom>
          <a:noFill/>
        </p:spPr>
        <p:txBody>
          <a:bodyPr wrap="square" rtlCol="0">
            <a:spAutoFit/>
          </a:bodyPr>
          <a:lstStyle/>
          <a:p>
            <a:pPr algn="ctr">
              <a:lnSpc>
                <a:spcPct val="150000"/>
              </a:lnSpc>
            </a:pPr>
            <a:r>
              <a:rPr lang="en-US" sz="1000" b="1" spc="200" dirty="0">
                <a:solidFill>
                  <a:srgbClr val="7030A0"/>
                </a:solidFill>
              </a:rPr>
              <a:t>It takes many steps to make a single step</a:t>
            </a:r>
          </a:p>
        </p:txBody>
      </p:sp>
      <p:sp>
        <p:nvSpPr>
          <p:cNvPr id="15" name="TextBox 14">
            <a:extLst>
              <a:ext uri="{FF2B5EF4-FFF2-40B4-BE49-F238E27FC236}">
                <a16:creationId xmlns:a16="http://schemas.microsoft.com/office/drawing/2014/main" id="{96482EEB-78C5-EDAB-6535-CE8415855AD3}"/>
              </a:ext>
            </a:extLst>
          </p:cNvPr>
          <p:cNvSpPr txBox="1"/>
          <p:nvPr/>
        </p:nvSpPr>
        <p:spPr>
          <a:xfrm>
            <a:off x="738704" y="234470"/>
            <a:ext cx="3058596" cy="646331"/>
          </a:xfrm>
          <a:prstGeom prst="rect">
            <a:avLst/>
          </a:prstGeom>
          <a:noFill/>
        </p:spPr>
        <p:txBody>
          <a:bodyPr wrap="square">
            <a:spAutoFit/>
          </a:bodyPr>
          <a:lstStyle/>
          <a:p>
            <a:r>
              <a:rPr lang="en-US" sz="3600" b="1" spc="300" dirty="0">
                <a:solidFill>
                  <a:srgbClr val="FF0000"/>
                </a:solidFill>
                <a:latin typeface="Ravie" panose="04040805050809020602" pitchFamily="82" charset="0"/>
              </a:rPr>
              <a:t>M.</a:t>
            </a:r>
            <a:r>
              <a:rPr lang="en-US" sz="3600" b="1" spc="300" dirty="0">
                <a:solidFill>
                  <a:srgbClr val="0000CC"/>
                </a:solidFill>
                <a:latin typeface="Ravie" panose="04040805050809020602" pitchFamily="82" charset="0"/>
              </a:rPr>
              <a:t>O.</a:t>
            </a:r>
            <a:r>
              <a:rPr lang="en-US" sz="3600" b="1" spc="300" dirty="0">
                <a:solidFill>
                  <a:srgbClr val="00B050"/>
                </a:solidFill>
                <a:latin typeface="Ravie" panose="04040805050809020602" pitchFamily="82" charset="0"/>
              </a:rPr>
              <a:t>R.</a:t>
            </a:r>
            <a:r>
              <a:rPr lang="en-US" sz="3600" b="1" spc="300" dirty="0">
                <a:solidFill>
                  <a:srgbClr val="7030A0"/>
                </a:solidFill>
                <a:latin typeface="Ravie" panose="04040805050809020602" pitchFamily="82" charset="0"/>
              </a:rPr>
              <a:t>E</a:t>
            </a:r>
            <a:r>
              <a:rPr lang="en-US" sz="1800" b="1" spc="300" dirty="0">
                <a:solidFill>
                  <a:srgbClr val="7030A0"/>
                </a:solidFill>
                <a:latin typeface="Ravie" panose="04040805050809020602" pitchFamily="82" charset="0"/>
              </a:rPr>
              <a:t> </a:t>
            </a:r>
            <a:endParaRPr lang="en-US" dirty="0"/>
          </a:p>
        </p:txBody>
      </p:sp>
    </p:spTree>
    <p:extLst>
      <p:ext uri="{BB962C8B-B14F-4D97-AF65-F5344CB8AC3E}">
        <p14:creationId xmlns:p14="http://schemas.microsoft.com/office/powerpoint/2010/main" val="8815379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E78F3E9-CE24-F431-1DCD-ECAB4238DC3C}"/>
              </a:ext>
            </a:extLst>
          </p:cNvPr>
          <p:cNvSpPr>
            <a:spLocks noGrp="1"/>
          </p:cNvSpPr>
          <p:nvPr>
            <p:ph type="ftr" sz="quarter" idx="11"/>
          </p:nvPr>
        </p:nvSpPr>
        <p:spPr/>
        <p:txBody>
          <a:bodyPr/>
          <a:lstStyle/>
          <a:p>
            <a:r>
              <a:rPr lang="en-US" dirty="0"/>
              <a:t>Enhancing Awareness, Promoting Exercise with MS</a:t>
            </a:r>
          </a:p>
        </p:txBody>
      </p:sp>
      <p:sp>
        <p:nvSpPr>
          <p:cNvPr id="5" name="Slide Number Placeholder 4">
            <a:extLst>
              <a:ext uri="{FF2B5EF4-FFF2-40B4-BE49-F238E27FC236}">
                <a16:creationId xmlns:a16="http://schemas.microsoft.com/office/drawing/2014/main" id="{9ED8B7F4-7B5D-C279-CCE1-0D5EE210F0DE}"/>
              </a:ext>
            </a:extLst>
          </p:cNvPr>
          <p:cNvSpPr>
            <a:spLocks noGrp="1"/>
          </p:cNvSpPr>
          <p:nvPr>
            <p:ph type="sldNum" sz="quarter" idx="12"/>
          </p:nvPr>
        </p:nvSpPr>
        <p:spPr/>
        <p:txBody>
          <a:bodyPr/>
          <a:lstStyle/>
          <a:p>
            <a:fld id="{5E883481-A521-4A75-848A-A2BF2DE74739}" type="slidenum">
              <a:rPr lang="en-US" smtClean="0"/>
              <a:t>29</a:t>
            </a:fld>
            <a:endParaRPr lang="en-US" dirty="0"/>
          </a:p>
        </p:txBody>
      </p:sp>
      <p:pic>
        <p:nvPicPr>
          <p:cNvPr id="8" name="Picture 7">
            <a:extLst>
              <a:ext uri="{FF2B5EF4-FFF2-40B4-BE49-F238E27FC236}">
                <a16:creationId xmlns:a16="http://schemas.microsoft.com/office/drawing/2014/main" id="{F53D2B24-B814-62C1-30A7-6B089EE0005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378" b="92101" l="10000" r="90000">
                        <a14:foregroundMark x1="42917" y1="18319" x2="53542" y2="57815"/>
                        <a14:foregroundMark x1="45417" y1="5714" x2="45000" y2="7563"/>
                        <a14:foregroundMark x1="43125" y1="15966" x2="42292" y2="17815"/>
                        <a14:foregroundMark x1="53333" y1="68571" x2="51458" y2="73445"/>
                        <a14:foregroundMark x1="77500" y1="89748" x2="80208" y2="90588"/>
                        <a14:foregroundMark x1="19167" y1="89412" x2="13333" y2="90420"/>
                        <a14:foregroundMark x1="44375" y1="92101" x2="44375" y2="92101"/>
                      </a14:backgroundRemoval>
                    </a14:imgEffect>
                  </a14:imgLayer>
                </a14:imgProps>
              </a:ext>
            </a:extLst>
          </a:blip>
          <a:stretch>
            <a:fillRect/>
          </a:stretch>
        </p:blipFill>
        <p:spPr>
          <a:xfrm>
            <a:off x="-113700" y="1412070"/>
            <a:ext cx="2872466" cy="3560662"/>
          </a:xfrm>
          <a:prstGeom prst="rect">
            <a:avLst/>
          </a:prstGeom>
        </p:spPr>
      </p:pic>
      <p:pic>
        <p:nvPicPr>
          <p:cNvPr id="9" name="Picture 8">
            <a:extLst>
              <a:ext uri="{FF2B5EF4-FFF2-40B4-BE49-F238E27FC236}">
                <a16:creationId xmlns:a16="http://schemas.microsoft.com/office/drawing/2014/main" id="{D64E43FB-568A-B81A-7BA8-79F34640844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768" b="96547" l="5632" r="89973">
                        <a14:foregroundMark x1="37637" y1="12707" x2="44643" y2="15746"/>
                        <a14:foregroundMark x1="42995" y1="7873" x2="38049" y2="6768"/>
                        <a14:foregroundMark x1="36538" y1="24033" x2="37912" y2="32182"/>
                        <a14:foregroundMark x1="37912" y1="32182" x2="42170" y2="37569"/>
                        <a14:foregroundMark x1="41896" y1="35359" x2="52885" y2="38674"/>
                        <a14:foregroundMark x1="52885" y1="38674" x2="57555" y2="42127"/>
                        <a14:foregroundMark x1="31731" y1="54006" x2="38187" y2="57459"/>
                        <a14:foregroundMark x1="38187" y1="57459" x2="45330" y2="64641"/>
                        <a14:foregroundMark x1="45330" y1="64641" x2="46429" y2="71961"/>
                        <a14:foregroundMark x1="46429" y1="72099" x2="48489" y2="78729"/>
                        <a14:foregroundMark x1="19643" y1="54420" x2="18956" y2="74448"/>
                        <a14:foregroundMark x1="18956" y1="74448" x2="16484" y2="80525"/>
                        <a14:foregroundMark x1="16484" y1="80525" x2="12775" y2="86050"/>
                        <a14:foregroundMark x1="13874" y1="84116" x2="9341" y2="91713"/>
                        <a14:foregroundMark x1="8104" y1="93785" x2="5632" y2="96547"/>
                        <a14:foregroundMark x1="18544" y1="20304" x2="5907" y2="40608"/>
                        <a14:foregroundMark x1="5907" y1="40608" x2="5907" y2="40608"/>
                        <a14:backgroundMark x1="65659" y1="9254" x2="65110" y2="35773"/>
                        <a14:backgroundMark x1="5495" y1="41298" x2="5495" y2="41298"/>
                      </a14:backgroundRemoval>
                    </a14:imgEffect>
                  </a14:imgLayer>
                </a14:imgProps>
              </a:ext>
              <a:ext uri="{28A0092B-C50C-407E-A947-70E740481C1C}">
                <a14:useLocalDpi xmlns:a14="http://schemas.microsoft.com/office/drawing/2010/main" val="0"/>
              </a:ext>
            </a:extLst>
          </a:blip>
          <a:stretch>
            <a:fillRect/>
          </a:stretch>
        </p:blipFill>
        <p:spPr>
          <a:xfrm flipH="1">
            <a:off x="1015626" y="3047589"/>
            <a:ext cx="613813" cy="713106"/>
          </a:xfrm>
          <a:prstGeom prst="rect">
            <a:avLst/>
          </a:prstGeom>
        </p:spPr>
      </p:pic>
      <p:sp>
        <p:nvSpPr>
          <p:cNvPr id="10" name="TextBox 9">
            <a:extLst>
              <a:ext uri="{FF2B5EF4-FFF2-40B4-BE49-F238E27FC236}">
                <a16:creationId xmlns:a16="http://schemas.microsoft.com/office/drawing/2014/main" id="{A301EBC6-ABC3-840C-064F-CC58D5AC9470}"/>
              </a:ext>
            </a:extLst>
          </p:cNvPr>
          <p:cNvSpPr txBox="1"/>
          <p:nvPr/>
        </p:nvSpPr>
        <p:spPr>
          <a:xfrm>
            <a:off x="1495409" y="1960140"/>
            <a:ext cx="5485173" cy="1852815"/>
          </a:xfrm>
          <a:prstGeom prst="rect">
            <a:avLst/>
          </a:prstGeom>
          <a:noFill/>
        </p:spPr>
        <p:txBody>
          <a:bodyPr wrap="square" rtlCol="0">
            <a:spAutoFit/>
          </a:bodyPr>
          <a:lstStyle/>
          <a:p>
            <a:pPr algn="ctr">
              <a:lnSpc>
                <a:spcPct val="200000"/>
              </a:lnSpc>
            </a:pPr>
            <a:r>
              <a:rPr lang="en-US" sz="2000" b="1" dirty="0">
                <a:solidFill>
                  <a:schemeClr val="bg1"/>
                </a:solidFill>
              </a:rPr>
              <a:t>Strategy for multi-purpose advocacy, promoting, amplifying, and enhancing visibility for a specific market M.O.R.E. Public Service Announcement </a:t>
            </a:r>
          </a:p>
        </p:txBody>
      </p:sp>
      <p:sp>
        <p:nvSpPr>
          <p:cNvPr id="13" name="Arrow: Right 12">
            <a:extLst>
              <a:ext uri="{FF2B5EF4-FFF2-40B4-BE49-F238E27FC236}">
                <a16:creationId xmlns:a16="http://schemas.microsoft.com/office/drawing/2014/main" id="{4D6AE11B-9864-588A-3098-A8F665B8A1AC}"/>
              </a:ext>
            </a:extLst>
          </p:cNvPr>
          <p:cNvSpPr/>
          <p:nvPr/>
        </p:nvSpPr>
        <p:spPr>
          <a:xfrm>
            <a:off x="1015626" y="5179189"/>
            <a:ext cx="2229876" cy="806115"/>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Learn More</a:t>
            </a:r>
          </a:p>
        </p:txBody>
      </p:sp>
      <p:sp>
        <p:nvSpPr>
          <p:cNvPr id="14" name="Flowchart: Summing Junction 13">
            <a:extLst>
              <a:ext uri="{FF2B5EF4-FFF2-40B4-BE49-F238E27FC236}">
                <a16:creationId xmlns:a16="http://schemas.microsoft.com/office/drawing/2014/main" id="{7928AA3D-C9D4-6235-3AF0-35B82C8EAC17}"/>
              </a:ext>
            </a:extLst>
          </p:cNvPr>
          <p:cNvSpPr/>
          <p:nvPr/>
        </p:nvSpPr>
        <p:spPr>
          <a:xfrm>
            <a:off x="3771661" y="5181993"/>
            <a:ext cx="846222" cy="699668"/>
          </a:xfrm>
          <a:prstGeom prst="flowChartSummingJunction">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D9AD56F0-56A0-D70D-3026-0DDDD969C2BC}"/>
              </a:ext>
            </a:extLst>
          </p:cNvPr>
          <p:cNvSpPr txBox="1"/>
          <p:nvPr/>
        </p:nvSpPr>
        <p:spPr>
          <a:xfrm>
            <a:off x="7548468" y="672899"/>
            <a:ext cx="4339211" cy="5122941"/>
          </a:xfrm>
          <a:prstGeom prst="rect">
            <a:avLst/>
          </a:prstGeom>
          <a:noFill/>
        </p:spPr>
        <p:txBody>
          <a:bodyPr wrap="square">
            <a:spAutoFit/>
          </a:bodyPr>
          <a:lstStyle/>
          <a:p>
            <a:pPr marL="457200" indent="-457200">
              <a:lnSpc>
                <a:spcPct val="150000"/>
              </a:lnSpc>
              <a:buFont typeface="+mj-lt"/>
              <a:buAutoNum type="alphaLcParenR"/>
            </a:pPr>
            <a:r>
              <a:rPr lang="en-US" sz="2000" b="1" dirty="0">
                <a:solidFill>
                  <a:schemeClr val="bg1"/>
                </a:solidFill>
              </a:rPr>
              <a:t>M.O.R.E. Booklet</a:t>
            </a:r>
          </a:p>
          <a:p>
            <a:pPr marL="457200" indent="-457200">
              <a:lnSpc>
                <a:spcPct val="150000"/>
              </a:lnSpc>
              <a:buFont typeface="+mj-lt"/>
              <a:buAutoNum type="alphaLcParenR"/>
            </a:pPr>
            <a:r>
              <a:rPr lang="en-US" sz="2000" b="1" dirty="0">
                <a:solidFill>
                  <a:schemeClr val="bg1"/>
                </a:solidFill>
              </a:rPr>
              <a:t>Mobility, outdoors, recreation and exercise activity hubs</a:t>
            </a:r>
          </a:p>
          <a:p>
            <a:pPr marL="457200" indent="-457200">
              <a:lnSpc>
                <a:spcPct val="150000"/>
              </a:lnSpc>
              <a:buFont typeface="+mj-lt"/>
              <a:buAutoNum type="alphaLcParenR"/>
            </a:pPr>
            <a:r>
              <a:rPr lang="en-US" sz="2000" b="1" dirty="0">
                <a:solidFill>
                  <a:schemeClr val="bg1"/>
                </a:solidFill>
              </a:rPr>
              <a:t>Transform multi-media Ap</a:t>
            </a:r>
          </a:p>
          <a:p>
            <a:pPr marL="457200" indent="-457200">
              <a:lnSpc>
                <a:spcPct val="150000"/>
              </a:lnSpc>
              <a:buFont typeface="+mj-lt"/>
              <a:buAutoNum type="alphaLcParenR"/>
            </a:pPr>
            <a:r>
              <a:rPr lang="en-US" sz="2000" b="1" dirty="0">
                <a:solidFill>
                  <a:schemeClr val="bg1"/>
                </a:solidFill>
              </a:rPr>
              <a:t>Online resource for references</a:t>
            </a:r>
          </a:p>
          <a:p>
            <a:pPr marL="457200" indent="-457200">
              <a:lnSpc>
                <a:spcPct val="150000"/>
              </a:lnSpc>
              <a:buFont typeface="+mj-lt"/>
              <a:buAutoNum type="alphaLcParenR"/>
            </a:pPr>
            <a:r>
              <a:rPr lang="en-US" sz="2000" b="1" dirty="0">
                <a:solidFill>
                  <a:schemeClr val="bg1"/>
                </a:solidFill>
              </a:rPr>
              <a:t>Innovative infographics portal</a:t>
            </a:r>
          </a:p>
          <a:p>
            <a:pPr marL="457200" indent="-457200">
              <a:lnSpc>
                <a:spcPct val="150000"/>
              </a:lnSpc>
              <a:buFont typeface="+mj-lt"/>
              <a:buAutoNum type="alphaLcParenR"/>
            </a:pPr>
            <a:r>
              <a:rPr lang="en-US" sz="2000" b="1" dirty="0">
                <a:solidFill>
                  <a:schemeClr val="bg1"/>
                </a:solidFill>
              </a:rPr>
              <a:t>Shaping tailored content</a:t>
            </a:r>
          </a:p>
          <a:p>
            <a:pPr marL="457200" indent="-457200">
              <a:lnSpc>
                <a:spcPct val="150000"/>
              </a:lnSpc>
              <a:buFont typeface="+mj-lt"/>
              <a:buAutoNum type="alphaLcParenR"/>
            </a:pPr>
            <a:r>
              <a:rPr lang="en-US" sz="2000" b="1" dirty="0">
                <a:solidFill>
                  <a:schemeClr val="bg1"/>
                </a:solidFill>
              </a:rPr>
              <a:t>Partnership engagement</a:t>
            </a:r>
          </a:p>
          <a:p>
            <a:pPr marL="457200" indent="-457200">
              <a:lnSpc>
                <a:spcPct val="150000"/>
              </a:lnSpc>
              <a:buFont typeface="+mj-lt"/>
              <a:buAutoNum type="alphaLcParenR"/>
            </a:pPr>
            <a:r>
              <a:rPr lang="en-US" sz="2000" b="1" dirty="0">
                <a:solidFill>
                  <a:schemeClr val="bg1"/>
                </a:solidFill>
              </a:rPr>
              <a:t>Tell Three “3” Collaboration</a:t>
            </a:r>
          </a:p>
          <a:p>
            <a:pPr marL="457200" indent="-457200">
              <a:lnSpc>
                <a:spcPct val="150000"/>
              </a:lnSpc>
              <a:buFont typeface="+mj-lt"/>
              <a:buAutoNum type="alphaLcParenR"/>
            </a:pPr>
            <a:r>
              <a:rPr lang="en-US" sz="2000" b="1" dirty="0">
                <a:solidFill>
                  <a:schemeClr val="bg1"/>
                </a:solidFill>
              </a:rPr>
              <a:t>Celebrates knowledge transfer</a:t>
            </a:r>
          </a:p>
          <a:p>
            <a:pPr marL="457200" indent="-457200">
              <a:lnSpc>
                <a:spcPct val="150000"/>
              </a:lnSpc>
              <a:buFont typeface="+mj-lt"/>
              <a:buAutoNum type="alphaLcParenR"/>
            </a:pPr>
            <a:r>
              <a:rPr lang="en-US" sz="2000" b="1" dirty="0">
                <a:solidFill>
                  <a:schemeClr val="bg1"/>
                </a:solidFill>
              </a:rPr>
              <a:t>Other</a:t>
            </a:r>
          </a:p>
        </p:txBody>
      </p:sp>
      <p:cxnSp>
        <p:nvCxnSpPr>
          <p:cNvPr id="18" name="Straight Connector 17">
            <a:extLst>
              <a:ext uri="{FF2B5EF4-FFF2-40B4-BE49-F238E27FC236}">
                <a16:creationId xmlns:a16="http://schemas.microsoft.com/office/drawing/2014/main" id="{9A4FEA59-F8F7-3CBF-6A9C-22345868C572}"/>
              </a:ext>
            </a:extLst>
          </p:cNvPr>
          <p:cNvCxnSpPr/>
          <p:nvPr/>
        </p:nvCxnSpPr>
        <p:spPr>
          <a:xfrm>
            <a:off x="7323222" y="316170"/>
            <a:ext cx="0" cy="5727032"/>
          </a:xfrm>
          <a:prstGeom prst="line">
            <a:avLst/>
          </a:prstGeom>
          <a:ln w="66675" cap="rnd">
            <a:prstDash val="sysDot"/>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C717FB31-C592-D6BA-AF50-ACF25C914474}"/>
              </a:ext>
            </a:extLst>
          </p:cNvPr>
          <p:cNvSpPr txBox="1"/>
          <p:nvPr/>
        </p:nvSpPr>
        <p:spPr>
          <a:xfrm>
            <a:off x="824948" y="438565"/>
            <a:ext cx="6155634" cy="830997"/>
          </a:xfrm>
          <a:prstGeom prst="rect">
            <a:avLst/>
          </a:prstGeom>
          <a:noFill/>
        </p:spPr>
        <p:txBody>
          <a:bodyPr wrap="square">
            <a:spAutoFit/>
          </a:bodyPr>
          <a:lstStyle/>
          <a:p>
            <a:r>
              <a:rPr lang="en-US" sz="4800" b="1" spc="300" dirty="0">
                <a:ln>
                  <a:solidFill>
                    <a:schemeClr val="bg1"/>
                  </a:solidFill>
                </a:ln>
                <a:solidFill>
                  <a:srgbClr val="FF0000"/>
                </a:solidFill>
                <a:latin typeface="Ravie" panose="04040805050809020602" pitchFamily="82" charset="0"/>
              </a:rPr>
              <a:t>M.</a:t>
            </a:r>
            <a:r>
              <a:rPr lang="en-US" sz="4800" b="1" spc="300" dirty="0">
                <a:ln>
                  <a:solidFill>
                    <a:schemeClr val="bg1"/>
                  </a:solidFill>
                </a:ln>
                <a:solidFill>
                  <a:srgbClr val="0000CC"/>
                </a:solidFill>
                <a:latin typeface="Ravie" panose="04040805050809020602" pitchFamily="82" charset="0"/>
              </a:rPr>
              <a:t>O.</a:t>
            </a:r>
            <a:r>
              <a:rPr lang="en-US" sz="4800" b="1" spc="300" dirty="0">
                <a:ln>
                  <a:solidFill>
                    <a:schemeClr val="bg1"/>
                  </a:solidFill>
                </a:ln>
                <a:solidFill>
                  <a:srgbClr val="00B050"/>
                </a:solidFill>
                <a:latin typeface="Ravie" panose="04040805050809020602" pitchFamily="82" charset="0"/>
              </a:rPr>
              <a:t>R.</a:t>
            </a:r>
            <a:r>
              <a:rPr lang="en-US" sz="4800" b="1" spc="300" dirty="0">
                <a:ln>
                  <a:solidFill>
                    <a:schemeClr val="bg1"/>
                  </a:solidFill>
                </a:ln>
                <a:solidFill>
                  <a:srgbClr val="7030A0"/>
                </a:solidFill>
                <a:latin typeface="Ravie" panose="04040805050809020602" pitchFamily="82" charset="0"/>
              </a:rPr>
              <a:t>E</a:t>
            </a:r>
            <a:r>
              <a:rPr lang="en-US" sz="4800" b="1" spc="300" dirty="0">
                <a:solidFill>
                  <a:srgbClr val="7030A0"/>
                </a:solidFill>
                <a:latin typeface="Ravie" panose="04040805050809020602" pitchFamily="82" charset="0"/>
              </a:rPr>
              <a:t> </a:t>
            </a:r>
            <a:endParaRPr lang="en-US" sz="4800" dirty="0"/>
          </a:p>
        </p:txBody>
      </p:sp>
      <p:sp>
        <p:nvSpPr>
          <p:cNvPr id="24" name="TextBox 23">
            <a:extLst>
              <a:ext uri="{FF2B5EF4-FFF2-40B4-BE49-F238E27FC236}">
                <a16:creationId xmlns:a16="http://schemas.microsoft.com/office/drawing/2014/main" id="{BD0FCB90-9F6A-9A99-3324-4662A4AC77EA}"/>
              </a:ext>
            </a:extLst>
          </p:cNvPr>
          <p:cNvSpPr txBox="1"/>
          <p:nvPr/>
        </p:nvSpPr>
        <p:spPr>
          <a:xfrm>
            <a:off x="4656097" y="5149509"/>
            <a:ext cx="1314455" cy="646331"/>
          </a:xfrm>
          <a:prstGeom prst="rect">
            <a:avLst/>
          </a:prstGeom>
          <a:noFill/>
        </p:spPr>
        <p:txBody>
          <a:bodyPr wrap="square" rtlCol="0">
            <a:spAutoFit/>
          </a:bodyPr>
          <a:lstStyle/>
          <a:p>
            <a:pPr algn="ctr"/>
            <a:r>
              <a:rPr lang="en-US" dirty="0">
                <a:solidFill>
                  <a:schemeClr val="bg2"/>
                </a:solidFill>
              </a:rPr>
              <a:t>Not yet connected</a:t>
            </a:r>
          </a:p>
        </p:txBody>
      </p:sp>
    </p:spTree>
    <p:extLst>
      <p:ext uri="{BB962C8B-B14F-4D97-AF65-F5344CB8AC3E}">
        <p14:creationId xmlns:p14="http://schemas.microsoft.com/office/powerpoint/2010/main" val="30523969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7" name="Picture 6">
            <a:extLst>
              <a:ext uri="{FF2B5EF4-FFF2-40B4-BE49-F238E27FC236}">
                <a16:creationId xmlns:a16="http://schemas.microsoft.com/office/drawing/2014/main" id="{894701AC-947E-3635-AE42-DF237D20D216}"/>
              </a:ext>
            </a:extLst>
          </p:cNvPr>
          <p:cNvPicPr>
            <a:picLocks noChangeAspect="1"/>
          </p:cNvPicPr>
          <p:nvPr/>
        </p:nvPicPr>
        <p:blipFill>
          <a:blip r:embed="rId2">
            <a:extLst>
              <a:ext uri="{28A0092B-C50C-407E-A947-70E740481C1C}">
                <a14:useLocalDpi xmlns:a14="http://schemas.microsoft.com/office/drawing/2010/main" val="0"/>
              </a:ext>
            </a:extLst>
          </a:blip>
          <a:srcRect t="19"/>
          <a:stretch>
            <a:fillRect/>
          </a:stretch>
        </p:blipFill>
        <p:spPr>
          <a:xfrm>
            <a:off x="20" y="1282"/>
            <a:ext cx="12191980" cy="6856718"/>
          </a:xfrm>
          <a:prstGeom prst="rect">
            <a:avLst/>
          </a:prstGeom>
        </p:spPr>
      </p:pic>
      <p:sp>
        <p:nvSpPr>
          <p:cNvPr id="2" name="Slide Number Placeholder 1">
            <a:extLst>
              <a:ext uri="{FF2B5EF4-FFF2-40B4-BE49-F238E27FC236}">
                <a16:creationId xmlns:a16="http://schemas.microsoft.com/office/drawing/2014/main" id="{44BFE89C-B192-C54E-747B-B7C99A00A407}"/>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5E883481-A521-4A75-848A-A2BF2DE74739}" type="slidenum">
              <a:rPr lang="en-US">
                <a:solidFill>
                  <a:srgbClr val="FFFFFF"/>
                </a:solidFill>
              </a:rPr>
              <a:pPr>
                <a:spcAft>
                  <a:spcPts val="600"/>
                </a:spcAft>
              </a:pPr>
              <a:t>3</a:t>
            </a:fld>
            <a:endParaRPr lang="en-US" dirty="0">
              <a:solidFill>
                <a:srgbClr val="FFFFFF"/>
              </a:solidFill>
            </a:endParaRPr>
          </a:p>
        </p:txBody>
      </p:sp>
      <p:sp>
        <p:nvSpPr>
          <p:cNvPr id="3" name="AutoShape 2" descr="Image result for rock climber black and white clipart png">
            <a:extLst>
              <a:ext uri="{FF2B5EF4-FFF2-40B4-BE49-F238E27FC236}">
                <a16:creationId xmlns:a16="http://schemas.microsoft.com/office/drawing/2014/main" id="{FCB92B55-C67D-0DDF-1849-B1C27523F55C}"/>
              </a:ext>
            </a:extLst>
          </p:cNvPr>
          <p:cNvSpPr>
            <a:spLocks noChangeAspect="1" noChangeArrowheads="1"/>
          </p:cNvSpPr>
          <p:nvPr/>
        </p:nvSpPr>
        <p:spPr bwMode="auto">
          <a:xfrm>
            <a:off x="4962525" y="2552700"/>
            <a:ext cx="2266950" cy="1752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22" name="Picture 21">
            <a:extLst>
              <a:ext uri="{FF2B5EF4-FFF2-40B4-BE49-F238E27FC236}">
                <a16:creationId xmlns:a16="http://schemas.microsoft.com/office/drawing/2014/main" id="{77F53AFC-7A3D-CA24-3BFD-DB53E293C0A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768" b="96547" l="5632" r="89973">
                        <a14:foregroundMark x1="37637" y1="12707" x2="44643" y2="15746"/>
                        <a14:foregroundMark x1="42995" y1="7873" x2="38049" y2="6768"/>
                        <a14:foregroundMark x1="36538" y1="24033" x2="37912" y2="32182"/>
                        <a14:foregroundMark x1="37912" y1="32182" x2="42170" y2="37569"/>
                        <a14:foregroundMark x1="41896" y1="35359" x2="52885" y2="38674"/>
                        <a14:foregroundMark x1="52885" y1="38674" x2="57555" y2="42127"/>
                        <a14:foregroundMark x1="31731" y1="54006" x2="38187" y2="57459"/>
                        <a14:foregroundMark x1="38187" y1="57459" x2="45330" y2="64641"/>
                        <a14:foregroundMark x1="45330" y1="64641" x2="46429" y2="71961"/>
                        <a14:foregroundMark x1="46429" y1="72099" x2="48489" y2="78729"/>
                        <a14:foregroundMark x1="19643" y1="54420" x2="18956" y2="74448"/>
                        <a14:foregroundMark x1="18956" y1="74448" x2="16484" y2="80525"/>
                        <a14:foregroundMark x1="16484" y1="80525" x2="12775" y2="86050"/>
                        <a14:foregroundMark x1="13874" y1="84116" x2="9341" y2="91713"/>
                        <a14:foregroundMark x1="8104" y1="93785" x2="5632" y2="96547"/>
                        <a14:foregroundMark x1="18544" y1="20304" x2="5907" y2="40608"/>
                        <a14:foregroundMark x1="5907" y1="40608" x2="5907" y2="40608"/>
                        <a14:backgroundMark x1="65659" y1="9254" x2="65110" y2="35773"/>
                        <a14:backgroundMark x1="5495" y1="41298" x2="5495" y2="41298"/>
                      </a14:backgroundRemoval>
                    </a14:imgEffect>
                  </a14:imgLayer>
                </a14:imgProps>
              </a:ext>
              <a:ext uri="{28A0092B-C50C-407E-A947-70E740481C1C}">
                <a14:useLocalDpi xmlns:a14="http://schemas.microsoft.com/office/drawing/2010/main" val="0"/>
              </a:ext>
            </a:extLst>
          </a:blip>
          <a:stretch>
            <a:fillRect/>
          </a:stretch>
        </p:blipFill>
        <p:spPr>
          <a:xfrm flipH="1">
            <a:off x="5686559" y="3091542"/>
            <a:ext cx="960984" cy="1110344"/>
          </a:xfrm>
          <a:prstGeom prst="rect">
            <a:avLst/>
          </a:prstGeom>
        </p:spPr>
      </p:pic>
      <p:sp>
        <p:nvSpPr>
          <p:cNvPr id="4" name="TextBox 3">
            <a:extLst>
              <a:ext uri="{FF2B5EF4-FFF2-40B4-BE49-F238E27FC236}">
                <a16:creationId xmlns:a16="http://schemas.microsoft.com/office/drawing/2014/main" id="{73EA2044-94F2-B110-FF1D-B4EFCEE60723}"/>
              </a:ext>
            </a:extLst>
          </p:cNvPr>
          <p:cNvSpPr txBox="1"/>
          <p:nvPr/>
        </p:nvSpPr>
        <p:spPr>
          <a:xfrm>
            <a:off x="1068715" y="5813772"/>
            <a:ext cx="1920739" cy="423449"/>
          </a:xfrm>
          <a:prstGeom prst="rect">
            <a:avLst/>
          </a:prstGeom>
          <a:noFill/>
        </p:spPr>
        <p:txBody>
          <a:bodyPr wrap="square" rtlCol="0">
            <a:spAutoFit/>
          </a:bodyPr>
          <a:lstStyle/>
          <a:p>
            <a:pPr>
              <a:lnSpc>
                <a:spcPct val="150000"/>
              </a:lnSpc>
            </a:pPr>
            <a:r>
              <a:rPr lang="en-US" sz="1600" b="1" spc="200" dirty="0">
                <a:solidFill>
                  <a:srgbClr val="7030A0"/>
                </a:solidFill>
              </a:rPr>
              <a:t>“THINK SMALL”</a:t>
            </a:r>
          </a:p>
        </p:txBody>
      </p:sp>
      <p:sp>
        <p:nvSpPr>
          <p:cNvPr id="5" name="TextBox 4">
            <a:extLst>
              <a:ext uri="{FF2B5EF4-FFF2-40B4-BE49-F238E27FC236}">
                <a16:creationId xmlns:a16="http://schemas.microsoft.com/office/drawing/2014/main" id="{E865A4A8-0F05-D159-6ED9-91F822522FBF}"/>
              </a:ext>
            </a:extLst>
          </p:cNvPr>
          <p:cNvSpPr txBox="1"/>
          <p:nvPr/>
        </p:nvSpPr>
        <p:spPr>
          <a:xfrm>
            <a:off x="7964557" y="5261113"/>
            <a:ext cx="3207026" cy="609600"/>
          </a:xfrm>
          <a:prstGeom prst="rect">
            <a:avLst/>
          </a:prstGeom>
          <a:solidFill>
            <a:schemeClr val="bg1"/>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2ABBA8A1-CA24-F267-5246-5227F5280B01}"/>
              </a:ext>
            </a:extLst>
          </p:cNvPr>
          <p:cNvSpPr txBox="1"/>
          <p:nvPr/>
        </p:nvSpPr>
        <p:spPr>
          <a:xfrm>
            <a:off x="6503032" y="4886945"/>
            <a:ext cx="581932" cy="1200329"/>
          </a:xfrm>
          <a:prstGeom prst="rect">
            <a:avLst/>
          </a:prstGeom>
          <a:noFill/>
        </p:spPr>
        <p:txBody>
          <a:bodyPr wrap="square" rtlCol="0">
            <a:spAutoFit/>
          </a:bodyPr>
          <a:lstStyle/>
          <a:p>
            <a:r>
              <a:rPr lang="en-US" sz="7200" dirty="0">
                <a:solidFill>
                  <a:srgbClr val="7030A0"/>
                </a:solidFill>
                <a:latin typeface="Ravie" panose="04040805050809020602" pitchFamily="82" charset="0"/>
              </a:rPr>
              <a:t>x</a:t>
            </a:r>
          </a:p>
        </p:txBody>
      </p:sp>
      <p:sp>
        <p:nvSpPr>
          <p:cNvPr id="9" name="TextBox 8">
            <a:extLst>
              <a:ext uri="{FF2B5EF4-FFF2-40B4-BE49-F238E27FC236}">
                <a16:creationId xmlns:a16="http://schemas.microsoft.com/office/drawing/2014/main" id="{9E336F5F-86AA-1F2D-63B6-5C7F9BE287FB}"/>
              </a:ext>
            </a:extLst>
          </p:cNvPr>
          <p:cNvSpPr txBox="1"/>
          <p:nvPr/>
        </p:nvSpPr>
        <p:spPr>
          <a:xfrm>
            <a:off x="7908235" y="4900197"/>
            <a:ext cx="3712758" cy="1200329"/>
          </a:xfrm>
          <a:prstGeom prst="rect">
            <a:avLst/>
          </a:prstGeom>
          <a:noFill/>
        </p:spPr>
        <p:txBody>
          <a:bodyPr wrap="square" rtlCol="0">
            <a:spAutoFit/>
          </a:bodyPr>
          <a:lstStyle/>
          <a:p>
            <a:r>
              <a:rPr lang="en-US" sz="7200" b="1" spc="500" dirty="0">
                <a:solidFill>
                  <a:srgbClr val="7030A0"/>
                </a:solidFill>
                <a:latin typeface="Kermit Extrabold" panose="020F0502020204030204" pitchFamily="34" charset="0"/>
              </a:rPr>
              <a:t>ercise</a:t>
            </a:r>
          </a:p>
        </p:txBody>
      </p:sp>
      <p:pic>
        <p:nvPicPr>
          <p:cNvPr id="10" name="Picture 9">
            <a:extLst>
              <a:ext uri="{FF2B5EF4-FFF2-40B4-BE49-F238E27FC236}">
                <a16:creationId xmlns:a16="http://schemas.microsoft.com/office/drawing/2014/main" id="{CC7CD03A-7AE8-7B85-7B7B-FA29B53EC681}"/>
              </a:ext>
            </a:extLst>
          </p:cNvPr>
          <p:cNvPicPr>
            <a:picLocks noChangeAspect="1"/>
          </p:cNvPicPr>
          <p:nvPr/>
        </p:nvPicPr>
        <p:blipFill>
          <a:blip r:embed="rId5">
            <a:alphaModFix amt="52000"/>
            <a:duotone>
              <a:schemeClr val="accent1">
                <a:shade val="45000"/>
                <a:satMod val="135000"/>
              </a:schemeClr>
              <a:prstClr val="white"/>
            </a:duotone>
            <a:extLst>
              <a:ext uri="{BEBA8EAE-BF5A-486C-A8C5-ECC9F3942E4B}">
                <a14:imgProps xmlns:a14="http://schemas.microsoft.com/office/drawing/2010/main">
                  <a14:imgLayer r:embed="rId6">
                    <a14:imgEffect>
                      <a14:backgroundRemoval t="10000" b="92273" l="9895" r="90947">
                        <a14:foregroundMark x1="68211" y1="91364" x2="70316" y2="92273"/>
                        <a14:foregroundMark x1="89263" y1="12273" x2="90947" y2="12273"/>
                        <a14:backgroundMark x1="41895" y1="52273" x2="41895" y2="52273"/>
                        <a14:backgroundMark x1="40842" y1="60455" x2="40842" y2="60455"/>
                        <a14:backgroundMark x1="41053" y1="55000" x2="41053" y2="55000"/>
                        <a14:backgroundMark x1="41263" y1="60000" x2="41263" y2="60000"/>
                      </a14:backgroundRemoval>
                    </a14:imgEffect>
                  </a14:imgLayer>
                </a14:imgProps>
              </a:ext>
            </a:extLst>
          </a:blip>
          <a:stretch>
            <a:fillRect/>
          </a:stretch>
        </p:blipFill>
        <p:spPr>
          <a:xfrm>
            <a:off x="6167051" y="5124683"/>
            <a:ext cx="1450600" cy="729576"/>
          </a:xfrm>
          <a:prstGeom prst="rect">
            <a:avLst/>
          </a:prstGeom>
        </p:spPr>
      </p:pic>
      <p:sp>
        <p:nvSpPr>
          <p:cNvPr id="11" name="TextBox 10">
            <a:extLst>
              <a:ext uri="{FF2B5EF4-FFF2-40B4-BE49-F238E27FC236}">
                <a16:creationId xmlns:a16="http://schemas.microsoft.com/office/drawing/2014/main" id="{F9D59D59-93CD-6EEF-CD7B-1A0471B594A0}"/>
              </a:ext>
            </a:extLst>
          </p:cNvPr>
          <p:cNvSpPr txBox="1"/>
          <p:nvPr/>
        </p:nvSpPr>
        <p:spPr>
          <a:xfrm>
            <a:off x="6269442" y="987287"/>
            <a:ext cx="3712758" cy="1200329"/>
          </a:xfrm>
          <a:prstGeom prst="rect">
            <a:avLst/>
          </a:prstGeom>
          <a:solidFill>
            <a:schemeClr val="bg1"/>
          </a:solidFill>
        </p:spPr>
        <p:txBody>
          <a:bodyPr wrap="square" rtlCol="0">
            <a:spAutoFit/>
          </a:bodyPr>
          <a:lstStyle/>
          <a:p>
            <a:r>
              <a:rPr lang="en-US" sz="7200" b="1" spc="500" dirty="0">
                <a:solidFill>
                  <a:srgbClr val="FF0000"/>
                </a:solidFill>
                <a:latin typeface="Kermit Extrabold" panose="020F0502020204030204" pitchFamily="34" charset="0"/>
              </a:rPr>
              <a:t>obility</a:t>
            </a:r>
          </a:p>
        </p:txBody>
      </p:sp>
      <p:sp>
        <p:nvSpPr>
          <p:cNvPr id="13" name="TextBox 12">
            <a:extLst>
              <a:ext uri="{FF2B5EF4-FFF2-40B4-BE49-F238E27FC236}">
                <a16:creationId xmlns:a16="http://schemas.microsoft.com/office/drawing/2014/main" id="{0BBD4178-AB82-0D67-3669-5AA2B8A20DDC}"/>
              </a:ext>
            </a:extLst>
          </p:cNvPr>
          <p:cNvSpPr txBox="1"/>
          <p:nvPr/>
        </p:nvSpPr>
        <p:spPr>
          <a:xfrm>
            <a:off x="6821499" y="2161805"/>
            <a:ext cx="4266438" cy="1200329"/>
          </a:xfrm>
          <a:prstGeom prst="rect">
            <a:avLst/>
          </a:prstGeom>
          <a:solidFill>
            <a:schemeClr val="bg1"/>
          </a:solidFill>
        </p:spPr>
        <p:txBody>
          <a:bodyPr wrap="square" rtlCol="0">
            <a:spAutoFit/>
          </a:bodyPr>
          <a:lstStyle/>
          <a:p>
            <a:r>
              <a:rPr lang="en-US" sz="7200" b="1" spc="500" dirty="0">
                <a:solidFill>
                  <a:srgbClr val="016FC5"/>
                </a:solidFill>
                <a:latin typeface="Kermit Extrabold" panose="020F0502020204030204" pitchFamily="34" charset="0"/>
              </a:rPr>
              <a:t>utdoors</a:t>
            </a:r>
          </a:p>
        </p:txBody>
      </p:sp>
      <p:sp>
        <p:nvSpPr>
          <p:cNvPr id="15" name="TextBox 14">
            <a:extLst>
              <a:ext uri="{FF2B5EF4-FFF2-40B4-BE49-F238E27FC236}">
                <a16:creationId xmlns:a16="http://schemas.microsoft.com/office/drawing/2014/main" id="{441E0A47-3069-580D-E6A7-90A3503C81D3}"/>
              </a:ext>
            </a:extLst>
          </p:cNvPr>
          <p:cNvSpPr txBox="1"/>
          <p:nvPr/>
        </p:nvSpPr>
        <p:spPr>
          <a:xfrm>
            <a:off x="6844517" y="3831907"/>
            <a:ext cx="4628379" cy="584775"/>
          </a:xfrm>
          <a:prstGeom prst="rect">
            <a:avLst/>
          </a:prstGeom>
          <a:solidFill>
            <a:schemeClr val="bg1"/>
          </a:solidFill>
        </p:spPr>
        <p:txBody>
          <a:bodyPr wrap="square" rtlCol="0">
            <a:spAutoFit/>
          </a:bodyPr>
          <a:lstStyle/>
          <a:p>
            <a:endParaRPr lang="en-US" sz="800" dirty="0"/>
          </a:p>
          <a:p>
            <a:endParaRPr lang="en-US" sz="800" dirty="0"/>
          </a:p>
          <a:p>
            <a:endParaRPr lang="en-US" sz="800" dirty="0"/>
          </a:p>
          <a:p>
            <a:endParaRPr lang="en-US" sz="800" dirty="0"/>
          </a:p>
        </p:txBody>
      </p:sp>
      <p:sp>
        <p:nvSpPr>
          <p:cNvPr id="16" name="TextBox 15">
            <a:extLst>
              <a:ext uri="{FF2B5EF4-FFF2-40B4-BE49-F238E27FC236}">
                <a16:creationId xmlns:a16="http://schemas.microsoft.com/office/drawing/2014/main" id="{CE4D6289-505C-BE81-C38F-196CD2608988}"/>
              </a:ext>
            </a:extLst>
          </p:cNvPr>
          <p:cNvSpPr txBox="1"/>
          <p:nvPr/>
        </p:nvSpPr>
        <p:spPr>
          <a:xfrm>
            <a:off x="6821499" y="3472177"/>
            <a:ext cx="5316577" cy="1200329"/>
          </a:xfrm>
          <a:prstGeom prst="rect">
            <a:avLst/>
          </a:prstGeom>
          <a:noFill/>
        </p:spPr>
        <p:txBody>
          <a:bodyPr wrap="square" rtlCol="0">
            <a:spAutoFit/>
          </a:bodyPr>
          <a:lstStyle/>
          <a:p>
            <a:r>
              <a:rPr lang="en-US" sz="7200" b="1" spc="500" dirty="0">
                <a:solidFill>
                  <a:srgbClr val="04AD52"/>
                </a:solidFill>
                <a:latin typeface="Kermit Extrabold" panose="020F0502020204030204" pitchFamily="34" charset="0"/>
              </a:rPr>
              <a:t>ecreation</a:t>
            </a:r>
          </a:p>
        </p:txBody>
      </p:sp>
      <p:sp>
        <p:nvSpPr>
          <p:cNvPr id="17" name="TextBox 16">
            <a:extLst>
              <a:ext uri="{FF2B5EF4-FFF2-40B4-BE49-F238E27FC236}">
                <a16:creationId xmlns:a16="http://schemas.microsoft.com/office/drawing/2014/main" id="{D6854B62-27A5-FC1E-42E6-03B2979FF899}"/>
              </a:ext>
            </a:extLst>
          </p:cNvPr>
          <p:cNvSpPr txBox="1"/>
          <p:nvPr/>
        </p:nvSpPr>
        <p:spPr>
          <a:xfrm>
            <a:off x="452075" y="3301895"/>
            <a:ext cx="3154018" cy="2185214"/>
          </a:xfrm>
          <a:prstGeom prst="rect">
            <a:avLst/>
          </a:prstGeom>
          <a:noFill/>
          <a:ln w="44450">
            <a:gradFill>
              <a:gsLst>
                <a:gs pos="0">
                  <a:srgbClr val="F3530A"/>
                </a:gs>
                <a:gs pos="46000">
                  <a:srgbClr val="F3D295"/>
                </a:gs>
                <a:gs pos="83000">
                  <a:schemeClr val="accent1">
                    <a:lumMod val="45000"/>
                    <a:lumOff val="55000"/>
                  </a:schemeClr>
                </a:gs>
                <a:gs pos="100000">
                  <a:schemeClr val="accent1">
                    <a:lumMod val="30000"/>
                    <a:lumOff val="70000"/>
                  </a:schemeClr>
                </a:gs>
              </a:gsLst>
              <a:lin ang="5400000" scaled="1"/>
            </a:gradFill>
          </a:ln>
        </p:spPr>
        <p:txBody>
          <a:bodyPr wrap="square">
            <a:spAutoFit/>
          </a:bodyPr>
          <a:lstStyle/>
          <a:p>
            <a:pPr algn="ctr">
              <a:lnSpc>
                <a:spcPct val="150000"/>
              </a:lnSpc>
            </a:pPr>
            <a:r>
              <a:rPr lang="en-US" b="1" dirty="0"/>
              <a:t>Physical activity </a:t>
            </a:r>
            <a:r>
              <a:rPr lang="en-US" b="1" u="sng" dirty="0"/>
              <a:t>and</a:t>
            </a:r>
            <a:r>
              <a:rPr lang="en-US" b="1" dirty="0"/>
              <a:t> being outdoors forms an important outlet for physical and emotional stimuli</a:t>
            </a:r>
            <a:r>
              <a:rPr lang="en-US" sz="1200" b="1" dirty="0"/>
              <a:t>.</a:t>
            </a:r>
          </a:p>
          <a:p>
            <a:pPr algn="ctr">
              <a:lnSpc>
                <a:spcPct val="150000"/>
              </a:lnSpc>
            </a:pPr>
            <a:endParaRPr lang="en-US" sz="1200" b="1" dirty="0"/>
          </a:p>
          <a:p>
            <a:pPr algn="ctr"/>
            <a:r>
              <a:rPr lang="en-US" sz="1000" b="1" dirty="0"/>
              <a:t>Dr. Hans Kraus  NY State Medical Journal   15 Jan 1954</a:t>
            </a:r>
          </a:p>
        </p:txBody>
      </p:sp>
      <p:sp>
        <p:nvSpPr>
          <p:cNvPr id="18" name="TextBox 17">
            <a:extLst>
              <a:ext uri="{FF2B5EF4-FFF2-40B4-BE49-F238E27FC236}">
                <a16:creationId xmlns:a16="http://schemas.microsoft.com/office/drawing/2014/main" id="{0E9742D3-46FE-634C-0F6C-139985101D1E}"/>
              </a:ext>
            </a:extLst>
          </p:cNvPr>
          <p:cNvSpPr txBox="1"/>
          <p:nvPr/>
        </p:nvSpPr>
        <p:spPr>
          <a:xfrm>
            <a:off x="4439653" y="4886945"/>
            <a:ext cx="252663" cy="369332"/>
          </a:xfrm>
          <a:prstGeom prst="rect">
            <a:avLst/>
          </a:prstGeom>
          <a:solidFill>
            <a:schemeClr val="bg1"/>
          </a:solidFill>
        </p:spPr>
        <p:txBody>
          <a:bodyPr wrap="square" rtlCol="0">
            <a:spAutoFit/>
          </a:bodyPr>
          <a:lstStyle/>
          <a:p>
            <a:endParaRPr lang="en-US" dirty="0"/>
          </a:p>
        </p:txBody>
      </p:sp>
      <p:sp>
        <p:nvSpPr>
          <p:cNvPr id="8" name="Footer Placeholder 3">
            <a:extLst>
              <a:ext uri="{FF2B5EF4-FFF2-40B4-BE49-F238E27FC236}">
                <a16:creationId xmlns:a16="http://schemas.microsoft.com/office/drawing/2014/main" id="{EAE35CFA-AD9B-BF6E-84CE-8818259A77A0}"/>
              </a:ext>
            </a:extLst>
          </p:cNvPr>
          <p:cNvSpPr>
            <a:spLocks noGrp="1"/>
          </p:cNvSpPr>
          <p:nvPr>
            <p:ph type="ftr" sz="quarter" idx="11"/>
          </p:nvPr>
        </p:nvSpPr>
        <p:spPr>
          <a:xfrm>
            <a:off x="4038600" y="6356350"/>
            <a:ext cx="4922520" cy="365125"/>
          </a:xfrm>
          <a:solidFill>
            <a:schemeClr val="bg1"/>
          </a:solidFill>
        </p:spPr>
        <p:txBody>
          <a:bodyPr/>
          <a:lstStyle/>
          <a:p>
            <a:r>
              <a:rPr lang="en-US" sz="1600" b="1" dirty="0">
                <a:solidFill>
                  <a:schemeClr val="tx1"/>
                </a:solidFill>
              </a:rPr>
              <a:t>Enhancing Awareness, Promoting Exercise with MS</a:t>
            </a:r>
          </a:p>
        </p:txBody>
      </p:sp>
      <p:sp>
        <p:nvSpPr>
          <p:cNvPr id="19" name="TextBox 18">
            <a:extLst>
              <a:ext uri="{FF2B5EF4-FFF2-40B4-BE49-F238E27FC236}">
                <a16:creationId xmlns:a16="http://schemas.microsoft.com/office/drawing/2014/main" id="{340029CF-BC05-FF02-3F6D-F8E8337780A6}"/>
              </a:ext>
            </a:extLst>
          </p:cNvPr>
          <p:cNvSpPr txBox="1"/>
          <p:nvPr/>
        </p:nvSpPr>
        <p:spPr>
          <a:xfrm>
            <a:off x="577516" y="1394835"/>
            <a:ext cx="3028577" cy="792781"/>
          </a:xfrm>
          <a:prstGeom prst="rect">
            <a:avLst/>
          </a:prstGeom>
          <a:noFill/>
        </p:spPr>
        <p:txBody>
          <a:bodyPr wrap="square" rtlCol="0">
            <a:spAutoFit/>
          </a:bodyPr>
          <a:lstStyle/>
          <a:p>
            <a:pPr algn="ctr">
              <a:lnSpc>
                <a:spcPct val="150000"/>
              </a:lnSpc>
            </a:pPr>
            <a:r>
              <a:rPr lang="en-US" sz="1600" b="1" spc="200" dirty="0">
                <a:solidFill>
                  <a:srgbClr val="7030A0"/>
                </a:solidFill>
              </a:rPr>
              <a:t>It takes many steps to make a single step</a:t>
            </a:r>
          </a:p>
        </p:txBody>
      </p:sp>
      <p:pic>
        <p:nvPicPr>
          <p:cNvPr id="21" name="Picture 2" descr="Large Transparent Multi Color Butterfly PNG Clipart - ClipArt Best ...">
            <a:extLst>
              <a:ext uri="{FF2B5EF4-FFF2-40B4-BE49-F238E27FC236}">
                <a16:creationId xmlns:a16="http://schemas.microsoft.com/office/drawing/2014/main" id="{8F47E9CE-CFAC-29F8-7655-BACE63D6ADF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28157" y="2323839"/>
            <a:ext cx="727294" cy="714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44534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7B32FD-47E1-FDB5-807E-E8D30FA919B1}"/>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6D6000F-E58F-05D2-D6FE-E123D4FD16D6}"/>
              </a:ext>
            </a:extLst>
          </p:cNvPr>
          <p:cNvSpPr>
            <a:spLocks noGrp="1"/>
          </p:cNvSpPr>
          <p:nvPr>
            <p:ph type="sldNum" sz="quarter" idx="12"/>
          </p:nvPr>
        </p:nvSpPr>
        <p:spPr/>
        <p:txBody>
          <a:bodyPr/>
          <a:lstStyle/>
          <a:p>
            <a:fld id="{5E883481-A521-4A75-848A-A2BF2DE74739}" type="slidenum">
              <a:rPr lang="en-US" smtClean="0"/>
              <a:t>30</a:t>
            </a:fld>
            <a:endParaRPr lang="en-US" dirty="0"/>
          </a:p>
        </p:txBody>
      </p:sp>
      <p:pic>
        <p:nvPicPr>
          <p:cNvPr id="9" name="Picture 8">
            <a:extLst>
              <a:ext uri="{FF2B5EF4-FFF2-40B4-BE49-F238E27FC236}">
                <a16:creationId xmlns:a16="http://schemas.microsoft.com/office/drawing/2014/main" id="{B2F43CC1-453A-CCB9-00A0-DF24058BCF7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378" b="92101" l="10000" r="90000">
                        <a14:foregroundMark x1="42917" y1="18319" x2="53542" y2="57815"/>
                        <a14:foregroundMark x1="45417" y1="5714" x2="45000" y2="7563"/>
                        <a14:foregroundMark x1="43125" y1="15966" x2="42292" y2="17815"/>
                        <a14:foregroundMark x1="53333" y1="68571" x2="51458" y2="73445"/>
                        <a14:foregroundMark x1="77500" y1="89748" x2="80208" y2="90588"/>
                        <a14:foregroundMark x1="19167" y1="89412" x2="13333" y2="90420"/>
                        <a14:foregroundMark x1="44375" y1="92101" x2="44375" y2="92101"/>
                      </a14:backgroundRemoval>
                    </a14:imgEffect>
                  </a14:imgLayer>
                </a14:imgProps>
              </a:ext>
            </a:extLst>
          </a:blip>
          <a:stretch>
            <a:fillRect/>
          </a:stretch>
        </p:blipFill>
        <p:spPr>
          <a:xfrm>
            <a:off x="441974" y="5596975"/>
            <a:ext cx="957664" cy="1187105"/>
          </a:xfrm>
          <a:prstGeom prst="rect">
            <a:avLst/>
          </a:prstGeom>
        </p:spPr>
      </p:pic>
      <p:sp>
        <p:nvSpPr>
          <p:cNvPr id="10" name="TextBox 9">
            <a:extLst>
              <a:ext uri="{FF2B5EF4-FFF2-40B4-BE49-F238E27FC236}">
                <a16:creationId xmlns:a16="http://schemas.microsoft.com/office/drawing/2014/main" id="{163B11F4-66AA-384F-66E5-2CB90B2F2318}"/>
              </a:ext>
            </a:extLst>
          </p:cNvPr>
          <p:cNvSpPr txBox="1"/>
          <p:nvPr/>
        </p:nvSpPr>
        <p:spPr>
          <a:xfrm>
            <a:off x="3671668" y="646247"/>
            <a:ext cx="3925736" cy="423449"/>
          </a:xfrm>
          <a:prstGeom prst="rect">
            <a:avLst/>
          </a:prstGeom>
          <a:noFill/>
        </p:spPr>
        <p:txBody>
          <a:bodyPr wrap="square" rtlCol="0">
            <a:spAutoFit/>
          </a:bodyPr>
          <a:lstStyle/>
          <a:p>
            <a:pPr algn="ctr">
              <a:lnSpc>
                <a:spcPct val="150000"/>
              </a:lnSpc>
            </a:pPr>
            <a:r>
              <a:rPr lang="en-US" sz="1600" b="1" spc="200" dirty="0">
                <a:solidFill>
                  <a:srgbClr val="7030A0"/>
                </a:solidFill>
              </a:rPr>
              <a:t>“THINK SMALL”</a:t>
            </a:r>
          </a:p>
        </p:txBody>
      </p:sp>
      <p:sp>
        <p:nvSpPr>
          <p:cNvPr id="13" name="TextBox 12">
            <a:extLst>
              <a:ext uri="{FF2B5EF4-FFF2-40B4-BE49-F238E27FC236}">
                <a16:creationId xmlns:a16="http://schemas.microsoft.com/office/drawing/2014/main" id="{28279BF6-7B70-81E1-EEBF-AA4986262423}"/>
              </a:ext>
            </a:extLst>
          </p:cNvPr>
          <p:cNvSpPr txBox="1"/>
          <p:nvPr/>
        </p:nvSpPr>
        <p:spPr>
          <a:xfrm>
            <a:off x="0" y="133420"/>
            <a:ext cx="12192000" cy="584775"/>
          </a:xfrm>
          <a:prstGeom prst="rect">
            <a:avLst/>
          </a:prstGeom>
          <a:noFill/>
        </p:spPr>
        <p:txBody>
          <a:bodyPr wrap="square" rtlCol="0">
            <a:spAutoFit/>
          </a:bodyPr>
          <a:lstStyle/>
          <a:p>
            <a:pPr algn="ctr"/>
            <a:r>
              <a:rPr lang="en-US" sz="3200" b="1" spc="300" dirty="0">
                <a:latin typeface="Ravie" panose="04040805050809020602" pitchFamily="82" charset="0"/>
              </a:rPr>
              <a:t>Visual Gateway, </a:t>
            </a:r>
            <a:r>
              <a:rPr lang="en-US" sz="3200" b="1" spc="300" dirty="0">
                <a:solidFill>
                  <a:srgbClr val="FF0000"/>
                </a:solidFill>
                <a:latin typeface="Ravie" panose="04040805050809020602" pitchFamily="82" charset="0"/>
              </a:rPr>
              <a:t>M.</a:t>
            </a:r>
            <a:r>
              <a:rPr lang="en-US" sz="3200" b="1" spc="300" dirty="0">
                <a:solidFill>
                  <a:srgbClr val="0000CC"/>
                </a:solidFill>
                <a:latin typeface="Ravie" panose="04040805050809020602" pitchFamily="82" charset="0"/>
              </a:rPr>
              <a:t>O.</a:t>
            </a:r>
            <a:r>
              <a:rPr lang="en-US" sz="3200" b="1" spc="300" dirty="0">
                <a:solidFill>
                  <a:srgbClr val="00B050"/>
                </a:solidFill>
                <a:latin typeface="Ravie" panose="04040805050809020602" pitchFamily="82" charset="0"/>
              </a:rPr>
              <a:t>R.</a:t>
            </a:r>
            <a:r>
              <a:rPr lang="en-US" sz="3200" b="1" spc="300" dirty="0">
                <a:solidFill>
                  <a:srgbClr val="7030A0"/>
                </a:solidFill>
                <a:latin typeface="Ravie" panose="04040805050809020602" pitchFamily="82" charset="0"/>
              </a:rPr>
              <a:t>E  </a:t>
            </a:r>
            <a:r>
              <a:rPr lang="en-US" sz="3200" b="1" spc="200" dirty="0">
                <a:latin typeface="Ravie" panose="04040805050809020602" pitchFamily="82" charset="0"/>
              </a:rPr>
              <a:t>Infographics</a:t>
            </a:r>
          </a:p>
        </p:txBody>
      </p:sp>
      <p:sp>
        <p:nvSpPr>
          <p:cNvPr id="6" name="TextBox 5">
            <a:extLst>
              <a:ext uri="{FF2B5EF4-FFF2-40B4-BE49-F238E27FC236}">
                <a16:creationId xmlns:a16="http://schemas.microsoft.com/office/drawing/2014/main" id="{C8C9F9FF-F2CE-4D30-5A26-15EE1E1BF6A7}"/>
              </a:ext>
            </a:extLst>
          </p:cNvPr>
          <p:cNvSpPr txBox="1"/>
          <p:nvPr/>
        </p:nvSpPr>
        <p:spPr>
          <a:xfrm>
            <a:off x="5921739" y="1434238"/>
            <a:ext cx="348521" cy="369332"/>
          </a:xfrm>
          <a:prstGeom prst="rect">
            <a:avLst/>
          </a:prstGeom>
          <a:solidFill>
            <a:schemeClr val="bg1"/>
          </a:solidFill>
        </p:spPr>
        <p:txBody>
          <a:bodyPr wrap="square" rtlCol="0">
            <a:spAutoFit/>
          </a:bodyPr>
          <a:lstStyle/>
          <a:p>
            <a:endParaRPr lang="en-US" dirty="0"/>
          </a:p>
        </p:txBody>
      </p:sp>
      <p:sp>
        <p:nvSpPr>
          <p:cNvPr id="15" name="TextBox 14">
            <a:extLst>
              <a:ext uri="{FF2B5EF4-FFF2-40B4-BE49-F238E27FC236}">
                <a16:creationId xmlns:a16="http://schemas.microsoft.com/office/drawing/2014/main" id="{33BEF878-B348-6DB7-C2F7-0179CE70B1D2}"/>
              </a:ext>
            </a:extLst>
          </p:cNvPr>
          <p:cNvSpPr txBox="1"/>
          <p:nvPr/>
        </p:nvSpPr>
        <p:spPr>
          <a:xfrm>
            <a:off x="11679826" y="3849816"/>
            <a:ext cx="339713" cy="465192"/>
          </a:xfrm>
          <a:prstGeom prst="rect">
            <a:avLst/>
          </a:prstGeom>
          <a:solidFill>
            <a:schemeClr val="bg1"/>
          </a:solidFill>
        </p:spPr>
        <p:txBody>
          <a:bodyPr wrap="square" rtlCol="0">
            <a:spAutoFit/>
          </a:bodyPr>
          <a:lstStyle/>
          <a:p>
            <a:endParaRPr lang="en-US" dirty="0"/>
          </a:p>
        </p:txBody>
      </p:sp>
      <p:sp>
        <p:nvSpPr>
          <p:cNvPr id="18" name="TextBox 17">
            <a:extLst>
              <a:ext uri="{FF2B5EF4-FFF2-40B4-BE49-F238E27FC236}">
                <a16:creationId xmlns:a16="http://schemas.microsoft.com/office/drawing/2014/main" id="{4BA72092-CBDF-8C4D-D9ED-79D9AC814DD3}"/>
              </a:ext>
            </a:extLst>
          </p:cNvPr>
          <p:cNvSpPr txBox="1"/>
          <p:nvPr/>
        </p:nvSpPr>
        <p:spPr>
          <a:xfrm>
            <a:off x="4723654" y="6005862"/>
            <a:ext cx="348521" cy="369332"/>
          </a:xfrm>
          <a:prstGeom prst="rect">
            <a:avLst/>
          </a:prstGeom>
          <a:solidFill>
            <a:schemeClr val="bg1"/>
          </a:solidFill>
        </p:spPr>
        <p:txBody>
          <a:bodyPr wrap="square" rtlCol="0">
            <a:spAutoFit/>
          </a:bodyPr>
          <a:lstStyle/>
          <a:p>
            <a:endParaRPr lang="en-US" dirty="0"/>
          </a:p>
        </p:txBody>
      </p:sp>
      <p:sp>
        <p:nvSpPr>
          <p:cNvPr id="19" name="TextBox 18">
            <a:extLst>
              <a:ext uri="{FF2B5EF4-FFF2-40B4-BE49-F238E27FC236}">
                <a16:creationId xmlns:a16="http://schemas.microsoft.com/office/drawing/2014/main" id="{320434DD-2C13-61E2-95A8-EC35AD5CDED8}"/>
              </a:ext>
            </a:extLst>
          </p:cNvPr>
          <p:cNvSpPr txBox="1"/>
          <p:nvPr/>
        </p:nvSpPr>
        <p:spPr>
          <a:xfrm>
            <a:off x="4957886" y="6290271"/>
            <a:ext cx="348521" cy="369332"/>
          </a:xfrm>
          <a:prstGeom prst="rect">
            <a:avLst/>
          </a:prstGeom>
          <a:solidFill>
            <a:schemeClr val="bg1"/>
          </a:solidFill>
        </p:spPr>
        <p:txBody>
          <a:bodyPr wrap="square" rtlCol="0">
            <a:spAutoFit/>
          </a:bodyPr>
          <a:lstStyle/>
          <a:p>
            <a:endParaRPr lang="en-US" dirty="0"/>
          </a:p>
        </p:txBody>
      </p:sp>
      <p:sp>
        <p:nvSpPr>
          <p:cNvPr id="20" name="Footer Placeholder 3">
            <a:extLst>
              <a:ext uri="{FF2B5EF4-FFF2-40B4-BE49-F238E27FC236}">
                <a16:creationId xmlns:a16="http://schemas.microsoft.com/office/drawing/2014/main" id="{8F688602-A23E-9AE4-D623-541F761D8787}"/>
              </a:ext>
            </a:extLst>
          </p:cNvPr>
          <p:cNvSpPr txBox="1">
            <a:spLocks/>
          </p:cNvSpPr>
          <p:nvPr/>
        </p:nvSpPr>
        <p:spPr>
          <a:xfrm>
            <a:off x="3492646" y="641356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tx1"/>
                </a:solidFill>
              </a:rPr>
              <a:t>Enhancing Awareness, Promoting Exercise with MS</a:t>
            </a:r>
          </a:p>
        </p:txBody>
      </p:sp>
      <p:sp>
        <p:nvSpPr>
          <p:cNvPr id="2" name="TextBox 1">
            <a:extLst>
              <a:ext uri="{FF2B5EF4-FFF2-40B4-BE49-F238E27FC236}">
                <a16:creationId xmlns:a16="http://schemas.microsoft.com/office/drawing/2014/main" id="{D3834C73-C220-20E7-BE0A-552C09E7708E}"/>
              </a:ext>
            </a:extLst>
          </p:cNvPr>
          <p:cNvSpPr txBox="1"/>
          <p:nvPr/>
        </p:nvSpPr>
        <p:spPr>
          <a:xfrm>
            <a:off x="1929479" y="5670546"/>
            <a:ext cx="7718151" cy="589072"/>
          </a:xfrm>
          <a:prstGeom prst="rect">
            <a:avLst/>
          </a:prstGeom>
          <a:noFill/>
        </p:spPr>
        <p:txBody>
          <a:bodyPr wrap="square" rtlCol="0">
            <a:spAutoFit/>
          </a:bodyPr>
          <a:lstStyle/>
          <a:p>
            <a:pPr algn="ctr">
              <a:lnSpc>
                <a:spcPct val="150000"/>
              </a:lnSpc>
            </a:pPr>
            <a:r>
              <a:rPr lang="en-US" sz="2400" b="1" spc="200" dirty="0">
                <a:solidFill>
                  <a:srgbClr val="7030A0"/>
                </a:solidFill>
              </a:rPr>
              <a:t>It takes many steps to make a single step</a:t>
            </a:r>
          </a:p>
        </p:txBody>
      </p:sp>
      <p:sp>
        <p:nvSpPr>
          <p:cNvPr id="4" name="TextBox 3">
            <a:extLst>
              <a:ext uri="{FF2B5EF4-FFF2-40B4-BE49-F238E27FC236}">
                <a16:creationId xmlns:a16="http://schemas.microsoft.com/office/drawing/2014/main" id="{A096BCD8-216E-297A-E234-C5305AE4128A}"/>
              </a:ext>
            </a:extLst>
          </p:cNvPr>
          <p:cNvSpPr txBox="1"/>
          <p:nvPr/>
        </p:nvSpPr>
        <p:spPr>
          <a:xfrm>
            <a:off x="5765246" y="1176701"/>
            <a:ext cx="491611" cy="369332"/>
          </a:xfrm>
          <a:prstGeom prst="rect">
            <a:avLst/>
          </a:prstGeom>
          <a:solidFill>
            <a:schemeClr val="bg1"/>
          </a:solidFill>
        </p:spPr>
        <p:txBody>
          <a:bodyPr wrap="square" rtlCol="0">
            <a:spAutoFit/>
          </a:bodyPr>
          <a:lstStyle/>
          <a:p>
            <a:endParaRPr lang="en-US" dirty="0"/>
          </a:p>
        </p:txBody>
      </p:sp>
      <p:sp>
        <p:nvSpPr>
          <p:cNvPr id="21" name="TextBox 20">
            <a:extLst>
              <a:ext uri="{FF2B5EF4-FFF2-40B4-BE49-F238E27FC236}">
                <a16:creationId xmlns:a16="http://schemas.microsoft.com/office/drawing/2014/main" id="{7E1A562C-831D-DBD8-2816-E45FAC95C908}"/>
              </a:ext>
            </a:extLst>
          </p:cNvPr>
          <p:cNvSpPr txBox="1"/>
          <p:nvPr/>
        </p:nvSpPr>
        <p:spPr>
          <a:xfrm>
            <a:off x="227329" y="1069206"/>
            <a:ext cx="11671886" cy="1323439"/>
          </a:xfrm>
          <a:prstGeom prst="rect">
            <a:avLst/>
          </a:prstGeom>
          <a:noFill/>
        </p:spPr>
        <p:txBody>
          <a:bodyPr wrap="square" rtlCol="0">
            <a:spAutoFit/>
          </a:bodyPr>
          <a:lstStyle/>
          <a:p>
            <a:pPr algn="ctr"/>
            <a:r>
              <a:rPr lang="en-US" sz="2000" b="1" dirty="0"/>
              <a:t>Extensive social media gateway and black-board suite of infographics that promotes personal advocacy, thought leadership, organized activity, pathways for jobs with MS, facts matter with MS, voices matter with MS and the personal voices of MS. Contents available for viewing and downloading.</a:t>
            </a:r>
          </a:p>
          <a:p>
            <a:pPr algn="ctr"/>
            <a:r>
              <a:rPr lang="en-US" sz="2000" b="1" dirty="0"/>
              <a:t>See below small sample infographic models.</a:t>
            </a:r>
          </a:p>
        </p:txBody>
      </p:sp>
      <p:sp>
        <p:nvSpPr>
          <p:cNvPr id="25" name="TextBox 24">
            <a:extLst>
              <a:ext uri="{FF2B5EF4-FFF2-40B4-BE49-F238E27FC236}">
                <a16:creationId xmlns:a16="http://schemas.microsoft.com/office/drawing/2014/main" id="{143EA75C-372A-7280-B0C9-C1AB252EF0BC}"/>
              </a:ext>
            </a:extLst>
          </p:cNvPr>
          <p:cNvSpPr txBox="1"/>
          <p:nvPr/>
        </p:nvSpPr>
        <p:spPr>
          <a:xfrm>
            <a:off x="234600" y="2493926"/>
            <a:ext cx="2491287" cy="3103049"/>
          </a:xfrm>
          <a:prstGeom prst="rect">
            <a:avLst/>
          </a:prstGeom>
          <a:solidFill>
            <a:schemeClr val="bg2">
              <a:lumMod val="10000"/>
            </a:schemeClr>
          </a:solidFill>
        </p:spPr>
        <p:txBody>
          <a:bodyPr wrap="square" rtlCol="0">
            <a:spAutoFit/>
          </a:bodyPr>
          <a:lstStyle/>
          <a:p>
            <a:endParaRPr lang="en-US" dirty="0"/>
          </a:p>
        </p:txBody>
      </p:sp>
      <p:sp>
        <p:nvSpPr>
          <p:cNvPr id="26" name="Rectangle 25">
            <a:extLst>
              <a:ext uri="{FF2B5EF4-FFF2-40B4-BE49-F238E27FC236}">
                <a16:creationId xmlns:a16="http://schemas.microsoft.com/office/drawing/2014/main" id="{EC8210CE-D111-5694-96C1-E1A0F7889B44}"/>
              </a:ext>
            </a:extLst>
          </p:cNvPr>
          <p:cNvSpPr/>
          <p:nvPr/>
        </p:nvSpPr>
        <p:spPr>
          <a:xfrm>
            <a:off x="697230" y="2499464"/>
            <a:ext cx="1799408" cy="59217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rgbClr val="FFC000"/>
                </a:solidFill>
              </a:rPr>
              <a:t>MS &amp; FUTURE ENDEAVORS</a:t>
            </a:r>
          </a:p>
          <a:p>
            <a:r>
              <a:rPr lang="en-US" sz="1200" b="1" dirty="0">
                <a:solidFill>
                  <a:srgbClr val="FFC000"/>
                </a:solidFill>
              </a:rPr>
              <a:t>RESEARCH BENEFITS ALL</a:t>
            </a:r>
          </a:p>
        </p:txBody>
      </p:sp>
      <p:sp>
        <p:nvSpPr>
          <p:cNvPr id="27" name="TextBox 26">
            <a:extLst>
              <a:ext uri="{FF2B5EF4-FFF2-40B4-BE49-F238E27FC236}">
                <a16:creationId xmlns:a16="http://schemas.microsoft.com/office/drawing/2014/main" id="{F116818B-BACA-B22C-2DC9-0C6AD29CAFE4}"/>
              </a:ext>
            </a:extLst>
          </p:cNvPr>
          <p:cNvSpPr txBox="1"/>
          <p:nvPr/>
        </p:nvSpPr>
        <p:spPr>
          <a:xfrm>
            <a:off x="2412697" y="2610626"/>
            <a:ext cx="167882" cy="338554"/>
          </a:xfrm>
          <a:prstGeom prst="rect">
            <a:avLst/>
          </a:prstGeom>
          <a:solidFill>
            <a:srgbClr val="FFC000"/>
          </a:solidFill>
        </p:spPr>
        <p:txBody>
          <a:bodyPr wrap="square" rtlCol="0">
            <a:spAutoFit/>
          </a:bodyPr>
          <a:lstStyle/>
          <a:p>
            <a:endParaRPr lang="en-US" sz="800" dirty="0"/>
          </a:p>
          <a:p>
            <a:endParaRPr lang="en-US" sz="800" dirty="0"/>
          </a:p>
        </p:txBody>
      </p:sp>
      <p:sp>
        <p:nvSpPr>
          <p:cNvPr id="28" name="Rectangle 27">
            <a:extLst>
              <a:ext uri="{FF2B5EF4-FFF2-40B4-BE49-F238E27FC236}">
                <a16:creationId xmlns:a16="http://schemas.microsoft.com/office/drawing/2014/main" id="{643AF0CF-9133-BC64-83DE-F58C0280C70C}"/>
              </a:ext>
            </a:extLst>
          </p:cNvPr>
          <p:cNvSpPr/>
          <p:nvPr/>
        </p:nvSpPr>
        <p:spPr>
          <a:xfrm>
            <a:off x="250553" y="4908069"/>
            <a:ext cx="1149085" cy="59217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b="1" i="1" dirty="0">
                <a:solidFill>
                  <a:srgbClr val="FFC000"/>
                </a:solidFill>
              </a:rPr>
              <a:t>MS research</a:t>
            </a:r>
          </a:p>
        </p:txBody>
      </p:sp>
      <p:cxnSp>
        <p:nvCxnSpPr>
          <p:cNvPr id="30" name="Straight Connector 29">
            <a:extLst>
              <a:ext uri="{FF2B5EF4-FFF2-40B4-BE49-F238E27FC236}">
                <a16:creationId xmlns:a16="http://schemas.microsoft.com/office/drawing/2014/main" id="{BFC850CE-043D-D8C6-F6B2-B2ECD37E2037}"/>
              </a:ext>
            </a:extLst>
          </p:cNvPr>
          <p:cNvCxnSpPr/>
          <p:nvPr/>
        </p:nvCxnSpPr>
        <p:spPr>
          <a:xfrm>
            <a:off x="1293620" y="5221356"/>
            <a:ext cx="813475" cy="0"/>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6FF94DD-1645-1551-90F0-6847D54A2A53}"/>
              </a:ext>
            </a:extLst>
          </p:cNvPr>
          <p:cNvCxnSpPr>
            <a:cxnSpLocks/>
          </p:cNvCxnSpPr>
          <p:nvPr/>
        </p:nvCxnSpPr>
        <p:spPr>
          <a:xfrm flipV="1">
            <a:off x="2580579" y="4299752"/>
            <a:ext cx="0" cy="712385"/>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sp>
        <p:nvSpPr>
          <p:cNvPr id="1028" name="TextBox 1027">
            <a:extLst>
              <a:ext uri="{FF2B5EF4-FFF2-40B4-BE49-F238E27FC236}">
                <a16:creationId xmlns:a16="http://schemas.microsoft.com/office/drawing/2014/main" id="{91BCD432-0CDB-4B8A-37CA-0082B67E991A}"/>
              </a:ext>
            </a:extLst>
          </p:cNvPr>
          <p:cNvSpPr txBox="1"/>
          <p:nvPr/>
        </p:nvSpPr>
        <p:spPr>
          <a:xfrm>
            <a:off x="2107096" y="4972548"/>
            <a:ext cx="557598" cy="430887"/>
          </a:xfrm>
          <a:prstGeom prst="rect">
            <a:avLst/>
          </a:prstGeom>
          <a:noFill/>
        </p:spPr>
        <p:txBody>
          <a:bodyPr wrap="square" rtlCol="0">
            <a:spAutoFit/>
          </a:bodyPr>
          <a:lstStyle/>
          <a:p>
            <a:pPr algn="ctr"/>
            <a:r>
              <a:rPr lang="en-US" sz="1000" i="1" u="sng" dirty="0">
                <a:solidFill>
                  <a:schemeClr val="bg1"/>
                </a:solidFill>
              </a:rPr>
              <a:t>Think</a:t>
            </a:r>
            <a:r>
              <a:rPr lang="en-US" sz="1000" i="1" dirty="0">
                <a:solidFill>
                  <a:schemeClr val="bg1"/>
                </a:solidFill>
              </a:rPr>
              <a:t> </a:t>
            </a:r>
            <a:r>
              <a:rPr lang="en-US" sz="1200" i="1" dirty="0">
                <a:solidFill>
                  <a:schemeClr val="bg1"/>
                </a:solidFill>
              </a:rPr>
              <a:t>Small</a:t>
            </a:r>
          </a:p>
        </p:txBody>
      </p:sp>
      <p:pic>
        <p:nvPicPr>
          <p:cNvPr id="1031" name="Picture 1030">
            <a:extLst>
              <a:ext uri="{FF2B5EF4-FFF2-40B4-BE49-F238E27FC236}">
                <a16:creationId xmlns:a16="http://schemas.microsoft.com/office/drawing/2014/main" id="{E1BAD37E-9C9D-50D2-D1ED-1AB0810D36A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867" b="95228" l="9979" r="89991">
                        <a14:foregroundMark x1="33637" y1="12535" x2="45496" y2="19248"/>
                        <a14:foregroundMark x1="45496" y1="19248" x2="63270" y2="9867"/>
                        <a14:foregroundMark x1="70974" y1="20906" x2="81680" y2="66518"/>
                        <a14:foregroundMark x1="81680" y1="66518" x2="77131" y2="96603"/>
                        <a14:foregroundMark x1="77131" y1="96603" x2="60297" y2="95228"/>
                        <a14:foregroundMark x1="60297" y1="95228" x2="39612" y2="82855"/>
                        <a14:foregroundMark x1="35062" y1="83987" x2="27874" y2="71128"/>
                        <a14:foregroundMark x1="27874" y1="71128" x2="30998" y2="38091"/>
                        <a14:foregroundMark x1="30998" y1="38091" x2="21292" y2="49899"/>
                        <a14:foregroundMark x1="21292" y1="49899" x2="20807" y2="51678"/>
                        <a14:foregroundMark x1="29360" y1="44076" x2="30725" y2="76466"/>
                        <a14:foregroundMark x1="30725" y1="76466" x2="32787" y2="80954"/>
                      </a14:backgroundRemoval>
                    </a14:imgEffect>
                  </a14:imgLayer>
                </a14:imgProps>
              </a:ext>
              <a:ext uri="{28A0092B-C50C-407E-A947-70E740481C1C}">
                <a14:useLocalDpi xmlns:a14="http://schemas.microsoft.com/office/drawing/2010/main" val="0"/>
              </a:ext>
            </a:extLst>
          </a:blip>
          <a:stretch>
            <a:fillRect/>
          </a:stretch>
        </p:blipFill>
        <p:spPr>
          <a:xfrm>
            <a:off x="-143132" y="2918442"/>
            <a:ext cx="1936454" cy="1452340"/>
          </a:xfrm>
          <a:prstGeom prst="rect">
            <a:avLst/>
          </a:prstGeom>
        </p:spPr>
      </p:pic>
      <p:sp>
        <p:nvSpPr>
          <p:cNvPr id="1032" name="TextBox 1031">
            <a:extLst>
              <a:ext uri="{FF2B5EF4-FFF2-40B4-BE49-F238E27FC236}">
                <a16:creationId xmlns:a16="http://schemas.microsoft.com/office/drawing/2014/main" id="{AB41F807-5F53-F1D7-48A2-1F66249A849B}"/>
              </a:ext>
            </a:extLst>
          </p:cNvPr>
          <p:cNvSpPr txBox="1"/>
          <p:nvPr/>
        </p:nvSpPr>
        <p:spPr>
          <a:xfrm>
            <a:off x="1485903" y="3155242"/>
            <a:ext cx="1094676" cy="1477328"/>
          </a:xfrm>
          <a:prstGeom prst="rect">
            <a:avLst/>
          </a:prstGeom>
          <a:noFill/>
        </p:spPr>
        <p:txBody>
          <a:bodyPr wrap="square" rtlCol="0">
            <a:spAutoFit/>
          </a:bodyPr>
          <a:lstStyle/>
          <a:p>
            <a:r>
              <a:rPr lang="en-US" sz="1000" b="1" dirty="0">
                <a:solidFill>
                  <a:schemeClr val="bg1"/>
                </a:solidFill>
              </a:rPr>
              <a:t>Cutting edge and the future of MS research.....</a:t>
            </a:r>
          </a:p>
          <a:p>
            <a:r>
              <a:rPr lang="en-US" sz="1000" b="1" dirty="0">
                <a:solidFill>
                  <a:srgbClr val="FFC000"/>
                </a:solidFill>
              </a:rPr>
              <a:t>In addition new collaborations  and partnerships</a:t>
            </a:r>
          </a:p>
          <a:p>
            <a:r>
              <a:rPr lang="en-US" sz="1000" b="1" dirty="0">
                <a:solidFill>
                  <a:schemeClr val="bg1"/>
                </a:solidFill>
              </a:rPr>
              <a:t>Etc etc etc etc etc etc etc etc etc etc</a:t>
            </a:r>
            <a:endParaRPr lang="en-US" sz="1200" b="1" dirty="0">
              <a:solidFill>
                <a:schemeClr val="bg1"/>
              </a:solidFill>
            </a:endParaRPr>
          </a:p>
        </p:txBody>
      </p:sp>
      <p:sp>
        <p:nvSpPr>
          <p:cNvPr id="1033" name="TextBox 1032">
            <a:extLst>
              <a:ext uri="{FF2B5EF4-FFF2-40B4-BE49-F238E27FC236}">
                <a16:creationId xmlns:a16="http://schemas.microsoft.com/office/drawing/2014/main" id="{BC065E5C-58B4-C65B-2782-A7F2327B3AC2}"/>
              </a:ext>
            </a:extLst>
          </p:cNvPr>
          <p:cNvSpPr txBox="1"/>
          <p:nvPr/>
        </p:nvSpPr>
        <p:spPr>
          <a:xfrm>
            <a:off x="284698" y="4581883"/>
            <a:ext cx="2295882" cy="553998"/>
          </a:xfrm>
          <a:prstGeom prst="rect">
            <a:avLst/>
          </a:prstGeom>
          <a:noFill/>
        </p:spPr>
        <p:txBody>
          <a:bodyPr wrap="square" rtlCol="0">
            <a:spAutoFit/>
          </a:bodyPr>
          <a:lstStyle/>
          <a:p>
            <a:r>
              <a:rPr lang="en-US" sz="1000" b="1" dirty="0">
                <a:solidFill>
                  <a:schemeClr val="bg1"/>
                </a:solidFill>
              </a:rPr>
              <a:t>One area of research in MS </a:t>
            </a:r>
          </a:p>
          <a:p>
            <a:r>
              <a:rPr lang="en-US" sz="1000" b="1" dirty="0">
                <a:solidFill>
                  <a:srgbClr val="FFC000"/>
                </a:solidFill>
              </a:rPr>
              <a:t>Investigates the relationship between </a:t>
            </a:r>
          </a:p>
          <a:p>
            <a:r>
              <a:rPr lang="en-US" sz="1000" b="1" dirty="0">
                <a:solidFill>
                  <a:schemeClr val="bg1"/>
                </a:solidFill>
              </a:rPr>
              <a:t>Etc etc etc etc etc etc etc etc etc etc</a:t>
            </a:r>
            <a:endParaRPr lang="en-US" sz="1200" b="1" dirty="0">
              <a:solidFill>
                <a:schemeClr val="bg1"/>
              </a:solidFill>
            </a:endParaRPr>
          </a:p>
        </p:txBody>
      </p:sp>
      <p:sp>
        <p:nvSpPr>
          <p:cNvPr id="1034" name="TextBox 1033">
            <a:extLst>
              <a:ext uri="{FF2B5EF4-FFF2-40B4-BE49-F238E27FC236}">
                <a16:creationId xmlns:a16="http://schemas.microsoft.com/office/drawing/2014/main" id="{7685377B-AE5F-982D-63B2-988EE3F50585}"/>
              </a:ext>
            </a:extLst>
          </p:cNvPr>
          <p:cNvSpPr txBox="1"/>
          <p:nvPr/>
        </p:nvSpPr>
        <p:spPr>
          <a:xfrm>
            <a:off x="3199370" y="2484467"/>
            <a:ext cx="2479930" cy="3138249"/>
          </a:xfrm>
          <a:prstGeom prst="rect">
            <a:avLst/>
          </a:prstGeom>
          <a:solidFill>
            <a:srgbClr val="0000FF"/>
          </a:solidFill>
        </p:spPr>
        <p:txBody>
          <a:bodyPr wrap="square" rtlCol="0">
            <a:spAutoFit/>
          </a:bodyPr>
          <a:lstStyle/>
          <a:p>
            <a:endParaRPr lang="en-US" dirty="0"/>
          </a:p>
        </p:txBody>
      </p:sp>
      <p:pic>
        <p:nvPicPr>
          <p:cNvPr id="1035" name="Picture 4" descr="Vibrant Underwater Coral Reef Scene with Colorful Fish Stock Photo ...">
            <a:extLst>
              <a:ext uri="{FF2B5EF4-FFF2-40B4-BE49-F238E27FC236}">
                <a16:creationId xmlns:a16="http://schemas.microsoft.com/office/drawing/2014/main" id="{F368D278-BF17-FBC6-7FFA-0C502A9A51EE}"/>
              </a:ext>
            </a:extLst>
          </p:cNvPr>
          <p:cNvPicPr>
            <a:picLocks noChangeAspect="1" noChangeArrowheads="1"/>
          </p:cNvPicPr>
          <p:nvPr/>
        </p:nvPicPr>
        <p:blipFill rotWithShape="1">
          <a:blip r:embed="rId7">
            <a:alphaModFix amt="63000"/>
            <a:extLst>
              <a:ext uri="{28A0092B-C50C-407E-A947-70E740481C1C}">
                <a14:useLocalDpi xmlns:a14="http://schemas.microsoft.com/office/drawing/2010/main" val="0"/>
              </a:ext>
            </a:extLst>
          </a:blip>
          <a:srcRect l="34417" r="19720"/>
          <a:stretch>
            <a:fillRect/>
          </a:stretch>
        </p:blipFill>
        <p:spPr bwMode="auto">
          <a:xfrm>
            <a:off x="3193691" y="2451494"/>
            <a:ext cx="2491288" cy="3171222"/>
          </a:xfrm>
          <a:prstGeom prst="rect">
            <a:avLst/>
          </a:prstGeom>
          <a:noFill/>
          <a:extLst>
            <a:ext uri="{909E8E84-426E-40DD-AFC4-6F175D3DCCD1}">
              <a14:hiddenFill xmlns:a14="http://schemas.microsoft.com/office/drawing/2010/main">
                <a:solidFill>
                  <a:srgbClr val="FFFFFF"/>
                </a:solidFill>
              </a14:hiddenFill>
            </a:ext>
          </a:extLst>
        </p:spPr>
      </p:pic>
      <p:sp>
        <p:nvSpPr>
          <p:cNvPr id="1036" name="TextBox 1035">
            <a:extLst>
              <a:ext uri="{FF2B5EF4-FFF2-40B4-BE49-F238E27FC236}">
                <a16:creationId xmlns:a16="http://schemas.microsoft.com/office/drawing/2014/main" id="{0745D668-3044-EAB4-2DE6-26F486B2C9B7}"/>
              </a:ext>
            </a:extLst>
          </p:cNvPr>
          <p:cNvSpPr txBox="1"/>
          <p:nvPr/>
        </p:nvSpPr>
        <p:spPr>
          <a:xfrm>
            <a:off x="3364110" y="2549329"/>
            <a:ext cx="2163157" cy="492443"/>
          </a:xfrm>
          <a:prstGeom prst="rect">
            <a:avLst/>
          </a:prstGeom>
          <a:noFill/>
        </p:spPr>
        <p:txBody>
          <a:bodyPr wrap="square" rtlCol="0">
            <a:spAutoFit/>
          </a:bodyPr>
          <a:lstStyle/>
          <a:p>
            <a:pPr algn="ctr"/>
            <a:r>
              <a:rPr lang="en-US" sz="1200" b="1" dirty="0">
                <a:solidFill>
                  <a:schemeClr val="bg1"/>
                </a:solidFill>
              </a:rPr>
              <a:t>AI &amp; Robotics </a:t>
            </a:r>
          </a:p>
          <a:p>
            <a:pPr algn="ctr"/>
            <a:r>
              <a:rPr lang="en-US" sz="1400" b="1" dirty="0">
                <a:solidFill>
                  <a:schemeClr val="bg1"/>
                </a:solidFill>
              </a:rPr>
              <a:t>PATHWAYS 4 JOBS</a:t>
            </a:r>
          </a:p>
        </p:txBody>
      </p:sp>
      <p:sp>
        <p:nvSpPr>
          <p:cNvPr id="1037" name="TextBox 1036">
            <a:extLst>
              <a:ext uri="{FF2B5EF4-FFF2-40B4-BE49-F238E27FC236}">
                <a16:creationId xmlns:a16="http://schemas.microsoft.com/office/drawing/2014/main" id="{6E288625-1B95-BA35-401D-8A5F76E3CECE}"/>
              </a:ext>
            </a:extLst>
          </p:cNvPr>
          <p:cNvSpPr txBox="1"/>
          <p:nvPr/>
        </p:nvSpPr>
        <p:spPr>
          <a:xfrm>
            <a:off x="6270260" y="2482965"/>
            <a:ext cx="2491287" cy="3170099"/>
          </a:xfrm>
          <a:prstGeom prst="rect">
            <a:avLst/>
          </a:prstGeom>
          <a:solidFill>
            <a:schemeClr val="bg2">
              <a:lumMod val="10000"/>
            </a:schemeClr>
          </a:solidFill>
        </p:spPr>
        <p:txBody>
          <a:bodyPr wrap="square" rtlCol="0">
            <a:spAutoFit/>
          </a:bodyPr>
          <a:lstStyle/>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p:txBody>
      </p:sp>
      <p:sp>
        <p:nvSpPr>
          <p:cNvPr id="1038" name="TextBox 1037">
            <a:extLst>
              <a:ext uri="{FF2B5EF4-FFF2-40B4-BE49-F238E27FC236}">
                <a16:creationId xmlns:a16="http://schemas.microsoft.com/office/drawing/2014/main" id="{0257CE7D-F934-A68C-5B7A-7A9A23020A9D}"/>
              </a:ext>
            </a:extLst>
          </p:cNvPr>
          <p:cNvSpPr txBox="1"/>
          <p:nvPr/>
        </p:nvSpPr>
        <p:spPr>
          <a:xfrm>
            <a:off x="9415199" y="2449886"/>
            <a:ext cx="2491287" cy="3170099"/>
          </a:xfrm>
          <a:prstGeom prst="rect">
            <a:avLst/>
          </a:prstGeom>
          <a:solidFill>
            <a:schemeClr val="bg2">
              <a:lumMod val="10000"/>
            </a:schemeClr>
          </a:solidFill>
        </p:spPr>
        <p:txBody>
          <a:bodyPr wrap="square" rtlCol="0">
            <a:spAutoFit/>
          </a:bodyPr>
          <a:lstStyle/>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p:txBody>
      </p:sp>
      <p:pic>
        <p:nvPicPr>
          <p:cNvPr id="1040" name="Picture 8" descr="Paragliding Photos, Download The BEST Free Paragliding Stock Photos ...">
            <a:extLst>
              <a:ext uri="{FF2B5EF4-FFF2-40B4-BE49-F238E27FC236}">
                <a16:creationId xmlns:a16="http://schemas.microsoft.com/office/drawing/2014/main" id="{1F2B0D61-A98B-FD8A-FADF-523968510B36}"/>
              </a:ext>
            </a:extLst>
          </p:cNvPr>
          <p:cNvPicPr>
            <a:picLocks noChangeAspect="1" noChangeArrowheads="1"/>
          </p:cNvPicPr>
          <p:nvPr/>
        </p:nvPicPr>
        <p:blipFill rotWithShape="1">
          <a:blip r:embed="rId8">
            <a:alphaModFix amt="99000"/>
            <a:extLst>
              <a:ext uri="{28A0092B-C50C-407E-A947-70E740481C1C}">
                <a14:useLocalDpi xmlns:a14="http://schemas.microsoft.com/office/drawing/2010/main" val="0"/>
              </a:ext>
            </a:extLst>
          </a:blip>
          <a:srcRect l="26987" r="13827"/>
          <a:stretch>
            <a:fillRect/>
          </a:stretch>
        </p:blipFill>
        <p:spPr bwMode="auto">
          <a:xfrm>
            <a:off x="6270259" y="2424038"/>
            <a:ext cx="2491288" cy="3215855"/>
          </a:xfrm>
          <a:prstGeom prst="rect">
            <a:avLst/>
          </a:prstGeom>
          <a:noFill/>
          <a:extLst>
            <a:ext uri="{909E8E84-426E-40DD-AFC4-6F175D3DCCD1}">
              <a14:hiddenFill xmlns:a14="http://schemas.microsoft.com/office/drawing/2010/main">
                <a:solidFill>
                  <a:srgbClr val="FFFFFF"/>
                </a:solidFill>
              </a14:hiddenFill>
            </a:ext>
          </a:extLst>
        </p:spPr>
      </p:pic>
      <p:sp>
        <p:nvSpPr>
          <p:cNvPr id="1041" name="TextBox 1040">
            <a:extLst>
              <a:ext uri="{FF2B5EF4-FFF2-40B4-BE49-F238E27FC236}">
                <a16:creationId xmlns:a16="http://schemas.microsoft.com/office/drawing/2014/main" id="{92E8B90C-7D91-7AFE-AE5E-F69A65433AC3}"/>
              </a:ext>
            </a:extLst>
          </p:cNvPr>
          <p:cNvSpPr txBox="1"/>
          <p:nvPr/>
        </p:nvSpPr>
        <p:spPr>
          <a:xfrm>
            <a:off x="6256857" y="3102917"/>
            <a:ext cx="2491290" cy="2339102"/>
          </a:xfrm>
          <a:prstGeom prst="rect">
            <a:avLst/>
          </a:prstGeom>
          <a:noFill/>
        </p:spPr>
        <p:txBody>
          <a:bodyPr wrap="square" rtlCol="0">
            <a:spAutoFit/>
          </a:bodyPr>
          <a:lstStyle/>
          <a:p>
            <a:pPr algn="ctr"/>
            <a:r>
              <a:rPr lang="en-US" sz="1200" b="1" dirty="0">
                <a:solidFill>
                  <a:schemeClr val="bg1"/>
                </a:solidFill>
              </a:rPr>
              <a:t>Voices Matter</a:t>
            </a:r>
          </a:p>
          <a:p>
            <a:pPr algn="ctr"/>
            <a:r>
              <a:rPr lang="en-US" sz="1200" b="1" dirty="0">
                <a:solidFill>
                  <a:schemeClr val="bg1"/>
                </a:solidFill>
              </a:rPr>
              <a:t>ALL VOICES MATTER</a:t>
            </a:r>
          </a:p>
          <a:p>
            <a:pPr algn="ctr"/>
            <a:endParaRPr lang="en-US" sz="1200" b="1" dirty="0">
              <a:solidFill>
                <a:schemeClr val="bg1"/>
              </a:solidFill>
            </a:endParaRPr>
          </a:p>
          <a:p>
            <a:pPr algn="ctr"/>
            <a:r>
              <a:rPr lang="en-US" sz="1200" b="1" dirty="0">
                <a:solidFill>
                  <a:schemeClr val="bg1"/>
                </a:solidFill>
              </a:rPr>
              <a:t>Your voice, your issues, your concerns, your future, your voice</a:t>
            </a:r>
          </a:p>
          <a:p>
            <a:pPr algn="ctr"/>
            <a:r>
              <a:rPr lang="en-US" sz="1200" b="1" dirty="0">
                <a:solidFill>
                  <a:schemeClr val="bg1"/>
                </a:solidFill>
              </a:rPr>
              <a:t>personalizes MS.</a:t>
            </a:r>
          </a:p>
          <a:p>
            <a:pPr algn="ctr"/>
            <a:endParaRPr lang="en-US" sz="1200" b="1" dirty="0">
              <a:solidFill>
                <a:schemeClr val="bg1"/>
              </a:solidFill>
            </a:endParaRPr>
          </a:p>
          <a:p>
            <a:pPr algn="ctr"/>
            <a:r>
              <a:rPr lang="en-US" sz="1200" b="1" dirty="0">
                <a:solidFill>
                  <a:schemeClr val="bg1"/>
                </a:solidFill>
              </a:rPr>
              <a:t>Person to Person </a:t>
            </a:r>
          </a:p>
          <a:p>
            <a:pPr algn="ctr"/>
            <a:r>
              <a:rPr lang="en-US" sz="1200" b="1" dirty="0">
                <a:solidFill>
                  <a:schemeClr val="bg1"/>
                </a:solidFill>
              </a:rPr>
              <a:t>a </a:t>
            </a:r>
          </a:p>
          <a:p>
            <a:pPr algn="ctr"/>
            <a:r>
              <a:rPr lang="en-US" sz="1200" b="1" dirty="0">
                <a:solidFill>
                  <a:schemeClr val="bg1"/>
                </a:solidFill>
              </a:rPr>
              <a:t>powerful connection.</a:t>
            </a:r>
          </a:p>
          <a:p>
            <a:pPr algn="ctr"/>
            <a:endParaRPr lang="en-US" sz="1200" b="1" dirty="0">
              <a:solidFill>
                <a:schemeClr val="bg1"/>
              </a:solidFill>
            </a:endParaRPr>
          </a:p>
          <a:p>
            <a:pPr algn="ctr"/>
            <a:endParaRPr lang="en-US" sz="1400" b="1" dirty="0">
              <a:solidFill>
                <a:schemeClr val="bg1"/>
              </a:solidFill>
            </a:endParaRPr>
          </a:p>
        </p:txBody>
      </p:sp>
      <p:sp>
        <p:nvSpPr>
          <p:cNvPr id="1042" name="TextBox 1041">
            <a:extLst>
              <a:ext uri="{FF2B5EF4-FFF2-40B4-BE49-F238E27FC236}">
                <a16:creationId xmlns:a16="http://schemas.microsoft.com/office/drawing/2014/main" id="{48E77B7B-5664-A770-6862-9E18D6CBE7AD}"/>
              </a:ext>
            </a:extLst>
          </p:cNvPr>
          <p:cNvSpPr txBox="1"/>
          <p:nvPr/>
        </p:nvSpPr>
        <p:spPr>
          <a:xfrm>
            <a:off x="6623989" y="2607948"/>
            <a:ext cx="1986611" cy="276999"/>
          </a:xfrm>
          <a:prstGeom prst="rect">
            <a:avLst/>
          </a:prstGeom>
          <a:noFill/>
        </p:spPr>
        <p:txBody>
          <a:bodyPr wrap="square" rtlCol="0">
            <a:spAutoFit/>
          </a:bodyPr>
          <a:lstStyle/>
          <a:p>
            <a:r>
              <a:rPr lang="en-US" sz="1200" b="1" dirty="0">
                <a:solidFill>
                  <a:schemeClr val="bg1"/>
                </a:solidFill>
              </a:rPr>
              <a:t>PERSONAL ADVOCACY</a:t>
            </a:r>
            <a:endParaRPr lang="en-US" sz="1400" b="1" dirty="0">
              <a:solidFill>
                <a:schemeClr val="bg1"/>
              </a:solidFill>
            </a:endParaRPr>
          </a:p>
        </p:txBody>
      </p:sp>
      <p:sp>
        <p:nvSpPr>
          <p:cNvPr id="1043" name="TextBox 1042">
            <a:extLst>
              <a:ext uri="{FF2B5EF4-FFF2-40B4-BE49-F238E27FC236}">
                <a16:creationId xmlns:a16="http://schemas.microsoft.com/office/drawing/2014/main" id="{7038E022-5845-EBE3-BCF5-3B7B79CB6E06}"/>
              </a:ext>
            </a:extLst>
          </p:cNvPr>
          <p:cNvSpPr txBox="1"/>
          <p:nvPr/>
        </p:nvSpPr>
        <p:spPr>
          <a:xfrm>
            <a:off x="6456107" y="2564717"/>
            <a:ext cx="167882" cy="338554"/>
          </a:xfrm>
          <a:prstGeom prst="rect">
            <a:avLst/>
          </a:prstGeom>
          <a:solidFill>
            <a:srgbClr val="FF0000"/>
          </a:solidFill>
        </p:spPr>
        <p:txBody>
          <a:bodyPr wrap="square" rtlCol="0">
            <a:spAutoFit/>
          </a:bodyPr>
          <a:lstStyle/>
          <a:p>
            <a:endParaRPr lang="en-US" sz="800" dirty="0"/>
          </a:p>
          <a:p>
            <a:endParaRPr lang="en-US" sz="800" dirty="0"/>
          </a:p>
        </p:txBody>
      </p:sp>
      <p:sp>
        <p:nvSpPr>
          <p:cNvPr id="1044" name="TextBox 1043">
            <a:extLst>
              <a:ext uri="{FF2B5EF4-FFF2-40B4-BE49-F238E27FC236}">
                <a16:creationId xmlns:a16="http://schemas.microsoft.com/office/drawing/2014/main" id="{1D046881-25CA-3E7D-C8D7-8E22FE3B579F}"/>
              </a:ext>
            </a:extLst>
          </p:cNvPr>
          <p:cNvSpPr txBox="1"/>
          <p:nvPr/>
        </p:nvSpPr>
        <p:spPr>
          <a:xfrm>
            <a:off x="4258630" y="4985874"/>
            <a:ext cx="557598" cy="430887"/>
          </a:xfrm>
          <a:prstGeom prst="rect">
            <a:avLst/>
          </a:prstGeom>
          <a:noFill/>
        </p:spPr>
        <p:txBody>
          <a:bodyPr wrap="square" rtlCol="0">
            <a:spAutoFit/>
          </a:bodyPr>
          <a:lstStyle/>
          <a:p>
            <a:pPr algn="ctr"/>
            <a:r>
              <a:rPr lang="en-US" sz="1000" i="1" u="sng" dirty="0">
                <a:solidFill>
                  <a:schemeClr val="bg1"/>
                </a:solidFill>
              </a:rPr>
              <a:t>Think</a:t>
            </a:r>
            <a:r>
              <a:rPr lang="en-US" sz="1000" i="1" dirty="0">
                <a:solidFill>
                  <a:schemeClr val="bg1"/>
                </a:solidFill>
              </a:rPr>
              <a:t> </a:t>
            </a:r>
            <a:r>
              <a:rPr lang="en-US" sz="1200" i="1" dirty="0">
                <a:solidFill>
                  <a:schemeClr val="bg1"/>
                </a:solidFill>
              </a:rPr>
              <a:t>Small</a:t>
            </a:r>
          </a:p>
        </p:txBody>
      </p:sp>
      <p:sp>
        <p:nvSpPr>
          <p:cNvPr id="1045" name="TextBox 1044">
            <a:extLst>
              <a:ext uri="{FF2B5EF4-FFF2-40B4-BE49-F238E27FC236}">
                <a16:creationId xmlns:a16="http://schemas.microsoft.com/office/drawing/2014/main" id="{CE371395-3863-20E1-BDEC-04BB948FCDAD}"/>
              </a:ext>
            </a:extLst>
          </p:cNvPr>
          <p:cNvSpPr txBox="1"/>
          <p:nvPr/>
        </p:nvSpPr>
        <p:spPr>
          <a:xfrm>
            <a:off x="6345190" y="5024722"/>
            <a:ext cx="557598" cy="430887"/>
          </a:xfrm>
          <a:prstGeom prst="rect">
            <a:avLst/>
          </a:prstGeom>
          <a:noFill/>
        </p:spPr>
        <p:txBody>
          <a:bodyPr wrap="square" rtlCol="0">
            <a:spAutoFit/>
          </a:bodyPr>
          <a:lstStyle/>
          <a:p>
            <a:pPr algn="ctr"/>
            <a:r>
              <a:rPr lang="en-US" sz="1000" i="1" u="sng" dirty="0">
                <a:solidFill>
                  <a:schemeClr val="bg1"/>
                </a:solidFill>
              </a:rPr>
              <a:t>Think</a:t>
            </a:r>
            <a:r>
              <a:rPr lang="en-US" sz="1000" i="1" dirty="0">
                <a:solidFill>
                  <a:schemeClr val="bg1"/>
                </a:solidFill>
              </a:rPr>
              <a:t> </a:t>
            </a:r>
            <a:r>
              <a:rPr lang="en-US" sz="1200" i="1" dirty="0">
                <a:solidFill>
                  <a:schemeClr val="bg1"/>
                </a:solidFill>
              </a:rPr>
              <a:t>Small</a:t>
            </a:r>
          </a:p>
        </p:txBody>
      </p:sp>
      <p:cxnSp>
        <p:nvCxnSpPr>
          <p:cNvPr id="1046" name="Straight Connector 1045">
            <a:extLst>
              <a:ext uri="{FF2B5EF4-FFF2-40B4-BE49-F238E27FC236}">
                <a16:creationId xmlns:a16="http://schemas.microsoft.com/office/drawing/2014/main" id="{8B8D8DAA-C4B3-7001-0A58-16E8094E4AF7}"/>
              </a:ext>
            </a:extLst>
          </p:cNvPr>
          <p:cNvCxnSpPr>
            <a:cxnSpLocks/>
          </p:cNvCxnSpPr>
          <p:nvPr/>
        </p:nvCxnSpPr>
        <p:spPr>
          <a:xfrm flipV="1">
            <a:off x="6597143" y="4295027"/>
            <a:ext cx="0" cy="712385"/>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47" name="Straight Connector 1046">
            <a:extLst>
              <a:ext uri="{FF2B5EF4-FFF2-40B4-BE49-F238E27FC236}">
                <a16:creationId xmlns:a16="http://schemas.microsoft.com/office/drawing/2014/main" id="{8AEB598C-2B48-B1C4-03CC-0B84260C2762}"/>
              </a:ext>
            </a:extLst>
          </p:cNvPr>
          <p:cNvCxnSpPr>
            <a:cxnSpLocks/>
          </p:cNvCxnSpPr>
          <p:nvPr/>
        </p:nvCxnSpPr>
        <p:spPr>
          <a:xfrm>
            <a:off x="6597143" y="5484757"/>
            <a:ext cx="759621" cy="1505"/>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pic>
        <p:nvPicPr>
          <p:cNvPr id="1051" name="Picture 10" descr="Bugaboos wildflowers">
            <a:extLst>
              <a:ext uri="{FF2B5EF4-FFF2-40B4-BE49-F238E27FC236}">
                <a16:creationId xmlns:a16="http://schemas.microsoft.com/office/drawing/2014/main" id="{CDCCAB27-ED65-511D-6CD4-FC78F4BC06E6}"/>
              </a:ext>
            </a:extLst>
          </p:cNvPr>
          <p:cNvPicPr>
            <a:picLocks noChangeAspect="1" noChangeArrowheads="1"/>
          </p:cNvPicPr>
          <p:nvPr/>
        </p:nvPicPr>
        <p:blipFill rotWithShape="1">
          <a:blip r:embed="rId9">
            <a:alphaModFix/>
            <a:extLst>
              <a:ext uri="{28A0092B-C50C-407E-A947-70E740481C1C}">
                <a14:useLocalDpi xmlns:a14="http://schemas.microsoft.com/office/drawing/2010/main" val="0"/>
              </a:ext>
            </a:extLst>
          </a:blip>
          <a:srcRect l="23478" r="20726"/>
          <a:stretch>
            <a:fillRect/>
          </a:stretch>
        </p:blipFill>
        <p:spPr bwMode="auto">
          <a:xfrm>
            <a:off x="9409520" y="2449885"/>
            <a:ext cx="2496966" cy="3187581"/>
          </a:xfrm>
          <a:prstGeom prst="rect">
            <a:avLst/>
          </a:prstGeom>
          <a:noFill/>
          <a:extLst>
            <a:ext uri="{909E8E84-426E-40DD-AFC4-6F175D3DCCD1}">
              <a14:hiddenFill xmlns:a14="http://schemas.microsoft.com/office/drawing/2010/main">
                <a:solidFill>
                  <a:srgbClr val="FFFFFF"/>
                </a:solidFill>
              </a14:hiddenFill>
            </a:ext>
          </a:extLst>
        </p:spPr>
      </p:pic>
      <p:sp>
        <p:nvSpPr>
          <p:cNvPr id="1052" name="TextBox 1051">
            <a:extLst>
              <a:ext uri="{FF2B5EF4-FFF2-40B4-BE49-F238E27FC236}">
                <a16:creationId xmlns:a16="http://schemas.microsoft.com/office/drawing/2014/main" id="{B66994E4-B070-2943-C8BB-0AB569265610}"/>
              </a:ext>
            </a:extLst>
          </p:cNvPr>
          <p:cNvSpPr txBox="1"/>
          <p:nvPr/>
        </p:nvSpPr>
        <p:spPr>
          <a:xfrm>
            <a:off x="9534233" y="5095661"/>
            <a:ext cx="557598" cy="430887"/>
          </a:xfrm>
          <a:prstGeom prst="rect">
            <a:avLst/>
          </a:prstGeom>
          <a:noFill/>
        </p:spPr>
        <p:txBody>
          <a:bodyPr wrap="square" rtlCol="0">
            <a:spAutoFit/>
          </a:bodyPr>
          <a:lstStyle/>
          <a:p>
            <a:pPr algn="ctr"/>
            <a:r>
              <a:rPr lang="en-US" sz="1000" i="1" u="sng" dirty="0">
                <a:solidFill>
                  <a:schemeClr val="bg1"/>
                </a:solidFill>
              </a:rPr>
              <a:t>Think</a:t>
            </a:r>
            <a:r>
              <a:rPr lang="en-US" sz="1000" i="1" dirty="0">
                <a:solidFill>
                  <a:schemeClr val="bg1"/>
                </a:solidFill>
              </a:rPr>
              <a:t> </a:t>
            </a:r>
            <a:r>
              <a:rPr lang="en-US" sz="1200" i="1" dirty="0">
                <a:solidFill>
                  <a:schemeClr val="bg1"/>
                </a:solidFill>
              </a:rPr>
              <a:t>Small</a:t>
            </a:r>
          </a:p>
        </p:txBody>
      </p:sp>
      <p:pic>
        <p:nvPicPr>
          <p:cNvPr id="1054" name="Picture 12" descr="Group Of Teenagers">
            <a:extLst>
              <a:ext uri="{FF2B5EF4-FFF2-40B4-BE49-F238E27FC236}">
                <a16:creationId xmlns:a16="http://schemas.microsoft.com/office/drawing/2014/main" id="{F8070253-6D87-7E68-863D-A5E9DA838C22}"/>
              </a:ext>
            </a:extLst>
          </p:cNvPr>
          <p:cNvPicPr>
            <a:picLocks noChangeAspect="1" noChangeArrowheads="1"/>
          </p:cNvPicPr>
          <p:nvPr/>
        </p:nvPicPr>
        <p:blipFill>
          <a:blip r:embed="rId10">
            <a:alphaModFix amt="63000"/>
            <a:extLst>
              <a:ext uri="{28A0092B-C50C-407E-A947-70E740481C1C}">
                <a14:useLocalDpi xmlns:a14="http://schemas.microsoft.com/office/drawing/2010/main" val="0"/>
              </a:ext>
            </a:extLst>
          </a:blip>
          <a:srcRect/>
          <a:stretch>
            <a:fillRect/>
          </a:stretch>
        </p:blipFill>
        <p:spPr bwMode="auto">
          <a:xfrm>
            <a:off x="9416791" y="2733919"/>
            <a:ext cx="2482424" cy="2497551"/>
          </a:xfrm>
          <a:prstGeom prst="rect">
            <a:avLst/>
          </a:prstGeom>
          <a:noFill/>
          <a:effectLst>
            <a:softEdge rad="266700"/>
          </a:effectLst>
          <a:extLst>
            <a:ext uri="{909E8E84-426E-40DD-AFC4-6F175D3DCCD1}">
              <a14:hiddenFill xmlns:a14="http://schemas.microsoft.com/office/drawing/2010/main">
                <a:solidFill>
                  <a:srgbClr val="FFFFFF"/>
                </a:solidFill>
              </a14:hiddenFill>
            </a:ext>
          </a:extLst>
        </p:spPr>
      </p:pic>
      <p:sp>
        <p:nvSpPr>
          <p:cNvPr id="1055" name="TextBox 1054">
            <a:extLst>
              <a:ext uri="{FF2B5EF4-FFF2-40B4-BE49-F238E27FC236}">
                <a16:creationId xmlns:a16="http://schemas.microsoft.com/office/drawing/2014/main" id="{92025AD6-A786-184F-F4B6-4CA71275B4E8}"/>
              </a:ext>
            </a:extLst>
          </p:cNvPr>
          <p:cNvSpPr txBox="1"/>
          <p:nvPr/>
        </p:nvSpPr>
        <p:spPr>
          <a:xfrm>
            <a:off x="9779303" y="2643289"/>
            <a:ext cx="1986611" cy="430887"/>
          </a:xfrm>
          <a:prstGeom prst="rect">
            <a:avLst/>
          </a:prstGeom>
          <a:noFill/>
        </p:spPr>
        <p:txBody>
          <a:bodyPr wrap="square" rtlCol="0">
            <a:spAutoFit/>
          </a:bodyPr>
          <a:lstStyle/>
          <a:p>
            <a:pPr algn="r"/>
            <a:r>
              <a:rPr lang="en-US" sz="1000" b="1" dirty="0">
                <a:solidFill>
                  <a:schemeClr val="bg1"/>
                </a:solidFill>
              </a:rPr>
              <a:t>Your action</a:t>
            </a:r>
          </a:p>
          <a:p>
            <a:pPr algn="r"/>
            <a:r>
              <a:rPr lang="en-US" sz="1200" b="1" dirty="0">
                <a:solidFill>
                  <a:schemeClr val="bg1"/>
                </a:solidFill>
              </a:rPr>
              <a:t>Your Activity </a:t>
            </a:r>
            <a:endParaRPr lang="en-US" sz="1400" b="1" dirty="0">
              <a:solidFill>
                <a:schemeClr val="bg1"/>
              </a:solidFill>
            </a:endParaRPr>
          </a:p>
        </p:txBody>
      </p:sp>
      <p:sp>
        <p:nvSpPr>
          <p:cNvPr id="1056" name="TextBox 1055">
            <a:extLst>
              <a:ext uri="{FF2B5EF4-FFF2-40B4-BE49-F238E27FC236}">
                <a16:creationId xmlns:a16="http://schemas.microsoft.com/office/drawing/2014/main" id="{5B543F03-F3BF-4A8F-6070-FB2B790428D0}"/>
              </a:ext>
            </a:extLst>
          </p:cNvPr>
          <p:cNvSpPr txBox="1"/>
          <p:nvPr/>
        </p:nvSpPr>
        <p:spPr>
          <a:xfrm>
            <a:off x="3262940" y="3120264"/>
            <a:ext cx="2491290" cy="492443"/>
          </a:xfrm>
          <a:prstGeom prst="rect">
            <a:avLst/>
          </a:prstGeom>
          <a:noFill/>
        </p:spPr>
        <p:txBody>
          <a:bodyPr wrap="square" rtlCol="0">
            <a:spAutoFit/>
          </a:bodyPr>
          <a:lstStyle/>
          <a:p>
            <a:pPr algn="ctr"/>
            <a:endParaRPr lang="en-US" sz="1200" b="1" dirty="0">
              <a:solidFill>
                <a:schemeClr val="bg1"/>
              </a:solidFill>
            </a:endParaRPr>
          </a:p>
          <a:p>
            <a:pPr algn="ctr"/>
            <a:endParaRPr lang="en-US" sz="1400" b="1" dirty="0">
              <a:solidFill>
                <a:schemeClr val="bg1"/>
              </a:solidFill>
            </a:endParaRPr>
          </a:p>
        </p:txBody>
      </p:sp>
      <p:sp>
        <p:nvSpPr>
          <p:cNvPr id="1057" name="TextBox 1056">
            <a:extLst>
              <a:ext uri="{FF2B5EF4-FFF2-40B4-BE49-F238E27FC236}">
                <a16:creationId xmlns:a16="http://schemas.microsoft.com/office/drawing/2014/main" id="{249560E3-1AE4-4273-5944-CF65DCE895AF}"/>
              </a:ext>
            </a:extLst>
          </p:cNvPr>
          <p:cNvSpPr txBox="1"/>
          <p:nvPr/>
        </p:nvSpPr>
        <p:spPr>
          <a:xfrm>
            <a:off x="9502879" y="3159309"/>
            <a:ext cx="2263035" cy="707886"/>
          </a:xfrm>
          <a:prstGeom prst="rect">
            <a:avLst/>
          </a:prstGeom>
          <a:noFill/>
        </p:spPr>
        <p:txBody>
          <a:bodyPr wrap="square" rtlCol="0">
            <a:spAutoFit/>
          </a:bodyPr>
          <a:lstStyle/>
          <a:p>
            <a:pPr algn="ctr"/>
            <a:endParaRPr lang="en-US" sz="1200" b="1" dirty="0">
              <a:solidFill>
                <a:schemeClr val="bg1"/>
              </a:solidFill>
            </a:endParaRPr>
          </a:p>
          <a:p>
            <a:pPr algn="ctr"/>
            <a:r>
              <a:rPr lang="en-US" sz="1400" b="1" dirty="0">
                <a:solidFill>
                  <a:schemeClr val="bg1"/>
                </a:solidFill>
              </a:rPr>
              <a:t>Mobility connects </a:t>
            </a:r>
          </a:p>
          <a:p>
            <a:pPr algn="ctr"/>
            <a:r>
              <a:rPr lang="en-US" sz="1400" b="1" dirty="0">
                <a:solidFill>
                  <a:schemeClr val="bg1"/>
                </a:solidFill>
              </a:rPr>
              <a:t>social media</a:t>
            </a:r>
          </a:p>
        </p:txBody>
      </p:sp>
      <p:sp>
        <p:nvSpPr>
          <p:cNvPr id="1058" name="TextBox 1057">
            <a:extLst>
              <a:ext uri="{FF2B5EF4-FFF2-40B4-BE49-F238E27FC236}">
                <a16:creationId xmlns:a16="http://schemas.microsoft.com/office/drawing/2014/main" id="{AF91D4C4-3E09-4EB1-ED0E-CD5ECA570960}"/>
              </a:ext>
            </a:extLst>
          </p:cNvPr>
          <p:cNvSpPr txBox="1"/>
          <p:nvPr/>
        </p:nvSpPr>
        <p:spPr>
          <a:xfrm>
            <a:off x="9526432" y="3809978"/>
            <a:ext cx="2263035" cy="1569660"/>
          </a:xfrm>
          <a:prstGeom prst="rect">
            <a:avLst/>
          </a:prstGeom>
          <a:noFill/>
        </p:spPr>
        <p:txBody>
          <a:bodyPr wrap="square" rtlCol="0">
            <a:spAutoFit/>
          </a:bodyPr>
          <a:lstStyle/>
          <a:p>
            <a:pPr algn="ctr"/>
            <a:endParaRPr lang="en-US" sz="1200" b="1" dirty="0">
              <a:solidFill>
                <a:schemeClr val="bg1"/>
              </a:solidFill>
            </a:endParaRPr>
          </a:p>
          <a:p>
            <a:pPr algn="ctr"/>
            <a:r>
              <a:rPr lang="en-US" sz="1400" b="1" dirty="0">
                <a:solidFill>
                  <a:schemeClr val="bg1"/>
                </a:solidFill>
              </a:rPr>
              <a:t>Your definition of mobility is different then others.</a:t>
            </a:r>
          </a:p>
          <a:p>
            <a:pPr algn="ctr"/>
            <a:endParaRPr lang="en-US" sz="1400" b="1" dirty="0">
              <a:solidFill>
                <a:schemeClr val="bg1"/>
              </a:solidFill>
            </a:endParaRPr>
          </a:p>
          <a:p>
            <a:pPr algn="ctr"/>
            <a:r>
              <a:rPr lang="en-US" sz="1400" b="1" dirty="0">
                <a:solidFill>
                  <a:schemeClr val="bg1"/>
                </a:solidFill>
              </a:rPr>
              <a:t>Be comfortable in your mobility, stretching matters.</a:t>
            </a:r>
          </a:p>
        </p:txBody>
      </p:sp>
      <p:sp>
        <p:nvSpPr>
          <p:cNvPr id="1059" name="TextBox 1058">
            <a:extLst>
              <a:ext uri="{FF2B5EF4-FFF2-40B4-BE49-F238E27FC236}">
                <a16:creationId xmlns:a16="http://schemas.microsoft.com/office/drawing/2014/main" id="{85625CF8-BB70-BEDE-87CF-D6C868FCE734}"/>
              </a:ext>
            </a:extLst>
          </p:cNvPr>
          <p:cNvSpPr txBox="1"/>
          <p:nvPr/>
        </p:nvSpPr>
        <p:spPr>
          <a:xfrm>
            <a:off x="3193690" y="3417382"/>
            <a:ext cx="2467368" cy="1200329"/>
          </a:xfrm>
          <a:prstGeom prst="rect">
            <a:avLst/>
          </a:prstGeom>
          <a:noFill/>
        </p:spPr>
        <p:txBody>
          <a:bodyPr wrap="square" rtlCol="0">
            <a:spAutoFit/>
          </a:bodyPr>
          <a:lstStyle/>
          <a:p>
            <a:pPr algn="ctr"/>
            <a:r>
              <a:rPr lang="en-US" b="1" dirty="0">
                <a:solidFill>
                  <a:schemeClr val="bg1"/>
                </a:solidFill>
              </a:rPr>
              <a:t>Personal and professional opportunity is found with MS</a:t>
            </a:r>
          </a:p>
        </p:txBody>
      </p:sp>
    </p:spTree>
    <p:extLst>
      <p:ext uri="{BB962C8B-B14F-4D97-AF65-F5344CB8AC3E}">
        <p14:creationId xmlns:p14="http://schemas.microsoft.com/office/powerpoint/2010/main" val="39173126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D93E28"/>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4984709-F64F-EC8E-2B94-0C08204A7E6B}"/>
              </a:ext>
            </a:extLst>
          </p:cNvPr>
          <p:cNvSpPr txBox="1"/>
          <p:nvPr/>
        </p:nvSpPr>
        <p:spPr>
          <a:xfrm>
            <a:off x="3532205" y="4061245"/>
            <a:ext cx="5125727" cy="307777"/>
          </a:xfrm>
          <a:prstGeom prst="rect">
            <a:avLst/>
          </a:prstGeom>
          <a:noFill/>
        </p:spPr>
        <p:txBody>
          <a:bodyPr wrap="square" rtlCol="0">
            <a:spAutoFit/>
          </a:bodyPr>
          <a:lstStyle/>
          <a:p>
            <a:pPr algn="ctr"/>
            <a:r>
              <a:rPr lang="en-US" sz="1400" b="1" dirty="0">
                <a:solidFill>
                  <a:srgbClr val="FEE6AF"/>
                </a:solidFill>
              </a:rPr>
              <a:t>“Think Small”</a:t>
            </a:r>
          </a:p>
        </p:txBody>
      </p:sp>
      <p:pic>
        <p:nvPicPr>
          <p:cNvPr id="6" name="Picture 5">
            <a:extLst>
              <a:ext uri="{FF2B5EF4-FFF2-40B4-BE49-F238E27FC236}">
                <a16:creationId xmlns:a16="http://schemas.microsoft.com/office/drawing/2014/main" id="{AFD8A159-8B48-F51C-E97D-68CEA0033BB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378" b="92101" l="10000" r="90000">
                        <a14:foregroundMark x1="42917" y1="18319" x2="53542" y2="57815"/>
                        <a14:foregroundMark x1="45417" y1="5714" x2="45000" y2="7563"/>
                        <a14:foregroundMark x1="43125" y1="15966" x2="42292" y2="17815"/>
                        <a14:foregroundMark x1="53333" y1="68571" x2="51458" y2="73445"/>
                        <a14:foregroundMark x1="77500" y1="89748" x2="80208" y2="90588"/>
                        <a14:foregroundMark x1="19167" y1="89412" x2="13333" y2="90420"/>
                        <a14:foregroundMark x1="44375" y1="92101" x2="44375" y2="92101"/>
                      </a14:backgroundRemoval>
                    </a14:imgEffect>
                  </a14:imgLayer>
                </a14:imgProps>
              </a:ext>
            </a:extLst>
          </a:blip>
          <a:stretch>
            <a:fillRect/>
          </a:stretch>
        </p:blipFill>
        <p:spPr>
          <a:xfrm>
            <a:off x="179044" y="5331776"/>
            <a:ext cx="1096885" cy="1147597"/>
          </a:xfrm>
          <a:prstGeom prst="rect">
            <a:avLst/>
          </a:prstGeom>
        </p:spPr>
      </p:pic>
      <p:sp>
        <p:nvSpPr>
          <p:cNvPr id="8" name="TextBox 7">
            <a:extLst>
              <a:ext uri="{FF2B5EF4-FFF2-40B4-BE49-F238E27FC236}">
                <a16:creationId xmlns:a16="http://schemas.microsoft.com/office/drawing/2014/main" id="{E83655B2-BA13-6DA3-B31B-B68C30A79E5A}"/>
              </a:ext>
            </a:extLst>
          </p:cNvPr>
          <p:cNvSpPr txBox="1"/>
          <p:nvPr/>
        </p:nvSpPr>
        <p:spPr>
          <a:xfrm>
            <a:off x="3341317" y="5487955"/>
            <a:ext cx="3795846" cy="1015663"/>
          </a:xfrm>
          <a:prstGeom prst="rect">
            <a:avLst/>
          </a:prstGeom>
          <a:noFill/>
        </p:spPr>
        <p:txBody>
          <a:bodyPr wrap="square" rtlCol="0">
            <a:spAutoFit/>
          </a:bodyPr>
          <a:lstStyle/>
          <a:p>
            <a:r>
              <a:rPr lang="en-US" sz="2400" b="1" dirty="0">
                <a:solidFill>
                  <a:srgbClr val="FEE6AF"/>
                </a:solidFill>
              </a:rPr>
              <a:t>			                            </a:t>
            </a:r>
            <a:r>
              <a:rPr lang="en-US" sz="3600" b="1" dirty="0">
                <a:solidFill>
                  <a:srgbClr val="FEE6AF"/>
                </a:solidFill>
              </a:rPr>
              <a:t>Community</a:t>
            </a:r>
          </a:p>
        </p:txBody>
      </p:sp>
      <p:cxnSp>
        <p:nvCxnSpPr>
          <p:cNvPr id="10" name="Straight Connector 9">
            <a:extLst>
              <a:ext uri="{FF2B5EF4-FFF2-40B4-BE49-F238E27FC236}">
                <a16:creationId xmlns:a16="http://schemas.microsoft.com/office/drawing/2014/main" id="{B259AC7F-9B06-3200-7336-4C49680DE8F2}"/>
              </a:ext>
            </a:extLst>
          </p:cNvPr>
          <p:cNvCxnSpPr>
            <a:cxnSpLocks/>
          </p:cNvCxnSpPr>
          <p:nvPr/>
        </p:nvCxnSpPr>
        <p:spPr>
          <a:xfrm>
            <a:off x="2769271" y="5925895"/>
            <a:ext cx="6769085" cy="0"/>
          </a:xfrm>
          <a:prstGeom prst="line">
            <a:avLst/>
          </a:prstGeom>
          <a:ln w="19050">
            <a:solidFill>
              <a:srgbClr val="FEE6A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BA391B9-E3DA-6762-0AD0-168BA44CB9DC}"/>
              </a:ext>
            </a:extLst>
          </p:cNvPr>
          <p:cNvCxnSpPr>
            <a:cxnSpLocks/>
          </p:cNvCxnSpPr>
          <p:nvPr/>
        </p:nvCxnSpPr>
        <p:spPr>
          <a:xfrm flipV="1">
            <a:off x="7506728" y="5384534"/>
            <a:ext cx="0" cy="1042082"/>
          </a:xfrm>
          <a:prstGeom prst="line">
            <a:avLst/>
          </a:prstGeom>
          <a:ln w="19050">
            <a:solidFill>
              <a:srgbClr val="FEE6AF"/>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F12BDB8-F8F2-4886-3F77-18D3BBD6F4C4}"/>
              </a:ext>
            </a:extLst>
          </p:cNvPr>
          <p:cNvSpPr txBox="1"/>
          <p:nvPr/>
        </p:nvSpPr>
        <p:spPr>
          <a:xfrm>
            <a:off x="3792963" y="2532282"/>
            <a:ext cx="4726004" cy="646331"/>
          </a:xfrm>
          <a:prstGeom prst="rect">
            <a:avLst/>
          </a:prstGeom>
          <a:solidFill>
            <a:srgbClr val="FEE6AF"/>
          </a:solidFill>
          <a:ln w="66675">
            <a:solidFill>
              <a:srgbClr val="4F2902"/>
            </a:solidFill>
          </a:ln>
        </p:spPr>
        <p:txBody>
          <a:bodyPr wrap="square" rtlCol="0">
            <a:spAutoFit/>
          </a:bodyPr>
          <a:lstStyle/>
          <a:p>
            <a:pPr algn="ctr"/>
            <a:r>
              <a:rPr lang="en-US" sz="3600" spc="200" dirty="0">
                <a:ln w="15875">
                  <a:noFill/>
                </a:ln>
                <a:solidFill>
                  <a:srgbClr val="4F2902"/>
                </a:solidFill>
                <a:latin typeface="Verdana Pro Black" panose="020F0502020204030204" pitchFamily="34" charset="0"/>
              </a:rPr>
              <a:t>Adopt a</a:t>
            </a:r>
            <a:r>
              <a:rPr lang="en-US" sz="3600" spc="200" dirty="0">
                <a:ln w="15875">
                  <a:solidFill>
                    <a:srgbClr val="0070C0"/>
                  </a:solidFill>
                </a:ln>
                <a:solidFill>
                  <a:srgbClr val="FEE6AF"/>
                </a:solidFill>
                <a:latin typeface="Verdana Pro Black" panose="020F0502020204030204" pitchFamily="34" charset="0"/>
              </a:rPr>
              <a:t> </a:t>
            </a:r>
            <a:r>
              <a:rPr lang="en-US" sz="3600" spc="200" dirty="0">
                <a:ln w="15875">
                  <a:solidFill>
                    <a:srgbClr val="4F2902"/>
                  </a:solidFill>
                </a:ln>
                <a:solidFill>
                  <a:srgbClr val="00B0F0"/>
                </a:solidFill>
                <a:latin typeface="Verdana Pro Black" panose="020F0502020204030204" pitchFamily="34" charset="0"/>
              </a:rPr>
              <a:t>Nerve</a:t>
            </a:r>
          </a:p>
        </p:txBody>
      </p:sp>
      <p:sp>
        <p:nvSpPr>
          <p:cNvPr id="18" name="TextBox 17">
            <a:extLst>
              <a:ext uri="{FF2B5EF4-FFF2-40B4-BE49-F238E27FC236}">
                <a16:creationId xmlns:a16="http://schemas.microsoft.com/office/drawing/2014/main" id="{44E4EE3D-A3B2-4ACF-40DC-CD4510E67CB5}"/>
              </a:ext>
            </a:extLst>
          </p:cNvPr>
          <p:cNvSpPr txBox="1"/>
          <p:nvPr/>
        </p:nvSpPr>
        <p:spPr>
          <a:xfrm>
            <a:off x="8698937" y="241842"/>
            <a:ext cx="3316941" cy="4985980"/>
          </a:xfrm>
          <a:prstGeom prst="rect">
            <a:avLst/>
          </a:prstGeom>
          <a:solidFill>
            <a:srgbClr val="4F2902"/>
          </a:solidFill>
          <a:ln w="31750">
            <a:solidFill>
              <a:srgbClr val="FEE6AF"/>
            </a:solidFill>
          </a:ln>
        </p:spPr>
        <p:txBody>
          <a:bodyPr wrap="square" rtlCol="0">
            <a:spAutoFit/>
          </a:bodyPr>
          <a:lstStyle/>
          <a:p>
            <a:pPr algn="ctr"/>
            <a:endParaRPr lang="en-US" sz="800" b="1" dirty="0">
              <a:solidFill>
                <a:srgbClr val="FEE6AF"/>
              </a:solidFill>
            </a:endParaRPr>
          </a:p>
          <a:p>
            <a:pPr algn="ctr"/>
            <a:endParaRPr lang="en-US" sz="800" b="1" dirty="0">
              <a:solidFill>
                <a:srgbClr val="FEE6AF"/>
              </a:solidFill>
            </a:endParaRPr>
          </a:p>
          <a:p>
            <a:pPr algn="ctr"/>
            <a:endParaRPr lang="en-US" sz="800" b="1" dirty="0">
              <a:solidFill>
                <a:srgbClr val="FEE6AF"/>
              </a:solidFill>
            </a:endParaRPr>
          </a:p>
          <a:p>
            <a:pPr algn="ctr"/>
            <a:r>
              <a:rPr lang="en-US" b="1" dirty="0">
                <a:solidFill>
                  <a:srgbClr val="FEE6AF"/>
                </a:solidFill>
              </a:rPr>
              <a:t>Volunteer</a:t>
            </a:r>
          </a:p>
          <a:p>
            <a:pPr algn="ctr"/>
            <a:endParaRPr lang="en-US" b="1" dirty="0">
              <a:solidFill>
                <a:srgbClr val="FEE6AF"/>
              </a:solidFill>
            </a:endParaRPr>
          </a:p>
          <a:p>
            <a:pPr algn="ctr"/>
            <a:r>
              <a:rPr lang="en-US" b="1" dirty="0">
                <a:solidFill>
                  <a:srgbClr val="FEE6AF"/>
                </a:solidFill>
              </a:rPr>
              <a:t>Public Service Announcements</a:t>
            </a:r>
          </a:p>
          <a:p>
            <a:pPr algn="ctr"/>
            <a:br>
              <a:rPr lang="en-US" b="1" dirty="0">
                <a:solidFill>
                  <a:srgbClr val="FEE6AF"/>
                </a:solidFill>
              </a:rPr>
            </a:br>
            <a:r>
              <a:rPr lang="en-US" b="1" dirty="0">
                <a:solidFill>
                  <a:srgbClr val="FEE6AF"/>
                </a:solidFill>
              </a:rPr>
              <a:t>Research Connects Activity</a:t>
            </a:r>
          </a:p>
          <a:p>
            <a:pPr algn="ctr"/>
            <a:endParaRPr lang="en-US" b="1" dirty="0">
              <a:solidFill>
                <a:srgbClr val="FEE6AF"/>
              </a:solidFill>
            </a:endParaRPr>
          </a:p>
          <a:p>
            <a:pPr algn="ctr"/>
            <a:r>
              <a:rPr lang="en-US" b="1" dirty="0">
                <a:solidFill>
                  <a:srgbClr val="FEE6AF"/>
                </a:solidFill>
              </a:rPr>
              <a:t>MORE database &amp; AP</a:t>
            </a:r>
          </a:p>
          <a:p>
            <a:pPr algn="ctr"/>
            <a:endParaRPr lang="en-US" b="1" dirty="0">
              <a:solidFill>
                <a:srgbClr val="FEE6AF"/>
              </a:solidFill>
            </a:endParaRPr>
          </a:p>
          <a:p>
            <a:pPr algn="ctr"/>
            <a:r>
              <a:rPr lang="en-US" b="1" dirty="0">
                <a:solidFill>
                  <a:srgbClr val="FEE6AF"/>
                </a:solidFill>
              </a:rPr>
              <a:t>Job Development</a:t>
            </a:r>
          </a:p>
          <a:p>
            <a:pPr algn="ctr"/>
            <a:endParaRPr lang="en-US" b="1" dirty="0">
              <a:solidFill>
                <a:srgbClr val="FEE6AF"/>
              </a:solidFill>
            </a:endParaRPr>
          </a:p>
          <a:p>
            <a:pPr algn="ctr"/>
            <a:r>
              <a:rPr lang="en-US" b="1" dirty="0">
                <a:solidFill>
                  <a:srgbClr val="FEE6AF"/>
                </a:solidFill>
              </a:rPr>
              <a:t>Stretching</a:t>
            </a:r>
          </a:p>
          <a:p>
            <a:pPr algn="ctr"/>
            <a:endParaRPr lang="en-US" b="1" dirty="0">
              <a:solidFill>
                <a:srgbClr val="FEE6AF"/>
              </a:solidFill>
            </a:endParaRPr>
          </a:p>
          <a:p>
            <a:pPr algn="ctr"/>
            <a:r>
              <a:rPr lang="en-US" b="1" dirty="0">
                <a:solidFill>
                  <a:srgbClr val="FEE6AF"/>
                </a:solidFill>
              </a:rPr>
              <a:t>Resource Inventory</a:t>
            </a:r>
          </a:p>
          <a:p>
            <a:pPr algn="ctr"/>
            <a:endParaRPr lang="en-US" b="1" dirty="0">
              <a:solidFill>
                <a:srgbClr val="FEE6AF"/>
              </a:solidFill>
            </a:endParaRPr>
          </a:p>
          <a:p>
            <a:pPr algn="ctr"/>
            <a:r>
              <a:rPr lang="en-US" b="1" dirty="0">
                <a:solidFill>
                  <a:srgbClr val="FEE6AF"/>
                </a:solidFill>
              </a:rPr>
              <a:t>Advocacy</a:t>
            </a:r>
          </a:p>
          <a:p>
            <a:pPr algn="ctr"/>
            <a:endParaRPr lang="en-US" sz="800" b="1" dirty="0">
              <a:solidFill>
                <a:srgbClr val="FEE6AF"/>
              </a:solidFill>
            </a:endParaRPr>
          </a:p>
          <a:p>
            <a:pPr algn="ctr"/>
            <a:endParaRPr lang="en-US" sz="800" b="1" dirty="0">
              <a:solidFill>
                <a:srgbClr val="FEE6AF"/>
              </a:solidFill>
            </a:endParaRPr>
          </a:p>
          <a:p>
            <a:pPr algn="ctr"/>
            <a:endParaRPr lang="en-US" sz="800" b="1" dirty="0">
              <a:solidFill>
                <a:srgbClr val="FEE6AF"/>
              </a:solidFill>
            </a:endParaRPr>
          </a:p>
        </p:txBody>
      </p:sp>
      <p:sp>
        <p:nvSpPr>
          <p:cNvPr id="21" name="TextBox 20">
            <a:extLst>
              <a:ext uri="{FF2B5EF4-FFF2-40B4-BE49-F238E27FC236}">
                <a16:creationId xmlns:a16="http://schemas.microsoft.com/office/drawing/2014/main" id="{FC744669-BAAF-6A0B-508D-3FA85C9FC352}"/>
              </a:ext>
            </a:extLst>
          </p:cNvPr>
          <p:cNvSpPr txBox="1"/>
          <p:nvPr/>
        </p:nvSpPr>
        <p:spPr>
          <a:xfrm>
            <a:off x="2250149" y="6363120"/>
            <a:ext cx="8247522" cy="464871"/>
          </a:xfrm>
          <a:prstGeom prst="rect">
            <a:avLst/>
          </a:prstGeom>
          <a:noFill/>
        </p:spPr>
        <p:txBody>
          <a:bodyPr wrap="square">
            <a:spAutoFit/>
          </a:bodyPr>
          <a:lstStyle/>
          <a:p>
            <a:pPr algn="ctr">
              <a:lnSpc>
                <a:spcPct val="150000"/>
              </a:lnSpc>
            </a:pPr>
            <a:r>
              <a:rPr lang="en-US" sz="1800" b="1" spc="200" dirty="0">
                <a:solidFill>
                  <a:srgbClr val="4F2902"/>
                </a:solidFill>
              </a:rPr>
              <a:t>     It takes many steps to make a single step</a:t>
            </a:r>
          </a:p>
        </p:txBody>
      </p:sp>
      <p:sp>
        <p:nvSpPr>
          <p:cNvPr id="22" name="TextBox 21">
            <a:extLst>
              <a:ext uri="{FF2B5EF4-FFF2-40B4-BE49-F238E27FC236}">
                <a16:creationId xmlns:a16="http://schemas.microsoft.com/office/drawing/2014/main" id="{B227E080-2A21-3298-73F1-8E8C7816CCEC}"/>
              </a:ext>
            </a:extLst>
          </p:cNvPr>
          <p:cNvSpPr txBox="1"/>
          <p:nvPr/>
        </p:nvSpPr>
        <p:spPr>
          <a:xfrm>
            <a:off x="3349041" y="5212312"/>
            <a:ext cx="3202624" cy="646331"/>
          </a:xfrm>
          <a:prstGeom prst="rect">
            <a:avLst/>
          </a:prstGeom>
          <a:noFill/>
        </p:spPr>
        <p:txBody>
          <a:bodyPr wrap="square" rtlCol="0">
            <a:spAutoFit/>
          </a:bodyPr>
          <a:lstStyle/>
          <a:p>
            <a:r>
              <a:rPr lang="en-US" sz="3600" b="1" dirty="0">
                <a:solidFill>
                  <a:srgbClr val="FEE6AF"/>
                </a:solidFill>
              </a:rPr>
              <a:t>Collaborative</a:t>
            </a:r>
            <a:r>
              <a:rPr lang="en-US" sz="2400" b="1" dirty="0">
                <a:solidFill>
                  <a:srgbClr val="FEE6AF"/>
                </a:solidFill>
              </a:rPr>
              <a:t>               </a:t>
            </a:r>
          </a:p>
        </p:txBody>
      </p:sp>
      <p:sp>
        <p:nvSpPr>
          <p:cNvPr id="24" name="TextBox 23">
            <a:extLst>
              <a:ext uri="{FF2B5EF4-FFF2-40B4-BE49-F238E27FC236}">
                <a16:creationId xmlns:a16="http://schemas.microsoft.com/office/drawing/2014/main" id="{9A7C4D94-86EB-0CB2-C17A-56B80E677A6E}"/>
              </a:ext>
            </a:extLst>
          </p:cNvPr>
          <p:cNvSpPr txBox="1"/>
          <p:nvPr/>
        </p:nvSpPr>
        <p:spPr>
          <a:xfrm>
            <a:off x="7467449" y="5308254"/>
            <a:ext cx="2627430" cy="646331"/>
          </a:xfrm>
          <a:prstGeom prst="rect">
            <a:avLst/>
          </a:prstGeom>
          <a:noFill/>
        </p:spPr>
        <p:txBody>
          <a:bodyPr wrap="square">
            <a:spAutoFit/>
          </a:bodyPr>
          <a:lstStyle/>
          <a:p>
            <a:r>
              <a:rPr lang="en-US" sz="3600" b="1" dirty="0">
                <a:solidFill>
                  <a:srgbClr val="FEE6AF"/>
                </a:solidFill>
              </a:rPr>
              <a:t> Grass-Root</a:t>
            </a:r>
          </a:p>
        </p:txBody>
      </p:sp>
      <p:sp>
        <p:nvSpPr>
          <p:cNvPr id="25" name="TextBox 24">
            <a:extLst>
              <a:ext uri="{FF2B5EF4-FFF2-40B4-BE49-F238E27FC236}">
                <a16:creationId xmlns:a16="http://schemas.microsoft.com/office/drawing/2014/main" id="{DD656A7E-BA7E-4EC7-31FB-874CD664F2E1}"/>
              </a:ext>
            </a:extLst>
          </p:cNvPr>
          <p:cNvSpPr txBox="1"/>
          <p:nvPr/>
        </p:nvSpPr>
        <p:spPr>
          <a:xfrm>
            <a:off x="7506728" y="5835687"/>
            <a:ext cx="2309890" cy="646331"/>
          </a:xfrm>
          <a:prstGeom prst="rect">
            <a:avLst/>
          </a:prstGeom>
          <a:noFill/>
        </p:spPr>
        <p:txBody>
          <a:bodyPr wrap="square">
            <a:spAutoFit/>
          </a:bodyPr>
          <a:lstStyle/>
          <a:p>
            <a:r>
              <a:rPr lang="en-US" sz="3600" b="1" dirty="0">
                <a:solidFill>
                  <a:srgbClr val="FEE6AF"/>
                </a:solidFill>
              </a:rPr>
              <a:t> Ecosystem</a:t>
            </a:r>
          </a:p>
        </p:txBody>
      </p:sp>
      <p:pic>
        <p:nvPicPr>
          <p:cNvPr id="1026" name="Picture 2">
            <a:extLst>
              <a:ext uri="{FF2B5EF4-FFF2-40B4-BE49-F238E27FC236}">
                <a16:creationId xmlns:a16="http://schemas.microsoft.com/office/drawing/2014/main" id="{E87E6251-49CB-939C-A170-E1BF81068D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122" y="241842"/>
            <a:ext cx="3405213" cy="5046474"/>
          </a:xfrm>
          <a:prstGeom prst="rect">
            <a:avLst/>
          </a:prstGeom>
          <a:noFill/>
          <a:ln w="38100">
            <a:solidFill>
              <a:srgbClr val="F9CF9C"/>
            </a:solidFill>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EE4BC0D-2D11-978E-C7AD-3AE361A4A50B}"/>
              </a:ext>
            </a:extLst>
          </p:cNvPr>
          <p:cNvSpPr txBox="1"/>
          <p:nvPr/>
        </p:nvSpPr>
        <p:spPr>
          <a:xfrm>
            <a:off x="3622339" y="431384"/>
            <a:ext cx="5076597" cy="646331"/>
          </a:xfrm>
          <a:prstGeom prst="rect">
            <a:avLst/>
          </a:prstGeom>
          <a:noFill/>
        </p:spPr>
        <p:txBody>
          <a:bodyPr wrap="square">
            <a:spAutoFit/>
          </a:bodyPr>
          <a:lstStyle/>
          <a:p>
            <a:pPr algn="ctr"/>
            <a:r>
              <a:rPr lang="en-US" sz="3600" b="1" spc="300" dirty="0">
                <a:ln>
                  <a:solidFill>
                    <a:srgbClr val="FCF3A7"/>
                  </a:solidFill>
                </a:ln>
                <a:solidFill>
                  <a:srgbClr val="FF0000"/>
                </a:solidFill>
                <a:latin typeface="Ravie" panose="04040805050809020602" pitchFamily="82" charset="0"/>
              </a:rPr>
              <a:t>M.</a:t>
            </a:r>
            <a:r>
              <a:rPr lang="en-US" sz="3600" b="1" spc="300" dirty="0">
                <a:ln>
                  <a:solidFill>
                    <a:srgbClr val="FCF3A7"/>
                  </a:solidFill>
                </a:ln>
                <a:solidFill>
                  <a:srgbClr val="0000CC"/>
                </a:solidFill>
                <a:latin typeface="Ravie" panose="04040805050809020602" pitchFamily="82" charset="0"/>
              </a:rPr>
              <a:t>O.</a:t>
            </a:r>
            <a:r>
              <a:rPr lang="en-US" sz="3600" b="1" spc="300" dirty="0">
                <a:ln>
                  <a:solidFill>
                    <a:srgbClr val="FCF3A7"/>
                  </a:solidFill>
                </a:ln>
                <a:solidFill>
                  <a:srgbClr val="00B050"/>
                </a:solidFill>
                <a:latin typeface="Ravie" panose="04040805050809020602" pitchFamily="82" charset="0"/>
              </a:rPr>
              <a:t>R.</a:t>
            </a:r>
            <a:r>
              <a:rPr lang="en-US" sz="3600" b="1" spc="300" dirty="0">
                <a:ln>
                  <a:solidFill>
                    <a:srgbClr val="FCF3A7"/>
                  </a:solidFill>
                </a:ln>
                <a:solidFill>
                  <a:srgbClr val="7030A0"/>
                </a:solidFill>
                <a:latin typeface="Ravie" panose="04040805050809020602" pitchFamily="82" charset="0"/>
              </a:rPr>
              <a:t>E</a:t>
            </a:r>
            <a:r>
              <a:rPr lang="en-US" sz="1800" b="1" spc="300" dirty="0">
                <a:solidFill>
                  <a:srgbClr val="7030A0"/>
                </a:solidFill>
                <a:latin typeface="Ravie" panose="04040805050809020602" pitchFamily="82" charset="0"/>
              </a:rPr>
              <a:t> </a:t>
            </a:r>
            <a:endParaRPr lang="en-US" dirty="0"/>
          </a:p>
        </p:txBody>
      </p:sp>
    </p:spTree>
    <p:extLst>
      <p:ext uri="{BB962C8B-B14F-4D97-AF65-F5344CB8AC3E}">
        <p14:creationId xmlns:p14="http://schemas.microsoft.com/office/powerpoint/2010/main" val="2455197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FCE98DD-1763-6A82-E1AC-07051094FB2D}"/>
              </a:ext>
            </a:extLst>
          </p:cNvPr>
          <p:cNvSpPr>
            <a:spLocks noGrp="1"/>
          </p:cNvSpPr>
          <p:nvPr>
            <p:ph type="ftr" sz="quarter" idx="11"/>
          </p:nvPr>
        </p:nvSpPr>
        <p:spPr/>
        <p:txBody>
          <a:bodyPr/>
          <a:lstStyle/>
          <a:p>
            <a:r>
              <a:rPr lang="en-US" dirty="0"/>
              <a:t>Enhancing Awareness, Promoting Exercise with MS</a:t>
            </a:r>
          </a:p>
        </p:txBody>
      </p:sp>
      <p:sp>
        <p:nvSpPr>
          <p:cNvPr id="5" name="Slide Number Placeholder 4">
            <a:extLst>
              <a:ext uri="{FF2B5EF4-FFF2-40B4-BE49-F238E27FC236}">
                <a16:creationId xmlns:a16="http://schemas.microsoft.com/office/drawing/2014/main" id="{C971D1F3-6814-59E1-B332-D34C6459F3C8}"/>
              </a:ext>
            </a:extLst>
          </p:cNvPr>
          <p:cNvSpPr>
            <a:spLocks noGrp="1"/>
          </p:cNvSpPr>
          <p:nvPr>
            <p:ph type="sldNum" sz="quarter" idx="12"/>
          </p:nvPr>
        </p:nvSpPr>
        <p:spPr/>
        <p:txBody>
          <a:bodyPr/>
          <a:lstStyle/>
          <a:p>
            <a:fld id="{5E883481-A521-4A75-848A-A2BF2DE74739}" type="slidenum">
              <a:rPr lang="en-US" smtClean="0"/>
              <a:t>32</a:t>
            </a:fld>
            <a:endParaRPr lang="en-US" dirty="0"/>
          </a:p>
        </p:txBody>
      </p:sp>
      <p:sp>
        <p:nvSpPr>
          <p:cNvPr id="6" name="Title 1">
            <a:extLst>
              <a:ext uri="{FF2B5EF4-FFF2-40B4-BE49-F238E27FC236}">
                <a16:creationId xmlns:a16="http://schemas.microsoft.com/office/drawing/2014/main" id="{624072C3-372C-C7BB-5CDC-7EE10625499A}"/>
              </a:ext>
            </a:extLst>
          </p:cNvPr>
          <p:cNvSpPr>
            <a:spLocks noGrp="1"/>
          </p:cNvSpPr>
          <p:nvPr>
            <p:ph type="title"/>
          </p:nvPr>
        </p:nvSpPr>
        <p:spPr>
          <a:xfrm>
            <a:off x="838200" y="136525"/>
            <a:ext cx="10515600" cy="1325563"/>
          </a:xfrm>
        </p:spPr>
        <p:txBody>
          <a:bodyPr>
            <a:noAutofit/>
          </a:bodyPr>
          <a:lstStyle/>
          <a:p>
            <a:r>
              <a:rPr lang="en-US" sz="3600" b="1" spc="300" dirty="0">
                <a:solidFill>
                  <a:srgbClr val="FF0000"/>
                </a:solidFill>
                <a:latin typeface="Ravie" panose="04040805050809020602" pitchFamily="82" charset="0"/>
              </a:rPr>
              <a:t>M.</a:t>
            </a:r>
            <a:r>
              <a:rPr lang="en-US" sz="3600" b="1" spc="300" dirty="0">
                <a:solidFill>
                  <a:srgbClr val="0000CC"/>
                </a:solidFill>
                <a:latin typeface="Ravie" panose="04040805050809020602" pitchFamily="82" charset="0"/>
              </a:rPr>
              <a:t>O.</a:t>
            </a:r>
            <a:r>
              <a:rPr lang="en-US" sz="3600" b="1" spc="300" dirty="0">
                <a:solidFill>
                  <a:srgbClr val="00B050"/>
                </a:solidFill>
                <a:latin typeface="Ravie" panose="04040805050809020602" pitchFamily="82" charset="0"/>
              </a:rPr>
              <a:t>R.</a:t>
            </a:r>
            <a:r>
              <a:rPr lang="en-US" sz="3600" b="1" spc="300" dirty="0">
                <a:solidFill>
                  <a:srgbClr val="7030A0"/>
                </a:solidFill>
                <a:latin typeface="Ravie" panose="04040805050809020602" pitchFamily="82" charset="0"/>
              </a:rPr>
              <a:t>E.</a:t>
            </a:r>
            <a:r>
              <a:rPr lang="en-US" sz="3600" dirty="0">
                <a:latin typeface="Ravie" panose="04040805050809020602" pitchFamily="82" charset="0"/>
              </a:rPr>
              <a:t> Isolation to Inclusion</a:t>
            </a:r>
            <a:endParaRPr lang="en-US" sz="3600" dirty="0">
              <a:solidFill>
                <a:srgbClr val="00B050"/>
              </a:solidFill>
              <a:latin typeface="Ravie" panose="04040805050809020602" pitchFamily="82" charset="0"/>
            </a:endParaRPr>
          </a:p>
        </p:txBody>
      </p:sp>
      <p:sp>
        <p:nvSpPr>
          <p:cNvPr id="8" name="TextBox 7">
            <a:extLst>
              <a:ext uri="{FF2B5EF4-FFF2-40B4-BE49-F238E27FC236}">
                <a16:creationId xmlns:a16="http://schemas.microsoft.com/office/drawing/2014/main" id="{B5396BD9-E59E-7C6F-AE0D-B03B9936A882}"/>
              </a:ext>
            </a:extLst>
          </p:cNvPr>
          <p:cNvSpPr txBox="1"/>
          <p:nvPr/>
        </p:nvSpPr>
        <p:spPr>
          <a:xfrm>
            <a:off x="2488552" y="1450569"/>
            <a:ext cx="7214895" cy="461665"/>
          </a:xfrm>
          <a:prstGeom prst="rect">
            <a:avLst/>
          </a:prstGeom>
          <a:noFill/>
        </p:spPr>
        <p:txBody>
          <a:bodyPr wrap="square">
            <a:spAutoFit/>
          </a:bodyPr>
          <a:lstStyle/>
          <a:p>
            <a:pPr algn="ctr"/>
            <a:r>
              <a:rPr lang="en-US" sz="2400" b="1" i="0" dirty="0">
                <a:solidFill>
                  <a:srgbClr val="0000FF"/>
                </a:solidFill>
                <a:effectLst/>
                <a:latin typeface="Poppins" panose="00000500000000000000" pitchFamily="2" charset="0"/>
              </a:rPr>
              <a:t>Digitalization bridges isolation for inclusion.  </a:t>
            </a:r>
            <a:endParaRPr lang="en-US" sz="2400" b="1" dirty="0">
              <a:solidFill>
                <a:srgbClr val="0000FF"/>
              </a:solidFill>
            </a:endParaRPr>
          </a:p>
        </p:txBody>
      </p:sp>
      <p:sp>
        <p:nvSpPr>
          <p:cNvPr id="12" name="TextBox 11">
            <a:extLst>
              <a:ext uri="{FF2B5EF4-FFF2-40B4-BE49-F238E27FC236}">
                <a16:creationId xmlns:a16="http://schemas.microsoft.com/office/drawing/2014/main" id="{9124A094-808A-0808-6756-157AD9C2D090}"/>
              </a:ext>
            </a:extLst>
          </p:cNvPr>
          <p:cNvSpPr txBox="1"/>
          <p:nvPr/>
        </p:nvSpPr>
        <p:spPr>
          <a:xfrm>
            <a:off x="596753" y="1988682"/>
            <a:ext cx="11137641" cy="3926588"/>
          </a:xfrm>
          <a:prstGeom prst="rect">
            <a:avLst/>
          </a:prstGeom>
          <a:noFill/>
        </p:spPr>
        <p:txBody>
          <a:bodyPr wrap="square">
            <a:spAutoFit/>
          </a:bodyPr>
          <a:lstStyle/>
          <a:p>
            <a:pPr algn="l">
              <a:spcAft>
                <a:spcPts val="1800"/>
              </a:spcAft>
              <a:buNone/>
            </a:pPr>
            <a:r>
              <a:rPr lang="en-US" b="0" i="0" dirty="0">
                <a:solidFill>
                  <a:srgbClr val="000000"/>
                </a:solidFill>
                <a:effectLst/>
                <a:latin typeface="Source Sans Pro" panose="020B0503030403020204" pitchFamily="34" charset="0"/>
              </a:rPr>
              <a:t>.</a:t>
            </a:r>
          </a:p>
          <a:p>
            <a:pPr algn="just">
              <a:lnSpc>
                <a:spcPct val="150000"/>
              </a:lnSpc>
              <a:spcAft>
                <a:spcPts val="1800"/>
              </a:spcAft>
              <a:buNone/>
            </a:pPr>
            <a:r>
              <a:rPr lang="en-US" b="1" i="0" dirty="0">
                <a:solidFill>
                  <a:srgbClr val="000000"/>
                </a:solidFill>
                <a:effectLst/>
                <a:latin typeface="Source Sans Pro" panose="020B0503030403020204" pitchFamily="34" charset="0"/>
              </a:rPr>
              <a:t>KNOWLEDGE creates ENTHUSIASM</a:t>
            </a:r>
            <a:r>
              <a:rPr lang="en-US" b="0" i="0" dirty="0">
                <a:solidFill>
                  <a:srgbClr val="000000"/>
                </a:solidFill>
                <a:effectLst/>
                <a:latin typeface="Source Sans Pro" panose="020B0503030403020204" pitchFamily="34" charset="0"/>
              </a:rPr>
              <a:t> …  </a:t>
            </a:r>
            <a:r>
              <a:rPr lang="en-US" b="1" i="0" dirty="0">
                <a:solidFill>
                  <a:srgbClr val="000000"/>
                </a:solidFill>
                <a:effectLst/>
                <a:latin typeface="Source Sans Pro" panose="020B0503030403020204" pitchFamily="34" charset="0"/>
              </a:rPr>
              <a:t>M.O.R.E. is focused on establishing a lively exchange of knowledge between individuals, families, friends, employers, business, clinicians and science in order to show all stakeholders the many </a:t>
            </a:r>
            <a:r>
              <a:rPr lang="en-US" b="1" dirty="0">
                <a:solidFill>
                  <a:srgbClr val="000000"/>
                </a:solidFill>
                <a:latin typeface="Source Sans Pro" panose="020B0503030403020204" pitchFamily="34" charset="0"/>
              </a:rPr>
              <a:t>paths of MS.  These </a:t>
            </a:r>
            <a:r>
              <a:rPr lang="en-US" b="1" i="0" dirty="0">
                <a:solidFill>
                  <a:srgbClr val="000000"/>
                </a:solidFill>
                <a:effectLst/>
                <a:latin typeface="Source Sans Pro" panose="020B0503030403020204" pitchFamily="34" charset="0"/>
              </a:rPr>
              <a:t>pathways </a:t>
            </a:r>
            <a:r>
              <a:rPr lang="en-US" b="1" dirty="0">
                <a:solidFill>
                  <a:srgbClr val="000000"/>
                </a:solidFill>
                <a:latin typeface="Source Sans Pro" panose="020B0503030403020204" pitchFamily="34" charset="0"/>
              </a:rPr>
              <a:t>bolts</a:t>
            </a:r>
            <a:r>
              <a:rPr lang="en-US" b="1" i="0" dirty="0">
                <a:solidFill>
                  <a:srgbClr val="000000"/>
                </a:solidFill>
                <a:effectLst/>
                <a:latin typeface="Source Sans Pro" panose="020B0503030403020204" pitchFamily="34" charset="0"/>
              </a:rPr>
              <a:t> fiction to </a:t>
            </a:r>
            <a:r>
              <a:rPr lang="en-US" b="1" dirty="0">
                <a:solidFill>
                  <a:srgbClr val="000000"/>
                </a:solidFill>
                <a:latin typeface="Source Sans Pro" panose="020B0503030403020204" pitchFamily="34" charset="0"/>
              </a:rPr>
              <a:t>reality</a:t>
            </a:r>
            <a:r>
              <a:rPr lang="en-US" b="1" i="0" dirty="0">
                <a:solidFill>
                  <a:srgbClr val="000000"/>
                </a:solidFill>
                <a:effectLst/>
                <a:latin typeface="Source Sans Pro" panose="020B0503030403020204" pitchFamily="34" charset="0"/>
              </a:rPr>
              <a:t>.</a:t>
            </a:r>
            <a:endParaRPr lang="en-US" b="1" dirty="0">
              <a:solidFill>
                <a:srgbClr val="000000"/>
              </a:solidFill>
              <a:latin typeface="Source Sans Pro" panose="020B0503030403020204" pitchFamily="34" charset="0"/>
            </a:endParaRPr>
          </a:p>
          <a:p>
            <a:pPr algn="just">
              <a:lnSpc>
                <a:spcPct val="150000"/>
              </a:lnSpc>
              <a:spcAft>
                <a:spcPts val="1800"/>
              </a:spcAft>
              <a:buNone/>
            </a:pPr>
            <a:r>
              <a:rPr lang="en-US" b="1" i="0" dirty="0">
                <a:solidFill>
                  <a:srgbClr val="000000"/>
                </a:solidFill>
                <a:effectLst/>
                <a:latin typeface="Source Sans Pro" panose="020B0503030403020204" pitchFamily="34" charset="0"/>
              </a:rPr>
              <a:t>M.O.R. E. is “accessible” to all people. </a:t>
            </a:r>
            <a:r>
              <a:rPr lang="en-US" b="1" dirty="0">
                <a:solidFill>
                  <a:srgbClr val="000000"/>
                </a:solidFill>
                <a:latin typeface="Source Sans Pro" panose="020B0503030403020204" pitchFamily="34" charset="0"/>
              </a:rPr>
              <a:t> </a:t>
            </a:r>
            <a:r>
              <a:rPr lang="en-US" b="1" i="0" dirty="0">
                <a:solidFill>
                  <a:srgbClr val="000000"/>
                </a:solidFill>
                <a:effectLst/>
                <a:latin typeface="Source Sans Pro" panose="020B0503030403020204" pitchFamily="34" charset="0"/>
              </a:rPr>
              <a:t>M.O.R.E. “creates knowledge” and passes along this knowledge to others </a:t>
            </a:r>
            <a:r>
              <a:rPr lang="en-US" b="1" dirty="0">
                <a:solidFill>
                  <a:srgbClr val="000000"/>
                </a:solidFill>
                <a:latin typeface="Source Sans Pro" panose="020B0503030403020204" pitchFamily="34" charset="0"/>
              </a:rPr>
              <a:t>.  It is hoped that M.O.R.E. </a:t>
            </a:r>
            <a:r>
              <a:rPr lang="en-US" b="1" i="0" dirty="0">
                <a:solidFill>
                  <a:srgbClr val="000000"/>
                </a:solidFill>
                <a:effectLst/>
                <a:latin typeface="Source Sans Pro" panose="020B0503030403020204" pitchFamily="34" charset="0"/>
              </a:rPr>
              <a:t>inspires people </a:t>
            </a:r>
            <a:r>
              <a:rPr lang="en-US" b="1" dirty="0">
                <a:solidFill>
                  <a:srgbClr val="000000"/>
                </a:solidFill>
                <a:latin typeface="Source Sans Pro" panose="020B0503030403020204" pitchFamily="34" charset="0"/>
              </a:rPr>
              <a:t>to explore</a:t>
            </a:r>
            <a:r>
              <a:rPr lang="en-US" b="1" i="0" dirty="0">
                <a:solidFill>
                  <a:srgbClr val="000000"/>
                </a:solidFill>
                <a:effectLst/>
                <a:latin typeface="Source Sans Pro" panose="020B0503030403020204" pitchFamily="34" charset="0"/>
              </a:rPr>
              <a:t> innovative ways of activity.</a:t>
            </a:r>
          </a:p>
          <a:p>
            <a:pPr algn="just">
              <a:lnSpc>
                <a:spcPct val="150000"/>
              </a:lnSpc>
              <a:spcAft>
                <a:spcPts val="1800"/>
              </a:spcAft>
              <a:buNone/>
            </a:pPr>
            <a:r>
              <a:rPr lang="en-US" b="1" i="1" dirty="0">
                <a:solidFill>
                  <a:srgbClr val="000000"/>
                </a:solidFill>
                <a:latin typeface="Source Sans Pro" panose="020B0503030403020204" pitchFamily="34" charset="0"/>
              </a:rPr>
              <a:t>M.O.R.E.’s</a:t>
            </a:r>
            <a:r>
              <a:rPr lang="en-US" b="1" i="1" dirty="0">
                <a:solidFill>
                  <a:srgbClr val="000000"/>
                </a:solidFill>
                <a:effectLst/>
                <a:latin typeface="Source Sans Pro" panose="020B0503030403020204" pitchFamily="34" charset="0"/>
              </a:rPr>
              <a:t> topics are one that affect us all on a daily basis – M.O.R.E.’s goal is individual’s collaborating and learn from each other – to use our strengths, to work together</a:t>
            </a:r>
            <a:r>
              <a:rPr lang="en-US" b="1" i="1" dirty="0">
                <a:solidFill>
                  <a:srgbClr val="000000"/>
                </a:solidFill>
                <a:latin typeface="Source Sans Pro" panose="020B0503030403020204" pitchFamily="34" charset="0"/>
              </a:rPr>
              <a:t> and </a:t>
            </a:r>
            <a:r>
              <a:rPr lang="en-US" b="1" i="1" dirty="0">
                <a:solidFill>
                  <a:srgbClr val="000000"/>
                </a:solidFill>
                <a:effectLst/>
                <a:latin typeface="Source Sans Pro" panose="020B0503030403020204" pitchFamily="34" charset="0"/>
              </a:rPr>
              <a:t>not against each other.“</a:t>
            </a:r>
            <a:endParaRPr lang="en-US" b="1" i="0" dirty="0">
              <a:solidFill>
                <a:srgbClr val="000000"/>
              </a:solidFill>
              <a:effectLst/>
              <a:latin typeface="Source Sans Pro" panose="020B0503030403020204" pitchFamily="34" charset="0"/>
            </a:endParaRPr>
          </a:p>
        </p:txBody>
      </p:sp>
    </p:spTree>
    <p:extLst>
      <p:ext uri="{BB962C8B-B14F-4D97-AF65-F5344CB8AC3E}">
        <p14:creationId xmlns:p14="http://schemas.microsoft.com/office/powerpoint/2010/main" val="8137773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7" name="Content Placeholder 6">
            <a:extLst>
              <a:ext uri="{FF2B5EF4-FFF2-40B4-BE49-F238E27FC236}">
                <a16:creationId xmlns:a16="http://schemas.microsoft.com/office/drawing/2014/main" id="{696E22CD-A75B-6BF6-58BD-6727F57EEF7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a:fillRect/>
          </a:stretch>
        </p:blipFill>
        <p:spPr>
          <a:xfrm>
            <a:off x="20" y="1282"/>
            <a:ext cx="12191980" cy="6856718"/>
          </a:xfrm>
          <a:prstGeom prst="rect">
            <a:avLst/>
          </a:prstGeom>
        </p:spPr>
      </p:pic>
      <p:sp>
        <p:nvSpPr>
          <p:cNvPr id="5" name="Slide Number Placeholder 4">
            <a:extLst>
              <a:ext uri="{FF2B5EF4-FFF2-40B4-BE49-F238E27FC236}">
                <a16:creationId xmlns:a16="http://schemas.microsoft.com/office/drawing/2014/main" id="{B8292BC4-42C3-0789-3CE0-4DFEE767DB99}"/>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5E883481-A521-4A75-848A-A2BF2DE74739}" type="slidenum">
              <a:rPr lang="en-US">
                <a:solidFill>
                  <a:srgbClr val="FFFFFF"/>
                </a:solidFill>
              </a:rPr>
              <a:pPr>
                <a:spcAft>
                  <a:spcPts val="600"/>
                </a:spcAft>
              </a:pPr>
              <a:t>33</a:t>
            </a:fld>
            <a:endParaRPr lang="en-US" dirty="0">
              <a:solidFill>
                <a:srgbClr val="FFFFFF"/>
              </a:solidFill>
            </a:endParaRPr>
          </a:p>
        </p:txBody>
      </p:sp>
      <p:sp>
        <p:nvSpPr>
          <p:cNvPr id="9" name="TextBox 8">
            <a:extLst>
              <a:ext uri="{FF2B5EF4-FFF2-40B4-BE49-F238E27FC236}">
                <a16:creationId xmlns:a16="http://schemas.microsoft.com/office/drawing/2014/main" id="{D6E56AB7-7049-B391-758C-EBE58F1B96F2}"/>
              </a:ext>
            </a:extLst>
          </p:cNvPr>
          <p:cNvSpPr txBox="1"/>
          <p:nvPr/>
        </p:nvSpPr>
        <p:spPr>
          <a:xfrm>
            <a:off x="10980057" y="6173639"/>
            <a:ext cx="1277258" cy="683079"/>
          </a:xfrm>
          <a:prstGeom prst="rect">
            <a:avLst/>
          </a:prstGeom>
          <a:solidFill>
            <a:schemeClr val="bg1"/>
          </a:solidFill>
        </p:spPr>
        <p:txBody>
          <a:bodyPr wrap="square" rtlCol="0">
            <a:spAutoFit/>
          </a:bodyPr>
          <a:lstStyle/>
          <a:p>
            <a:endParaRPr lang="en-US" dirty="0"/>
          </a:p>
        </p:txBody>
      </p:sp>
      <p:sp>
        <p:nvSpPr>
          <p:cNvPr id="13" name="TextBox 12">
            <a:extLst>
              <a:ext uri="{FF2B5EF4-FFF2-40B4-BE49-F238E27FC236}">
                <a16:creationId xmlns:a16="http://schemas.microsoft.com/office/drawing/2014/main" id="{1EA32B81-3C54-11D7-5F4F-5D671032E813}"/>
              </a:ext>
            </a:extLst>
          </p:cNvPr>
          <p:cNvSpPr txBox="1"/>
          <p:nvPr/>
        </p:nvSpPr>
        <p:spPr>
          <a:xfrm>
            <a:off x="9341756" y="160344"/>
            <a:ext cx="2738048" cy="920252"/>
          </a:xfrm>
          <a:prstGeom prst="rect">
            <a:avLst/>
          </a:prstGeom>
          <a:solidFill>
            <a:srgbClr val="FF0000"/>
          </a:solidFill>
        </p:spPr>
        <p:txBody>
          <a:bodyPr wrap="square" rtlCol="0">
            <a:spAutoFit/>
          </a:bodyPr>
          <a:lstStyle/>
          <a:p>
            <a:pPr>
              <a:lnSpc>
                <a:spcPct val="150000"/>
              </a:lnSpc>
            </a:pPr>
            <a:endParaRPr lang="en-US" sz="4000" b="1" dirty="0">
              <a:solidFill>
                <a:schemeClr val="bg1"/>
              </a:solidFill>
            </a:endParaRPr>
          </a:p>
        </p:txBody>
      </p:sp>
      <p:sp>
        <p:nvSpPr>
          <p:cNvPr id="14" name="TextBox 13">
            <a:extLst>
              <a:ext uri="{FF2B5EF4-FFF2-40B4-BE49-F238E27FC236}">
                <a16:creationId xmlns:a16="http://schemas.microsoft.com/office/drawing/2014/main" id="{7BB67779-8786-DEBD-B807-F9C9E386E91E}"/>
              </a:ext>
            </a:extLst>
          </p:cNvPr>
          <p:cNvSpPr txBox="1"/>
          <p:nvPr/>
        </p:nvSpPr>
        <p:spPr>
          <a:xfrm>
            <a:off x="3949698" y="1082135"/>
            <a:ext cx="5390533" cy="920252"/>
          </a:xfrm>
          <a:prstGeom prst="rect">
            <a:avLst/>
          </a:prstGeom>
          <a:solidFill>
            <a:srgbClr val="FF0000"/>
          </a:solidFill>
        </p:spPr>
        <p:txBody>
          <a:bodyPr wrap="square" rtlCol="0">
            <a:spAutoFit/>
          </a:bodyPr>
          <a:lstStyle/>
          <a:p>
            <a:pPr algn="ctr">
              <a:lnSpc>
                <a:spcPct val="150000"/>
              </a:lnSpc>
            </a:pPr>
            <a:r>
              <a:rPr lang="en-US" sz="4000" b="1" dirty="0">
                <a:solidFill>
                  <a:schemeClr val="bg1"/>
                </a:solidFill>
              </a:rPr>
              <a:t>Activity With MS</a:t>
            </a:r>
          </a:p>
        </p:txBody>
      </p:sp>
      <p:sp>
        <p:nvSpPr>
          <p:cNvPr id="15" name="TextBox 14">
            <a:extLst>
              <a:ext uri="{FF2B5EF4-FFF2-40B4-BE49-F238E27FC236}">
                <a16:creationId xmlns:a16="http://schemas.microsoft.com/office/drawing/2014/main" id="{826F9C28-2FED-4DCD-257D-63B02A05D269}"/>
              </a:ext>
            </a:extLst>
          </p:cNvPr>
          <p:cNvSpPr txBox="1"/>
          <p:nvPr/>
        </p:nvSpPr>
        <p:spPr>
          <a:xfrm>
            <a:off x="2024270" y="223345"/>
            <a:ext cx="8686510" cy="1843582"/>
          </a:xfrm>
          <a:prstGeom prst="rect">
            <a:avLst/>
          </a:prstGeom>
          <a:solidFill>
            <a:srgbClr val="FF0000"/>
          </a:solidFill>
        </p:spPr>
        <p:txBody>
          <a:bodyPr wrap="square" rtlCol="0">
            <a:spAutoFit/>
          </a:bodyPr>
          <a:lstStyle/>
          <a:p>
            <a:pPr algn="ctr">
              <a:lnSpc>
                <a:spcPct val="150000"/>
              </a:lnSpc>
            </a:pPr>
            <a:r>
              <a:rPr lang="en-US" sz="4000" b="1" dirty="0">
                <a:solidFill>
                  <a:schemeClr val="bg1"/>
                </a:solidFill>
              </a:rPr>
              <a:t>Enhance Activity, Promote Stretching  with MS</a:t>
            </a:r>
          </a:p>
        </p:txBody>
      </p:sp>
      <p:pic>
        <p:nvPicPr>
          <p:cNvPr id="16" name="Picture 15">
            <a:extLst>
              <a:ext uri="{FF2B5EF4-FFF2-40B4-BE49-F238E27FC236}">
                <a16:creationId xmlns:a16="http://schemas.microsoft.com/office/drawing/2014/main" id="{0214E7A4-6D15-C94D-D7D6-33E27E408A8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378" b="92101" l="10000" r="90000">
                        <a14:foregroundMark x1="42917" y1="18319" x2="53542" y2="57815"/>
                        <a14:foregroundMark x1="45417" y1="5714" x2="45000" y2="7563"/>
                        <a14:foregroundMark x1="43125" y1="15966" x2="42292" y2="17815"/>
                        <a14:foregroundMark x1="53333" y1="68571" x2="51458" y2="73445"/>
                        <a14:foregroundMark x1="77500" y1="89748" x2="80208" y2="90588"/>
                        <a14:foregroundMark x1="19167" y1="89412" x2="13333" y2="90420"/>
                        <a14:foregroundMark x1="44375" y1="92101" x2="44375" y2="92101"/>
                      </a14:backgroundRemoval>
                    </a14:imgEffect>
                  </a14:imgLayer>
                </a14:imgProps>
              </a:ext>
            </a:extLst>
          </a:blip>
          <a:stretch>
            <a:fillRect/>
          </a:stretch>
        </p:blipFill>
        <p:spPr>
          <a:xfrm flipH="1">
            <a:off x="10240065" y="347043"/>
            <a:ext cx="1479984" cy="1452437"/>
          </a:xfrm>
          <a:prstGeom prst="rect">
            <a:avLst/>
          </a:prstGeom>
        </p:spPr>
      </p:pic>
      <p:pic>
        <p:nvPicPr>
          <p:cNvPr id="17" name="Picture 6" descr="70+ Black Man Beach Chair Illustrations, Royalty-Free Vector Graphics ...">
            <a:extLst>
              <a:ext uri="{FF2B5EF4-FFF2-40B4-BE49-F238E27FC236}">
                <a16:creationId xmlns:a16="http://schemas.microsoft.com/office/drawing/2014/main" id="{F6A79896-9B77-2A5B-37DC-76FE439D16C0}"/>
              </a:ext>
            </a:extLst>
          </p:cNvPr>
          <p:cNvPicPr>
            <a:picLocks noChangeAspect="1" noChangeArrowheads="1"/>
          </p:cNvPicPr>
          <p:nvPr/>
        </p:nvPicPr>
        <p:blipFill>
          <a:blip r:embed="rId5">
            <a:duotone>
              <a:srgbClr val="4472C4">
                <a:shade val="45000"/>
                <a:satMod val="135000"/>
              </a:srgbClr>
              <a:prstClr val="white"/>
            </a:duotone>
            <a:extLst>
              <a:ext uri="{BEBA8EAE-BF5A-486C-A8C5-ECC9F3942E4B}">
                <a14:imgProps xmlns:a14="http://schemas.microsoft.com/office/drawing/2010/main">
                  <a14:imgLayer r:embed="rId6">
                    <a14:imgEffect>
                      <a14:backgroundRemoval t="9804" b="93301" l="9804" r="89706">
                        <a14:foregroundMark x1="50000" y1="9804" x2="53758" y2="9967"/>
                        <a14:foregroundMark x1="40359" y1="90033" x2="37908" y2="93301"/>
                        <a14:backgroundMark x1="68301" y1="63562" x2="81699" y2="60948"/>
                        <a14:backgroundMark x1="78105" y1="64052" x2="77614" y2="85948"/>
                        <a14:backgroundMark x1="75000" y1="73366" x2="55065" y2="70098"/>
                        <a14:backgroundMark x1="53268" y1="71405" x2="47712" y2="73366"/>
                        <a14:backgroundMark x1="49837" y1="62255" x2="50654" y2="72222"/>
                        <a14:backgroundMark x1="45915" y1="61765" x2="51961" y2="62745"/>
                        <a14:backgroundMark x1="51634" y1="62745" x2="44281" y2="62908"/>
                        <a14:backgroundMark x1="62418" y1="62255" x2="49346" y2="6290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118515" y="3917795"/>
            <a:ext cx="1660373" cy="1432428"/>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1">
            <a:extLst>
              <a:ext uri="{FF2B5EF4-FFF2-40B4-BE49-F238E27FC236}">
                <a16:creationId xmlns:a16="http://schemas.microsoft.com/office/drawing/2014/main" id="{4B0ACBC1-F622-94DF-669B-B94CD4FED42E}"/>
              </a:ext>
            </a:extLst>
          </p:cNvPr>
          <p:cNvSpPr/>
          <p:nvPr/>
        </p:nvSpPr>
        <p:spPr>
          <a:xfrm>
            <a:off x="5736765" y="3847093"/>
            <a:ext cx="2873836" cy="553998"/>
          </a:xfrm>
          <a:prstGeom prst="wedgeRectCallout">
            <a:avLst>
              <a:gd name="adj1" fmla="val -73413"/>
              <a:gd name="adj2" fmla="val 24226"/>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t>“THINK SMALL”</a:t>
            </a:r>
          </a:p>
        </p:txBody>
      </p:sp>
      <p:sp>
        <p:nvSpPr>
          <p:cNvPr id="3" name="TextBox 2">
            <a:extLst>
              <a:ext uri="{FF2B5EF4-FFF2-40B4-BE49-F238E27FC236}">
                <a16:creationId xmlns:a16="http://schemas.microsoft.com/office/drawing/2014/main" id="{3E138633-A4FC-3581-A25F-CBD2546C07C4}"/>
              </a:ext>
            </a:extLst>
          </p:cNvPr>
          <p:cNvSpPr txBox="1"/>
          <p:nvPr/>
        </p:nvSpPr>
        <p:spPr>
          <a:xfrm>
            <a:off x="1768642" y="6181257"/>
            <a:ext cx="8471423" cy="589072"/>
          </a:xfrm>
          <a:prstGeom prst="rect">
            <a:avLst/>
          </a:prstGeom>
          <a:solidFill>
            <a:schemeClr val="bg1"/>
          </a:solidFill>
        </p:spPr>
        <p:txBody>
          <a:bodyPr wrap="square" rtlCol="0">
            <a:spAutoFit/>
          </a:bodyPr>
          <a:lstStyle/>
          <a:p>
            <a:pPr algn="ctr">
              <a:lnSpc>
                <a:spcPct val="150000"/>
              </a:lnSpc>
            </a:pPr>
            <a:r>
              <a:rPr lang="en-US" sz="2400" b="1" spc="200" dirty="0">
                <a:solidFill>
                  <a:srgbClr val="7030A0"/>
                </a:solidFill>
              </a:rPr>
              <a:t>It takes many steps to make a single step</a:t>
            </a:r>
          </a:p>
        </p:txBody>
      </p:sp>
      <p:pic>
        <p:nvPicPr>
          <p:cNvPr id="4" name="Picture 2" descr="Large Transparent Multi Color Butterfly PNG Clipart - ClipArt Best ...">
            <a:extLst>
              <a:ext uri="{FF2B5EF4-FFF2-40B4-BE49-F238E27FC236}">
                <a16:creationId xmlns:a16="http://schemas.microsoft.com/office/drawing/2014/main" id="{A013A9BF-E972-12B3-D295-BDBD30A16C1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22404" y="4276732"/>
            <a:ext cx="727294" cy="7145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Large Transparent Multi Color Butterfly PNG Clipart - ClipArt Best ...">
            <a:extLst>
              <a:ext uri="{FF2B5EF4-FFF2-40B4-BE49-F238E27FC236}">
                <a16:creationId xmlns:a16="http://schemas.microsoft.com/office/drawing/2014/main" id="{A1E3FF7C-B484-FBB8-635F-A3267118A7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27884" y="1084927"/>
            <a:ext cx="727294" cy="71455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Large Transparent Multi Color Butterfly PNG Clipart - ClipArt Best ...">
            <a:extLst>
              <a:ext uri="{FF2B5EF4-FFF2-40B4-BE49-F238E27FC236}">
                <a16:creationId xmlns:a16="http://schemas.microsoft.com/office/drawing/2014/main" id="{5497B6BA-0938-3A03-CEDD-95CF7EE22AC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51977" y="1145136"/>
            <a:ext cx="727294" cy="71455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E4F57D0-E693-C0E6-EA47-8D90AF63F1D7}"/>
              </a:ext>
            </a:extLst>
          </p:cNvPr>
          <p:cNvSpPr txBox="1"/>
          <p:nvPr/>
        </p:nvSpPr>
        <p:spPr>
          <a:xfrm>
            <a:off x="8915400" y="5498432"/>
            <a:ext cx="2526632" cy="369332"/>
          </a:xfrm>
          <a:prstGeom prst="rect">
            <a:avLst/>
          </a:prstGeom>
          <a:solidFill>
            <a:schemeClr val="bg1"/>
          </a:solidFill>
        </p:spPr>
        <p:txBody>
          <a:bodyPr wrap="square" rtlCol="0">
            <a:spAutoFit/>
          </a:bodyPr>
          <a:lstStyle/>
          <a:p>
            <a:r>
              <a:rPr lang="en-US" dirty="0"/>
              <a:t>     Duck looking video</a:t>
            </a:r>
          </a:p>
        </p:txBody>
      </p:sp>
    </p:spTree>
    <p:extLst>
      <p:ext uri="{BB962C8B-B14F-4D97-AF65-F5344CB8AC3E}">
        <p14:creationId xmlns:p14="http://schemas.microsoft.com/office/powerpoint/2010/main" val="37003281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896583"/>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7563A12-D426-77E3-2D33-539617BDEE8C}"/>
              </a:ext>
            </a:extLst>
          </p:cNvPr>
          <p:cNvSpPr>
            <a:spLocks noGrp="1"/>
          </p:cNvSpPr>
          <p:nvPr>
            <p:ph type="sldNum" sz="quarter" idx="12"/>
          </p:nvPr>
        </p:nvSpPr>
        <p:spPr/>
        <p:txBody>
          <a:bodyPr/>
          <a:lstStyle/>
          <a:p>
            <a:fld id="{5E883481-A521-4A75-848A-A2BF2DE74739}" type="slidenum">
              <a:rPr lang="en-US" smtClean="0"/>
              <a:t>34</a:t>
            </a:fld>
            <a:endParaRPr lang="en-US" dirty="0"/>
          </a:p>
        </p:txBody>
      </p:sp>
      <p:pic>
        <p:nvPicPr>
          <p:cNvPr id="3" name="Picture 2">
            <a:extLst>
              <a:ext uri="{FF2B5EF4-FFF2-40B4-BE49-F238E27FC236}">
                <a16:creationId xmlns:a16="http://schemas.microsoft.com/office/drawing/2014/main" id="{526943BE-0590-1820-C9A4-1DCB070B1316}"/>
              </a:ext>
            </a:extLst>
          </p:cNvPr>
          <p:cNvPicPr>
            <a:picLocks noChangeAspect="1"/>
          </p:cNvPicPr>
          <p:nvPr/>
        </p:nvPicPr>
        <p:blipFill>
          <a:blip r:embed="rId3">
            <a:extLst>
              <a:ext uri="{28A0092B-C50C-407E-A947-70E740481C1C}">
                <a14:useLocalDpi xmlns:a14="http://schemas.microsoft.com/office/drawing/2010/main" val="0"/>
              </a:ext>
            </a:extLst>
          </a:blip>
          <a:srcRect l="14289" t="14034" r="11183" b="15965"/>
          <a:stretch>
            <a:fillRect/>
          </a:stretch>
        </p:blipFill>
        <p:spPr>
          <a:xfrm>
            <a:off x="6656294" y="-29009"/>
            <a:ext cx="4729670" cy="6887009"/>
          </a:xfrm>
          <a:prstGeom prst="rect">
            <a:avLst/>
          </a:prstGeom>
        </p:spPr>
      </p:pic>
      <p:sp>
        <p:nvSpPr>
          <p:cNvPr id="4" name="TextBox 3">
            <a:extLst>
              <a:ext uri="{FF2B5EF4-FFF2-40B4-BE49-F238E27FC236}">
                <a16:creationId xmlns:a16="http://schemas.microsoft.com/office/drawing/2014/main" id="{D8856AE1-4B1F-C527-2F4E-A00FD91ADEC4}"/>
              </a:ext>
            </a:extLst>
          </p:cNvPr>
          <p:cNvSpPr txBox="1"/>
          <p:nvPr/>
        </p:nvSpPr>
        <p:spPr>
          <a:xfrm rot="5400000">
            <a:off x="3175187" y="2806869"/>
            <a:ext cx="6267965" cy="830997"/>
          </a:xfrm>
          <a:prstGeom prst="rect">
            <a:avLst/>
          </a:prstGeom>
          <a:noFill/>
        </p:spPr>
        <p:txBody>
          <a:bodyPr wrap="square" rtlCol="0">
            <a:spAutoFit/>
          </a:bodyPr>
          <a:lstStyle/>
          <a:p>
            <a:pPr algn="ctr"/>
            <a:endParaRPr lang="en-US" sz="2400" dirty="0">
              <a:solidFill>
                <a:schemeClr val="bg1"/>
              </a:solidFill>
            </a:endParaRPr>
          </a:p>
          <a:p>
            <a:pPr algn="ctr"/>
            <a:r>
              <a:rPr lang="en-US" sz="2400" b="1" spc="220" dirty="0">
                <a:solidFill>
                  <a:schemeClr val="bg1"/>
                </a:solidFill>
              </a:rPr>
              <a:t>  It comes from within</a:t>
            </a:r>
          </a:p>
        </p:txBody>
      </p:sp>
      <p:sp>
        <p:nvSpPr>
          <p:cNvPr id="9" name="TextBox 8">
            <a:extLst>
              <a:ext uri="{FF2B5EF4-FFF2-40B4-BE49-F238E27FC236}">
                <a16:creationId xmlns:a16="http://schemas.microsoft.com/office/drawing/2014/main" id="{90E7D5B6-FF2A-FE6C-03C6-46E77EBC8E89}"/>
              </a:ext>
            </a:extLst>
          </p:cNvPr>
          <p:cNvSpPr txBox="1"/>
          <p:nvPr/>
        </p:nvSpPr>
        <p:spPr>
          <a:xfrm>
            <a:off x="7130101" y="6219825"/>
            <a:ext cx="3308684" cy="369332"/>
          </a:xfrm>
          <a:prstGeom prst="rect">
            <a:avLst/>
          </a:prstGeom>
          <a:noFill/>
        </p:spPr>
        <p:txBody>
          <a:bodyPr wrap="square" rtlCol="0">
            <a:spAutoFit/>
          </a:bodyPr>
          <a:lstStyle/>
          <a:p>
            <a:pPr algn="ctr"/>
            <a:r>
              <a:rPr lang="en-US" dirty="0">
                <a:solidFill>
                  <a:schemeClr val="bg1"/>
                </a:solidFill>
              </a:rPr>
              <a:t>Art by Luke</a:t>
            </a:r>
          </a:p>
        </p:txBody>
      </p:sp>
      <p:pic>
        <p:nvPicPr>
          <p:cNvPr id="1030" name="Picture 6">
            <a:extLst>
              <a:ext uri="{FF2B5EF4-FFF2-40B4-BE49-F238E27FC236}">
                <a16:creationId xmlns:a16="http://schemas.microsoft.com/office/drawing/2014/main" id="{D33C9BF2-A9BC-7032-2C84-E03E802865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182" y="0"/>
            <a:ext cx="490993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5920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EB3F0D-C446-782A-12C7-6ED9F1152953}"/>
              </a:ext>
            </a:extLst>
          </p:cNvPr>
          <p:cNvSpPr>
            <a:spLocks noGrp="1"/>
          </p:cNvSpPr>
          <p:nvPr>
            <p:ph type="sldNum" sz="quarter" idx="12"/>
          </p:nvPr>
        </p:nvSpPr>
        <p:spPr/>
        <p:txBody>
          <a:bodyPr/>
          <a:lstStyle/>
          <a:p>
            <a:fld id="{5E883481-A521-4A75-848A-A2BF2DE74739}" type="slidenum">
              <a:rPr lang="en-US" smtClean="0"/>
              <a:t>35</a:t>
            </a:fld>
            <a:endParaRPr lang="en-US" dirty="0"/>
          </a:p>
        </p:txBody>
      </p:sp>
      <p:sp>
        <p:nvSpPr>
          <p:cNvPr id="6" name="TextBox 5">
            <a:extLst>
              <a:ext uri="{FF2B5EF4-FFF2-40B4-BE49-F238E27FC236}">
                <a16:creationId xmlns:a16="http://schemas.microsoft.com/office/drawing/2014/main" id="{C64728A4-47DA-756D-0952-4672B494EECF}"/>
              </a:ext>
            </a:extLst>
          </p:cNvPr>
          <p:cNvSpPr txBox="1"/>
          <p:nvPr/>
        </p:nvSpPr>
        <p:spPr>
          <a:xfrm>
            <a:off x="659827" y="2569594"/>
            <a:ext cx="11118574" cy="1139927"/>
          </a:xfrm>
          <a:prstGeom prst="rect">
            <a:avLst/>
          </a:prstGeom>
          <a:noFill/>
        </p:spPr>
        <p:txBody>
          <a:bodyPr wrap="square" rtlCol="0">
            <a:spAutoFit/>
          </a:bodyPr>
          <a:lstStyle/>
          <a:p>
            <a:pPr algn="r">
              <a:lnSpc>
                <a:spcPct val="150000"/>
              </a:lnSpc>
            </a:pPr>
            <a:r>
              <a:rPr lang="en-US" sz="2400" dirty="0">
                <a:solidFill>
                  <a:srgbClr val="002060"/>
                </a:solidFill>
                <a:latin typeface="Ravie" panose="04040805050809020602" pitchFamily="82" charset="0"/>
              </a:rPr>
              <a:t>Dynamic for Today, </a:t>
            </a:r>
          </a:p>
          <a:p>
            <a:pPr algn="r">
              <a:lnSpc>
                <a:spcPct val="150000"/>
              </a:lnSpc>
            </a:pPr>
            <a:r>
              <a:rPr lang="en-US" sz="2400" dirty="0">
                <a:solidFill>
                  <a:srgbClr val="002060"/>
                </a:solidFill>
                <a:latin typeface="Ravie" panose="04040805050809020602" pitchFamily="82" charset="0"/>
              </a:rPr>
              <a:t>Predictive for the Future</a:t>
            </a:r>
          </a:p>
        </p:txBody>
      </p:sp>
      <p:pic>
        <p:nvPicPr>
          <p:cNvPr id="38" name="Picture 37">
            <a:extLst>
              <a:ext uri="{FF2B5EF4-FFF2-40B4-BE49-F238E27FC236}">
                <a16:creationId xmlns:a16="http://schemas.microsoft.com/office/drawing/2014/main" id="{DC7B4F35-4443-AF1F-F015-7201E8A4CE3B}"/>
              </a:ext>
            </a:extLst>
          </p:cNvPr>
          <p:cNvPicPr>
            <a:picLocks noChangeAspect="1"/>
          </p:cNvPicPr>
          <p:nvPr/>
        </p:nvPicPr>
        <p:blipFill>
          <a:blip r:embed="rId2"/>
          <a:stretch>
            <a:fillRect/>
          </a:stretch>
        </p:blipFill>
        <p:spPr>
          <a:xfrm>
            <a:off x="255167" y="1737616"/>
            <a:ext cx="5004508" cy="3260663"/>
          </a:xfrm>
          <a:prstGeom prst="rect">
            <a:avLst/>
          </a:prstGeom>
          <a:effectLst>
            <a:softEdge rad="254000"/>
          </a:effectLst>
        </p:spPr>
      </p:pic>
      <p:sp>
        <p:nvSpPr>
          <p:cNvPr id="10" name="TextBox 9">
            <a:extLst>
              <a:ext uri="{FF2B5EF4-FFF2-40B4-BE49-F238E27FC236}">
                <a16:creationId xmlns:a16="http://schemas.microsoft.com/office/drawing/2014/main" id="{096EE726-A0E6-1FD0-346C-97384FE2F277}"/>
              </a:ext>
            </a:extLst>
          </p:cNvPr>
          <p:cNvSpPr txBox="1"/>
          <p:nvPr/>
        </p:nvSpPr>
        <p:spPr>
          <a:xfrm>
            <a:off x="541523" y="4998279"/>
            <a:ext cx="4492814" cy="430887"/>
          </a:xfrm>
          <a:prstGeom prst="rect">
            <a:avLst/>
          </a:prstGeom>
          <a:noFill/>
        </p:spPr>
        <p:txBody>
          <a:bodyPr wrap="square" rtlCol="0">
            <a:spAutoFit/>
          </a:bodyPr>
          <a:lstStyle/>
          <a:p>
            <a:pPr algn="ctr"/>
            <a:r>
              <a:rPr lang="en-US" sz="1200" b="1" dirty="0">
                <a:solidFill>
                  <a:srgbClr val="002060"/>
                </a:solidFill>
                <a:latin typeface="Kermit Extrabold" panose="020F0503040000060003" pitchFamily="34" charset="0"/>
              </a:rPr>
              <a:t>Port of Philadelphia   -   1878</a:t>
            </a:r>
          </a:p>
          <a:p>
            <a:pPr algn="ctr"/>
            <a:r>
              <a:rPr lang="en-US" sz="1000" b="1" dirty="0">
                <a:solidFill>
                  <a:srgbClr val="002060"/>
                </a:solidFill>
              </a:rPr>
              <a:t>Source:  Free Library of Philadelphia</a:t>
            </a:r>
          </a:p>
        </p:txBody>
      </p:sp>
      <p:sp>
        <p:nvSpPr>
          <p:cNvPr id="11" name="TextBox 10">
            <a:extLst>
              <a:ext uri="{FF2B5EF4-FFF2-40B4-BE49-F238E27FC236}">
                <a16:creationId xmlns:a16="http://schemas.microsoft.com/office/drawing/2014/main" id="{1BDCD6BF-236E-DA0F-A2D9-B2144BDD0EC0}"/>
              </a:ext>
            </a:extLst>
          </p:cNvPr>
          <p:cNvSpPr txBox="1"/>
          <p:nvPr/>
        </p:nvSpPr>
        <p:spPr>
          <a:xfrm>
            <a:off x="0" y="71717"/>
            <a:ext cx="12192000" cy="923330"/>
          </a:xfrm>
          <a:prstGeom prst="rect">
            <a:avLst/>
          </a:prstGeom>
          <a:noFill/>
        </p:spPr>
        <p:txBody>
          <a:bodyPr wrap="square" rtlCol="0">
            <a:spAutoFit/>
          </a:bodyPr>
          <a:lstStyle/>
          <a:p>
            <a:pPr algn="ctr"/>
            <a:r>
              <a:rPr lang="en-US" sz="5400" b="1" spc="300" dirty="0">
                <a:solidFill>
                  <a:srgbClr val="FF0000"/>
                </a:solidFill>
                <a:latin typeface="Ravie" panose="04040805050809020602" pitchFamily="82" charset="0"/>
              </a:rPr>
              <a:t>M.</a:t>
            </a:r>
            <a:r>
              <a:rPr lang="en-US" sz="5400" b="1" spc="300" dirty="0">
                <a:solidFill>
                  <a:srgbClr val="0000FF"/>
                </a:solidFill>
                <a:latin typeface="Ravie" panose="04040805050809020602" pitchFamily="82" charset="0"/>
              </a:rPr>
              <a:t>O.</a:t>
            </a:r>
            <a:r>
              <a:rPr lang="en-US" sz="5400" b="1" spc="300" dirty="0">
                <a:solidFill>
                  <a:srgbClr val="00B050"/>
                </a:solidFill>
                <a:latin typeface="Ravie" panose="04040805050809020602" pitchFamily="82" charset="0"/>
              </a:rPr>
              <a:t>R.</a:t>
            </a:r>
            <a:r>
              <a:rPr lang="en-US" sz="5400" b="1" spc="300" dirty="0">
                <a:solidFill>
                  <a:srgbClr val="7030A0"/>
                </a:solidFill>
                <a:latin typeface="Ravie" panose="04040805050809020602" pitchFamily="82" charset="0"/>
              </a:rPr>
              <a:t>E.</a:t>
            </a:r>
          </a:p>
        </p:txBody>
      </p:sp>
      <p:sp>
        <p:nvSpPr>
          <p:cNvPr id="3" name="Footer Placeholder 2">
            <a:extLst>
              <a:ext uri="{FF2B5EF4-FFF2-40B4-BE49-F238E27FC236}">
                <a16:creationId xmlns:a16="http://schemas.microsoft.com/office/drawing/2014/main" id="{2A13F470-8C71-C0B9-8A13-843117BF6D21}"/>
              </a:ext>
            </a:extLst>
          </p:cNvPr>
          <p:cNvSpPr>
            <a:spLocks noGrp="1"/>
          </p:cNvSpPr>
          <p:nvPr>
            <p:ph type="ftr" sz="quarter" idx="11"/>
          </p:nvPr>
        </p:nvSpPr>
        <p:spPr>
          <a:xfrm>
            <a:off x="7562976" y="5911757"/>
            <a:ext cx="4114800" cy="365125"/>
          </a:xfrm>
        </p:spPr>
        <p:txBody>
          <a:bodyPr/>
          <a:lstStyle/>
          <a:p>
            <a:r>
              <a:rPr lang="en-US" sz="2400" b="1" dirty="0">
                <a:solidFill>
                  <a:srgbClr val="002060"/>
                </a:solidFill>
              </a:rPr>
              <a:t>Text:  609-456-9344</a:t>
            </a:r>
          </a:p>
        </p:txBody>
      </p:sp>
      <p:pic>
        <p:nvPicPr>
          <p:cNvPr id="7" name="Picture 6">
            <a:extLst>
              <a:ext uri="{FF2B5EF4-FFF2-40B4-BE49-F238E27FC236}">
                <a16:creationId xmlns:a16="http://schemas.microsoft.com/office/drawing/2014/main" id="{84D45EA4-6937-DC19-213E-9F691641373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378" b="92101" l="10000" r="90000">
                        <a14:foregroundMark x1="42917" y1="18319" x2="53542" y2="57815"/>
                        <a14:foregroundMark x1="45417" y1="5714" x2="45000" y2="7563"/>
                        <a14:foregroundMark x1="43125" y1="15966" x2="42292" y2="17815"/>
                        <a14:foregroundMark x1="53333" y1="68571" x2="51458" y2="73445"/>
                        <a14:foregroundMark x1="77500" y1="89748" x2="80208" y2="90588"/>
                        <a14:foregroundMark x1="19167" y1="89412" x2="13333" y2="90420"/>
                        <a14:foregroundMark x1="44375" y1="92101" x2="44375" y2="92101"/>
                      </a14:backgroundRemoval>
                    </a14:imgEffect>
                  </a14:imgLayer>
                </a14:imgProps>
              </a:ext>
            </a:extLst>
          </a:blip>
          <a:stretch>
            <a:fillRect/>
          </a:stretch>
        </p:blipFill>
        <p:spPr>
          <a:xfrm>
            <a:off x="3444289" y="1062693"/>
            <a:ext cx="4270513" cy="5293657"/>
          </a:xfrm>
          <a:prstGeom prst="rect">
            <a:avLst/>
          </a:prstGeom>
        </p:spPr>
      </p:pic>
      <p:pic>
        <p:nvPicPr>
          <p:cNvPr id="9" name="Picture 8">
            <a:extLst>
              <a:ext uri="{FF2B5EF4-FFF2-40B4-BE49-F238E27FC236}">
                <a16:creationId xmlns:a16="http://schemas.microsoft.com/office/drawing/2014/main" id="{755D50C8-E7CA-5C37-83E6-F9EB07B9BED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768" b="96547" l="5632" r="89973">
                        <a14:foregroundMark x1="37637" y1="12707" x2="44643" y2="15746"/>
                        <a14:foregroundMark x1="42995" y1="7873" x2="38049" y2="6768"/>
                        <a14:foregroundMark x1="36538" y1="24033" x2="37912" y2="32182"/>
                        <a14:foregroundMark x1="37912" y1="32182" x2="42170" y2="37569"/>
                        <a14:foregroundMark x1="41896" y1="35359" x2="52885" y2="38674"/>
                        <a14:foregroundMark x1="52885" y1="38674" x2="57555" y2="42127"/>
                        <a14:foregroundMark x1="31731" y1="54006" x2="38187" y2="57459"/>
                        <a14:foregroundMark x1="38187" y1="57459" x2="45330" y2="64641"/>
                        <a14:foregroundMark x1="45330" y1="64641" x2="46429" y2="71961"/>
                        <a14:foregroundMark x1="46429" y1="72099" x2="48489" y2="78729"/>
                        <a14:foregroundMark x1="19643" y1="54420" x2="18956" y2="74448"/>
                        <a14:foregroundMark x1="18956" y1="74448" x2="16484" y2="80525"/>
                        <a14:foregroundMark x1="16484" y1="80525" x2="12775" y2="86050"/>
                        <a14:foregroundMark x1="13874" y1="84116" x2="9341" y2="91713"/>
                        <a14:foregroundMark x1="8104" y1="93785" x2="5632" y2="96547"/>
                        <a14:foregroundMark x1="18544" y1="20304" x2="5907" y2="40608"/>
                        <a14:foregroundMark x1="5907" y1="40608" x2="5907" y2="40608"/>
                        <a14:backgroundMark x1="65659" y1="9254" x2="65110" y2="35773"/>
                        <a14:backgroundMark x1="5495" y1="41298" x2="5495" y2="41298"/>
                      </a14:backgroundRemoval>
                    </a14:imgEffect>
                  </a14:imgLayer>
                </a14:imgProps>
              </a:ext>
              <a:ext uri="{28A0092B-C50C-407E-A947-70E740481C1C}">
                <a14:useLocalDpi xmlns:a14="http://schemas.microsoft.com/office/drawing/2010/main" val="0"/>
              </a:ext>
            </a:extLst>
          </a:blip>
          <a:stretch>
            <a:fillRect/>
          </a:stretch>
        </p:blipFill>
        <p:spPr>
          <a:xfrm flipH="1">
            <a:off x="5152570" y="3526971"/>
            <a:ext cx="820318" cy="953016"/>
          </a:xfrm>
          <a:prstGeom prst="rect">
            <a:avLst/>
          </a:prstGeom>
        </p:spPr>
      </p:pic>
      <p:pic>
        <p:nvPicPr>
          <p:cNvPr id="12" name="Picture 11">
            <a:extLst>
              <a:ext uri="{FF2B5EF4-FFF2-40B4-BE49-F238E27FC236}">
                <a16:creationId xmlns:a16="http://schemas.microsoft.com/office/drawing/2014/main" id="{5CA372FD-AAEE-E8C3-0DF3-66142DA6B43D}"/>
              </a:ext>
            </a:extLst>
          </p:cNvPr>
          <p:cNvPicPr>
            <a:picLocks noChangeAspect="1"/>
          </p:cNvPicPr>
          <p:nvPr/>
        </p:nvPicPr>
        <p:blipFill>
          <a:blip r:embed="rId7">
            <a:duotone>
              <a:schemeClr val="accent1">
                <a:shade val="45000"/>
                <a:satMod val="135000"/>
              </a:schemeClr>
              <a:prstClr val="white"/>
            </a:duotone>
            <a:alphaModFix amt="21000"/>
            <a:extLst>
              <a:ext uri="{BEBA8EAE-BF5A-486C-A8C5-ECC9F3942E4B}">
                <a14:imgProps xmlns:a14="http://schemas.microsoft.com/office/drawing/2010/main">
                  <a14:imgLayer r:embed="rId8">
                    <a14:imgEffect>
                      <a14:backgroundRemoval t="10000" b="92273" l="9895" r="90947">
                        <a14:foregroundMark x1="68211" y1="91364" x2="70316" y2="92273"/>
                        <a14:foregroundMark x1="89263" y1="12273" x2="90947" y2="12273"/>
                        <a14:backgroundMark x1="41895" y1="52273" x2="41895" y2="52273"/>
                        <a14:backgroundMark x1="40842" y1="60455" x2="40842" y2="60455"/>
                        <a14:backgroundMark x1="41053" y1="55000" x2="41053" y2="55000"/>
                        <a14:backgroundMark x1="41263" y1="60000" x2="41263" y2="60000"/>
                      </a14:backgroundRemoval>
                    </a14:imgEffect>
                    <a14:imgEffect>
                      <a14:colorTemperature colorTemp="7200"/>
                    </a14:imgEffect>
                    <a14:imgEffect>
                      <a14:saturation sat="400000"/>
                    </a14:imgEffect>
                  </a14:imgLayer>
                </a14:imgProps>
              </a:ext>
            </a:extLst>
          </a:blip>
          <a:stretch>
            <a:fillRect/>
          </a:stretch>
        </p:blipFill>
        <p:spPr>
          <a:xfrm>
            <a:off x="7157666" y="3899047"/>
            <a:ext cx="3921152" cy="1530120"/>
          </a:xfrm>
          <a:prstGeom prst="rect">
            <a:avLst/>
          </a:prstGeom>
        </p:spPr>
      </p:pic>
      <p:sp>
        <p:nvSpPr>
          <p:cNvPr id="5" name="TextBox 4">
            <a:extLst>
              <a:ext uri="{FF2B5EF4-FFF2-40B4-BE49-F238E27FC236}">
                <a16:creationId xmlns:a16="http://schemas.microsoft.com/office/drawing/2014/main" id="{436D1763-662D-A75D-8DE2-A206213865EF}"/>
              </a:ext>
            </a:extLst>
          </p:cNvPr>
          <p:cNvSpPr txBox="1"/>
          <p:nvPr/>
        </p:nvSpPr>
        <p:spPr>
          <a:xfrm rot="20504324">
            <a:off x="8203972" y="4397762"/>
            <a:ext cx="1920739" cy="423449"/>
          </a:xfrm>
          <a:prstGeom prst="rect">
            <a:avLst/>
          </a:prstGeom>
          <a:noFill/>
        </p:spPr>
        <p:txBody>
          <a:bodyPr wrap="square" rtlCol="0">
            <a:spAutoFit/>
          </a:bodyPr>
          <a:lstStyle/>
          <a:p>
            <a:pPr algn="ctr">
              <a:lnSpc>
                <a:spcPct val="150000"/>
              </a:lnSpc>
            </a:pPr>
            <a:r>
              <a:rPr lang="en-US" sz="1600" b="1" spc="200" dirty="0">
                <a:solidFill>
                  <a:srgbClr val="7030A0"/>
                </a:solidFill>
              </a:rPr>
              <a:t>“THINK SMALL”</a:t>
            </a:r>
          </a:p>
        </p:txBody>
      </p:sp>
      <p:pic>
        <p:nvPicPr>
          <p:cNvPr id="8" name="Picture 2" descr="Large Transparent Multi Color Butterfly PNG Clipart - ClipArt Best ...">
            <a:extLst>
              <a:ext uri="{FF2B5EF4-FFF2-40B4-BE49-F238E27FC236}">
                <a16:creationId xmlns:a16="http://schemas.microsoft.com/office/drawing/2014/main" id="{6CD15072-DACE-C84B-8221-67A47DA2B7F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55075" y="558176"/>
            <a:ext cx="727294" cy="71455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67528DA-EB4B-D9EE-AF36-B22925F2ADDC}"/>
              </a:ext>
            </a:extLst>
          </p:cNvPr>
          <p:cNvSpPr>
            <a:spLocks noGrp="1"/>
          </p:cNvSpPr>
          <p:nvPr>
            <p:ph type="title"/>
          </p:nvPr>
        </p:nvSpPr>
        <p:spPr>
          <a:xfrm>
            <a:off x="4213369" y="6116730"/>
            <a:ext cx="2467233" cy="583227"/>
          </a:xfrm>
        </p:spPr>
        <p:txBody>
          <a:bodyPr>
            <a:noAutofit/>
          </a:bodyPr>
          <a:lstStyle/>
          <a:p>
            <a:pPr algn="r"/>
            <a:r>
              <a:rPr lang="en-US" sz="2400" dirty="0">
                <a:latin typeface="Ravie" panose="04040805050809020602" pitchFamily="82" charset="0"/>
              </a:rPr>
              <a:t>Thank-you</a:t>
            </a:r>
          </a:p>
        </p:txBody>
      </p:sp>
      <p:pic>
        <p:nvPicPr>
          <p:cNvPr id="14" name="Picture 13">
            <a:extLst>
              <a:ext uri="{FF2B5EF4-FFF2-40B4-BE49-F238E27FC236}">
                <a16:creationId xmlns:a16="http://schemas.microsoft.com/office/drawing/2014/main" id="{E606777C-49AD-F1D3-5473-3A2E87A9DF3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5694" y="1842948"/>
            <a:ext cx="4659289" cy="3050000"/>
          </a:xfrm>
          <a:prstGeom prst="rect">
            <a:avLst/>
          </a:prstGeom>
        </p:spPr>
      </p:pic>
      <p:sp>
        <p:nvSpPr>
          <p:cNvPr id="15" name="TextBox 14">
            <a:extLst>
              <a:ext uri="{FF2B5EF4-FFF2-40B4-BE49-F238E27FC236}">
                <a16:creationId xmlns:a16="http://schemas.microsoft.com/office/drawing/2014/main" id="{13A72D16-AD48-7984-BD3F-6D73C8ABAD79}"/>
              </a:ext>
            </a:extLst>
          </p:cNvPr>
          <p:cNvSpPr txBox="1"/>
          <p:nvPr/>
        </p:nvSpPr>
        <p:spPr>
          <a:xfrm>
            <a:off x="1113183" y="4892948"/>
            <a:ext cx="3100186" cy="646331"/>
          </a:xfrm>
          <a:prstGeom prst="rect">
            <a:avLst/>
          </a:prstGeom>
          <a:solidFill>
            <a:schemeClr val="bg1"/>
          </a:solidFill>
        </p:spPr>
        <p:txBody>
          <a:bodyPr wrap="square" rtlCol="0">
            <a:spAutoFit/>
          </a:bodyPr>
          <a:lstStyle/>
          <a:p>
            <a:pPr algn="ctr"/>
            <a:r>
              <a:rPr lang="en-US" b="1" dirty="0">
                <a:solidFill>
                  <a:srgbClr val="002060"/>
                </a:solidFill>
              </a:rPr>
              <a:t>Tugboats Port of Philadelphia</a:t>
            </a:r>
          </a:p>
          <a:p>
            <a:pPr algn="ctr"/>
            <a:r>
              <a:rPr lang="en-US" b="1" dirty="0">
                <a:solidFill>
                  <a:srgbClr val="002060"/>
                </a:solidFill>
              </a:rPr>
              <a:t>Artist - Nick Grassia</a:t>
            </a:r>
          </a:p>
        </p:txBody>
      </p:sp>
      <p:sp>
        <p:nvSpPr>
          <p:cNvPr id="13" name="TextBox 12">
            <a:extLst>
              <a:ext uri="{FF2B5EF4-FFF2-40B4-BE49-F238E27FC236}">
                <a16:creationId xmlns:a16="http://schemas.microsoft.com/office/drawing/2014/main" id="{58A45EAD-69B6-723C-9421-A4A40166F89C}"/>
              </a:ext>
            </a:extLst>
          </p:cNvPr>
          <p:cNvSpPr txBox="1"/>
          <p:nvPr/>
        </p:nvSpPr>
        <p:spPr>
          <a:xfrm>
            <a:off x="2236924" y="741503"/>
            <a:ext cx="7718151" cy="589072"/>
          </a:xfrm>
          <a:prstGeom prst="rect">
            <a:avLst/>
          </a:prstGeom>
          <a:noFill/>
        </p:spPr>
        <p:txBody>
          <a:bodyPr wrap="square" rtlCol="0">
            <a:spAutoFit/>
          </a:bodyPr>
          <a:lstStyle/>
          <a:p>
            <a:pPr algn="ctr">
              <a:lnSpc>
                <a:spcPct val="150000"/>
              </a:lnSpc>
            </a:pPr>
            <a:r>
              <a:rPr lang="en-US" sz="2400" b="1" spc="200" dirty="0">
                <a:solidFill>
                  <a:srgbClr val="7030A0"/>
                </a:solidFill>
              </a:rPr>
              <a:t>It takes many steps to make a single step</a:t>
            </a:r>
          </a:p>
        </p:txBody>
      </p:sp>
    </p:spTree>
    <p:extLst>
      <p:ext uri="{BB962C8B-B14F-4D97-AF65-F5344CB8AC3E}">
        <p14:creationId xmlns:p14="http://schemas.microsoft.com/office/powerpoint/2010/main" val="3969283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0"/>
                                        <p:tgtEl>
                                          <p:spTgt spid="14"/>
                                        </p:tgtEl>
                                      </p:cBhvr>
                                    </p:animEffect>
                                  </p:childTnLst>
                                </p:cTn>
                              </p:par>
                            </p:childTnLst>
                          </p:cTn>
                        </p:par>
                        <p:par>
                          <p:cTn id="8" fill="hold">
                            <p:stCondLst>
                              <p:cond delay="200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B35FD71-E888-C906-8335-2581005C16AB}"/>
              </a:ext>
            </a:extLst>
          </p:cNvPr>
          <p:cNvSpPr>
            <a:spLocks noGrp="1"/>
          </p:cNvSpPr>
          <p:nvPr>
            <p:ph type="ftr" sz="quarter" idx="11"/>
          </p:nvPr>
        </p:nvSpPr>
        <p:spPr/>
        <p:txBody>
          <a:bodyPr/>
          <a:lstStyle/>
          <a:p>
            <a:r>
              <a:rPr lang="en-US" dirty="0"/>
              <a:t>Enhancing Awareness, Promoting Exercise with MS</a:t>
            </a:r>
          </a:p>
        </p:txBody>
      </p:sp>
      <p:sp>
        <p:nvSpPr>
          <p:cNvPr id="5" name="Slide Number Placeholder 4">
            <a:extLst>
              <a:ext uri="{FF2B5EF4-FFF2-40B4-BE49-F238E27FC236}">
                <a16:creationId xmlns:a16="http://schemas.microsoft.com/office/drawing/2014/main" id="{EBB5836B-7470-8CD7-97C5-18FADF1CF256}"/>
              </a:ext>
            </a:extLst>
          </p:cNvPr>
          <p:cNvSpPr>
            <a:spLocks noGrp="1"/>
          </p:cNvSpPr>
          <p:nvPr>
            <p:ph type="sldNum" sz="quarter" idx="12"/>
          </p:nvPr>
        </p:nvSpPr>
        <p:spPr/>
        <p:txBody>
          <a:bodyPr/>
          <a:lstStyle/>
          <a:p>
            <a:fld id="{5E883481-A521-4A75-848A-A2BF2DE74739}" type="slidenum">
              <a:rPr lang="en-US" smtClean="0"/>
              <a:t>4</a:t>
            </a:fld>
            <a:endParaRPr lang="en-US" dirty="0"/>
          </a:p>
        </p:txBody>
      </p:sp>
      <p:pic>
        <p:nvPicPr>
          <p:cNvPr id="9" name="Picture 8">
            <a:extLst>
              <a:ext uri="{FF2B5EF4-FFF2-40B4-BE49-F238E27FC236}">
                <a16:creationId xmlns:a16="http://schemas.microsoft.com/office/drawing/2014/main" id="{52844DB9-D69E-B782-2AC0-5D36CAFE64C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378" b="92101" l="10000" r="90000">
                        <a14:foregroundMark x1="42917" y1="18319" x2="53542" y2="57815"/>
                        <a14:foregroundMark x1="45417" y1="5714" x2="45000" y2="7563"/>
                        <a14:foregroundMark x1="43125" y1="15966" x2="42292" y2="17815"/>
                        <a14:foregroundMark x1="53333" y1="68571" x2="51458" y2="73445"/>
                        <a14:foregroundMark x1="77500" y1="89748" x2="80208" y2="90588"/>
                        <a14:foregroundMark x1="19167" y1="89412" x2="13333" y2="90420"/>
                        <a14:foregroundMark x1="44375" y1="92101" x2="44375" y2="92101"/>
                      </a14:backgroundRemoval>
                    </a14:imgEffect>
                  </a14:imgLayer>
                </a14:imgProps>
              </a:ext>
            </a:extLst>
          </a:blip>
          <a:stretch>
            <a:fillRect/>
          </a:stretch>
        </p:blipFill>
        <p:spPr>
          <a:xfrm>
            <a:off x="-11585" y="4356712"/>
            <a:ext cx="2016445" cy="1978385"/>
          </a:xfrm>
          <a:prstGeom prst="rect">
            <a:avLst/>
          </a:prstGeom>
        </p:spPr>
      </p:pic>
      <p:sp>
        <p:nvSpPr>
          <p:cNvPr id="10" name="TextBox 9">
            <a:extLst>
              <a:ext uri="{FF2B5EF4-FFF2-40B4-BE49-F238E27FC236}">
                <a16:creationId xmlns:a16="http://schemas.microsoft.com/office/drawing/2014/main" id="{AA3320A2-8695-F53F-2BBD-C11C10F9AED7}"/>
              </a:ext>
            </a:extLst>
          </p:cNvPr>
          <p:cNvSpPr txBox="1"/>
          <p:nvPr/>
        </p:nvSpPr>
        <p:spPr>
          <a:xfrm>
            <a:off x="2495664" y="5355398"/>
            <a:ext cx="7505468" cy="589072"/>
          </a:xfrm>
          <a:prstGeom prst="rect">
            <a:avLst/>
          </a:prstGeom>
          <a:noFill/>
        </p:spPr>
        <p:txBody>
          <a:bodyPr wrap="square" rtlCol="0">
            <a:spAutoFit/>
          </a:bodyPr>
          <a:lstStyle/>
          <a:p>
            <a:pPr algn="ctr">
              <a:lnSpc>
                <a:spcPct val="150000"/>
              </a:lnSpc>
            </a:pPr>
            <a:r>
              <a:rPr lang="en-US" sz="2400" b="1" spc="200" dirty="0">
                <a:solidFill>
                  <a:srgbClr val="0000FF"/>
                </a:solidFill>
              </a:rPr>
              <a:t>It takes many steps to make a single step</a:t>
            </a:r>
          </a:p>
        </p:txBody>
      </p:sp>
      <p:pic>
        <p:nvPicPr>
          <p:cNvPr id="14" name="Picture 13">
            <a:extLst>
              <a:ext uri="{FF2B5EF4-FFF2-40B4-BE49-F238E27FC236}">
                <a16:creationId xmlns:a16="http://schemas.microsoft.com/office/drawing/2014/main" id="{E24FF2C3-A11F-AC8A-E5CD-F43B2CA58A69}"/>
              </a:ext>
            </a:extLst>
          </p:cNvPr>
          <p:cNvPicPr>
            <a:picLocks noChangeAspect="1"/>
          </p:cNvPicPr>
          <p:nvPr/>
        </p:nvPicPr>
        <p:blipFill>
          <a:blip r:embed="rId4"/>
          <a:stretch>
            <a:fillRect/>
          </a:stretch>
        </p:blipFill>
        <p:spPr>
          <a:xfrm>
            <a:off x="10079641" y="2495420"/>
            <a:ext cx="1618174" cy="1500110"/>
          </a:xfrm>
          <a:prstGeom prst="rect">
            <a:avLst/>
          </a:prstGeom>
        </p:spPr>
      </p:pic>
      <p:cxnSp>
        <p:nvCxnSpPr>
          <p:cNvPr id="16" name="Straight Arrow Connector 15">
            <a:extLst>
              <a:ext uri="{FF2B5EF4-FFF2-40B4-BE49-F238E27FC236}">
                <a16:creationId xmlns:a16="http://schemas.microsoft.com/office/drawing/2014/main" id="{30B7CA2F-EDF7-001E-F05E-B4AF59840F20}"/>
              </a:ext>
            </a:extLst>
          </p:cNvPr>
          <p:cNvCxnSpPr>
            <a:cxnSpLocks/>
          </p:cNvCxnSpPr>
          <p:nvPr/>
        </p:nvCxnSpPr>
        <p:spPr>
          <a:xfrm>
            <a:off x="10982739" y="4128997"/>
            <a:ext cx="0" cy="1226401"/>
          </a:xfrm>
          <a:prstGeom prst="straightConnector1">
            <a:avLst/>
          </a:prstGeom>
          <a:ln w="31750">
            <a:solidFill>
              <a:srgbClr val="01010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8BBF512-ACD2-572E-D504-78A2C7F4253C}"/>
              </a:ext>
            </a:extLst>
          </p:cNvPr>
          <p:cNvSpPr txBox="1"/>
          <p:nvPr/>
        </p:nvSpPr>
        <p:spPr>
          <a:xfrm>
            <a:off x="9836700" y="5387292"/>
            <a:ext cx="2292077" cy="738664"/>
          </a:xfrm>
          <a:prstGeom prst="rect">
            <a:avLst/>
          </a:prstGeom>
          <a:noFill/>
        </p:spPr>
        <p:txBody>
          <a:bodyPr wrap="square" rtlCol="0">
            <a:spAutoFit/>
          </a:bodyPr>
          <a:lstStyle/>
          <a:p>
            <a:pPr algn="ctr"/>
            <a:r>
              <a:rPr lang="en-US" sz="1400" b="1" dirty="0"/>
              <a:t>Spring Loaded Camming Device (a Friend) used daily helps keeps fingers limber</a:t>
            </a:r>
          </a:p>
        </p:txBody>
      </p:sp>
      <p:cxnSp>
        <p:nvCxnSpPr>
          <p:cNvPr id="19" name="Straight Arrow Connector 18">
            <a:extLst>
              <a:ext uri="{FF2B5EF4-FFF2-40B4-BE49-F238E27FC236}">
                <a16:creationId xmlns:a16="http://schemas.microsoft.com/office/drawing/2014/main" id="{81F7F562-28B7-734A-A38A-DFA07BDCBE48}"/>
              </a:ext>
            </a:extLst>
          </p:cNvPr>
          <p:cNvCxnSpPr>
            <a:cxnSpLocks/>
          </p:cNvCxnSpPr>
          <p:nvPr/>
        </p:nvCxnSpPr>
        <p:spPr>
          <a:xfrm flipV="1">
            <a:off x="10906539" y="1232452"/>
            <a:ext cx="0" cy="1170449"/>
          </a:xfrm>
          <a:prstGeom prst="straightConnector1">
            <a:avLst/>
          </a:prstGeom>
          <a:ln w="31750">
            <a:solidFill>
              <a:srgbClr val="01010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9F9F356-3E95-1B81-68A2-BE6E6DA5ADFA}"/>
              </a:ext>
            </a:extLst>
          </p:cNvPr>
          <p:cNvSpPr txBox="1"/>
          <p:nvPr/>
        </p:nvSpPr>
        <p:spPr>
          <a:xfrm>
            <a:off x="10087662" y="662973"/>
            <a:ext cx="1700760" cy="523220"/>
          </a:xfrm>
          <a:prstGeom prst="rect">
            <a:avLst/>
          </a:prstGeom>
          <a:noFill/>
        </p:spPr>
        <p:txBody>
          <a:bodyPr wrap="square" rtlCol="0">
            <a:spAutoFit/>
          </a:bodyPr>
          <a:lstStyle/>
          <a:p>
            <a:pPr algn="ctr"/>
            <a:r>
              <a:rPr lang="en-US" sz="1400" b="1" dirty="0"/>
              <a:t>Adapt Everyday Items </a:t>
            </a:r>
          </a:p>
        </p:txBody>
      </p:sp>
      <p:pic>
        <p:nvPicPr>
          <p:cNvPr id="1026" name="Picture 2" descr="Female Rock Climber Silhouette. 40813460 Vector Art at Vecteezy">
            <a:extLst>
              <a:ext uri="{FF2B5EF4-FFF2-40B4-BE49-F238E27FC236}">
                <a16:creationId xmlns:a16="http://schemas.microsoft.com/office/drawing/2014/main" id="{2F382E11-0D6B-EEEF-8CBB-ADAAAA3B52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85" y="0"/>
            <a:ext cx="2016445" cy="261731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2DB5BAC9-B3D3-EF07-FE77-9C809AC80D93}"/>
              </a:ext>
            </a:extLst>
          </p:cNvPr>
          <p:cNvSpPr txBox="1"/>
          <p:nvPr/>
        </p:nvSpPr>
        <p:spPr>
          <a:xfrm>
            <a:off x="494185" y="522903"/>
            <a:ext cx="10950222" cy="4154984"/>
          </a:xfrm>
          <a:prstGeom prst="rect">
            <a:avLst/>
          </a:prstGeom>
          <a:noFill/>
        </p:spPr>
        <p:txBody>
          <a:bodyPr wrap="square" rtlCol="0">
            <a:spAutoFit/>
          </a:bodyPr>
          <a:lstStyle/>
          <a:p>
            <a:pPr algn="ctr"/>
            <a:r>
              <a:rPr lang="en-US" sz="4800" b="1" spc="300" dirty="0">
                <a:solidFill>
                  <a:srgbClr val="FF0000"/>
                </a:solidFill>
                <a:latin typeface="Ravie" panose="04040805050809020602" pitchFamily="82" charset="0"/>
              </a:rPr>
              <a:t>M.</a:t>
            </a:r>
            <a:r>
              <a:rPr lang="en-US" sz="4800" b="1" spc="300" dirty="0">
                <a:solidFill>
                  <a:srgbClr val="0000CC"/>
                </a:solidFill>
                <a:latin typeface="Ravie" panose="04040805050809020602" pitchFamily="82" charset="0"/>
              </a:rPr>
              <a:t>O.</a:t>
            </a:r>
            <a:r>
              <a:rPr lang="en-US" sz="4800" b="1" spc="300" dirty="0">
                <a:solidFill>
                  <a:srgbClr val="00B050"/>
                </a:solidFill>
                <a:latin typeface="Ravie" panose="04040805050809020602" pitchFamily="82" charset="0"/>
              </a:rPr>
              <a:t>R.</a:t>
            </a:r>
            <a:r>
              <a:rPr lang="en-US" sz="4800" b="1" spc="300" dirty="0">
                <a:solidFill>
                  <a:srgbClr val="7030A0"/>
                </a:solidFill>
                <a:latin typeface="Ravie" panose="04040805050809020602" pitchFamily="82" charset="0"/>
              </a:rPr>
              <a:t>E. </a:t>
            </a:r>
          </a:p>
          <a:p>
            <a:pPr algn="ctr"/>
            <a:endParaRPr lang="en-US" sz="3600" b="1" spc="300" dirty="0">
              <a:solidFill>
                <a:srgbClr val="7030A0"/>
              </a:solidFill>
              <a:latin typeface="Ravie" panose="04040805050809020602" pitchFamily="82" charset="0"/>
            </a:endParaRPr>
          </a:p>
          <a:p>
            <a:pPr algn="ctr"/>
            <a:r>
              <a:rPr lang="en-US" sz="3600" b="1" spc="300" dirty="0">
                <a:solidFill>
                  <a:srgbClr val="FF0000"/>
                </a:solidFill>
                <a:latin typeface="Kermit Extrabold" panose="020F0503040000060003" pitchFamily="34" charset="0"/>
              </a:rPr>
              <a:t>Exercise</a:t>
            </a:r>
            <a:r>
              <a:rPr lang="en-US" sz="3600" b="1" spc="300" dirty="0">
                <a:latin typeface="Kermit Extrabold" panose="020F0503040000060003" pitchFamily="34" charset="0"/>
              </a:rPr>
              <a:t> - </a:t>
            </a:r>
            <a:r>
              <a:rPr lang="en-US" sz="3600" b="1" spc="300" dirty="0">
                <a:solidFill>
                  <a:srgbClr val="0000FF"/>
                </a:solidFill>
                <a:latin typeface="Kermit Extrabold" panose="020F0503040000060003" pitchFamily="34" charset="0"/>
              </a:rPr>
              <a:t>Training</a:t>
            </a:r>
            <a:r>
              <a:rPr lang="en-US" sz="3600" b="1" spc="300" dirty="0">
                <a:latin typeface="Kermit Extrabold" panose="020F0503040000060003" pitchFamily="34" charset="0"/>
              </a:rPr>
              <a:t> - </a:t>
            </a:r>
            <a:r>
              <a:rPr lang="en-US" sz="3600" b="1" spc="300" dirty="0">
                <a:solidFill>
                  <a:srgbClr val="00B050"/>
                </a:solidFill>
                <a:latin typeface="Kermit Extrabold" panose="020F0503040000060003" pitchFamily="34" charset="0"/>
              </a:rPr>
              <a:t>Stretching</a:t>
            </a:r>
            <a:r>
              <a:rPr lang="en-US" sz="3600" b="1" spc="300" dirty="0">
                <a:latin typeface="Kermit Extrabold" panose="020F0503040000060003" pitchFamily="34" charset="0"/>
              </a:rPr>
              <a:t> </a:t>
            </a:r>
          </a:p>
          <a:p>
            <a:pPr algn="ctr"/>
            <a:endParaRPr lang="en-US" sz="3600" b="1" spc="300" dirty="0">
              <a:latin typeface="Kermit Extrabold" panose="020F0503040000060003" pitchFamily="34" charset="0"/>
            </a:endParaRPr>
          </a:p>
          <a:p>
            <a:pPr algn="ctr"/>
            <a:r>
              <a:rPr lang="en-US" sz="3600" b="1" spc="300" dirty="0">
                <a:latin typeface="Kermit Extrabold" panose="020F0503040000060003" pitchFamily="34" charset="0"/>
              </a:rPr>
              <a:t>as part of</a:t>
            </a:r>
          </a:p>
          <a:p>
            <a:pPr algn="ctr"/>
            <a:endParaRPr lang="en-US" sz="3600" b="1" spc="300" dirty="0">
              <a:latin typeface="Kermit Extrabold" panose="020F0503040000060003" pitchFamily="34" charset="0"/>
            </a:endParaRPr>
          </a:p>
          <a:p>
            <a:pPr algn="ctr"/>
            <a:r>
              <a:rPr lang="en-US" sz="3600" b="1" u="sng" spc="300" dirty="0">
                <a:latin typeface="Kermit Extrabold" panose="020F0503040000060003" pitchFamily="34" charset="0"/>
              </a:rPr>
              <a:t>Your</a:t>
            </a:r>
            <a:r>
              <a:rPr lang="en-US" sz="3600" b="1" spc="300" dirty="0">
                <a:latin typeface="Kermit Extrabold" panose="020F0503040000060003" pitchFamily="34" charset="0"/>
              </a:rPr>
              <a:t> </a:t>
            </a:r>
            <a:r>
              <a:rPr lang="en-US" sz="3600" b="1" spc="300" dirty="0">
                <a:solidFill>
                  <a:srgbClr val="7030A0"/>
                </a:solidFill>
                <a:latin typeface="Kermit Extrabold" panose="020F0503040000060003" pitchFamily="34" charset="0"/>
              </a:rPr>
              <a:t>clinical management </a:t>
            </a:r>
            <a:r>
              <a:rPr lang="en-US" sz="3600" b="1" spc="300" dirty="0">
                <a:latin typeface="Kermit Extrabold" panose="020F0503040000060003" pitchFamily="34" charset="0"/>
              </a:rPr>
              <a:t>of MS</a:t>
            </a:r>
            <a:endParaRPr lang="en-US" sz="3600" b="1" dirty="0">
              <a:latin typeface="Kermit Extrabold" panose="020F0503040000060003" pitchFamily="34" charset="0"/>
            </a:endParaRPr>
          </a:p>
        </p:txBody>
      </p:sp>
      <p:sp>
        <p:nvSpPr>
          <p:cNvPr id="18" name="TextBox 17">
            <a:extLst>
              <a:ext uri="{FF2B5EF4-FFF2-40B4-BE49-F238E27FC236}">
                <a16:creationId xmlns:a16="http://schemas.microsoft.com/office/drawing/2014/main" id="{0199EECC-35B5-FEDA-AFF1-06DACFC32032}"/>
              </a:ext>
            </a:extLst>
          </p:cNvPr>
          <p:cNvSpPr txBox="1"/>
          <p:nvPr/>
        </p:nvSpPr>
        <p:spPr>
          <a:xfrm>
            <a:off x="390138" y="2955547"/>
            <a:ext cx="2105526" cy="369332"/>
          </a:xfrm>
          <a:prstGeom prst="rect">
            <a:avLst/>
          </a:prstGeom>
          <a:noFill/>
        </p:spPr>
        <p:txBody>
          <a:bodyPr wrap="square">
            <a:spAutoFit/>
          </a:bodyPr>
          <a:lstStyle/>
          <a:p>
            <a:r>
              <a:rPr lang="en-US" sz="1800" b="1" spc="400" dirty="0">
                <a:solidFill>
                  <a:srgbClr val="FF0000"/>
                </a:solidFill>
              </a:rPr>
              <a:t>Think Small</a:t>
            </a:r>
          </a:p>
        </p:txBody>
      </p:sp>
    </p:spTree>
    <p:extLst>
      <p:ext uri="{BB962C8B-B14F-4D97-AF65-F5344CB8AC3E}">
        <p14:creationId xmlns:p14="http://schemas.microsoft.com/office/powerpoint/2010/main" val="31133005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0EB158A-1FDA-B036-B3B4-7F6D2D9ED3A6}"/>
              </a:ext>
            </a:extLst>
          </p:cNvPr>
          <p:cNvSpPr>
            <a:spLocks noGrp="1"/>
          </p:cNvSpPr>
          <p:nvPr>
            <p:ph type="ftr" sz="quarter" idx="11"/>
          </p:nvPr>
        </p:nvSpPr>
        <p:spPr/>
        <p:txBody>
          <a:bodyPr/>
          <a:lstStyle/>
          <a:p>
            <a:r>
              <a:rPr lang="en-US" b="1" dirty="0">
                <a:solidFill>
                  <a:schemeClr val="tx1"/>
                </a:solidFill>
              </a:rPr>
              <a:t>Enhancing Awareness, Promoting Exercise with MS</a:t>
            </a:r>
          </a:p>
        </p:txBody>
      </p:sp>
      <p:sp>
        <p:nvSpPr>
          <p:cNvPr id="5" name="Slide Number Placeholder 4">
            <a:extLst>
              <a:ext uri="{FF2B5EF4-FFF2-40B4-BE49-F238E27FC236}">
                <a16:creationId xmlns:a16="http://schemas.microsoft.com/office/drawing/2014/main" id="{68F4630E-6137-E71E-7950-34BCBC67D92F}"/>
              </a:ext>
            </a:extLst>
          </p:cNvPr>
          <p:cNvSpPr>
            <a:spLocks noGrp="1"/>
          </p:cNvSpPr>
          <p:nvPr>
            <p:ph type="sldNum" sz="quarter" idx="12"/>
          </p:nvPr>
        </p:nvSpPr>
        <p:spPr/>
        <p:txBody>
          <a:bodyPr/>
          <a:lstStyle/>
          <a:p>
            <a:fld id="{5E883481-A521-4A75-848A-A2BF2DE74739}" type="slidenum">
              <a:rPr lang="en-US" smtClean="0"/>
              <a:t>5</a:t>
            </a:fld>
            <a:endParaRPr lang="en-US" dirty="0"/>
          </a:p>
        </p:txBody>
      </p:sp>
      <p:sp>
        <p:nvSpPr>
          <p:cNvPr id="6" name="TextBox 5">
            <a:extLst>
              <a:ext uri="{FF2B5EF4-FFF2-40B4-BE49-F238E27FC236}">
                <a16:creationId xmlns:a16="http://schemas.microsoft.com/office/drawing/2014/main" id="{BEE60229-4705-047F-43D2-294A483661E3}"/>
              </a:ext>
            </a:extLst>
          </p:cNvPr>
          <p:cNvSpPr txBox="1"/>
          <p:nvPr/>
        </p:nvSpPr>
        <p:spPr>
          <a:xfrm>
            <a:off x="1971917" y="1795237"/>
            <a:ext cx="8143647" cy="2979918"/>
          </a:xfrm>
          <a:prstGeom prst="rect">
            <a:avLst/>
          </a:prstGeom>
          <a:noFill/>
        </p:spPr>
        <p:txBody>
          <a:bodyPr wrap="square" rtlCol="0">
            <a:spAutoFit/>
          </a:bodyPr>
          <a:lstStyle/>
          <a:p>
            <a:pPr>
              <a:lnSpc>
                <a:spcPct val="150000"/>
              </a:lnSpc>
            </a:pPr>
            <a:r>
              <a:rPr lang="en-US" sz="3200" dirty="0">
                <a:latin typeface="Kermit Extrabold" panose="020F0503040000060003" pitchFamily="34" charset="0"/>
              </a:rPr>
              <a:t>80% of people diagnosed with Multiple Sclerosis are not employed 3 years after being diagnosed with Multiple Sclerosis.  This is </a:t>
            </a:r>
            <a:r>
              <a:rPr lang="en-US" sz="3200" u="sng" dirty="0">
                <a:solidFill>
                  <a:srgbClr val="FF0000"/>
                </a:solidFill>
                <a:latin typeface="Kermit Extrabold" panose="020F0503040000060003" pitchFamily="34" charset="0"/>
              </a:rPr>
              <a:t>your</a:t>
            </a:r>
            <a:r>
              <a:rPr lang="en-US" sz="3200" dirty="0">
                <a:latin typeface="Kermit Extrabold" panose="020F0503040000060003" pitchFamily="34" charset="0"/>
              </a:rPr>
              <a:t> opportunity.</a:t>
            </a:r>
          </a:p>
        </p:txBody>
      </p:sp>
      <p:sp>
        <p:nvSpPr>
          <p:cNvPr id="7" name="TextBox 6">
            <a:extLst>
              <a:ext uri="{FF2B5EF4-FFF2-40B4-BE49-F238E27FC236}">
                <a16:creationId xmlns:a16="http://schemas.microsoft.com/office/drawing/2014/main" id="{14E29E25-85A4-CEC1-9C0A-6A8BAE95E75B}"/>
              </a:ext>
            </a:extLst>
          </p:cNvPr>
          <p:cNvSpPr txBox="1"/>
          <p:nvPr/>
        </p:nvSpPr>
        <p:spPr>
          <a:xfrm>
            <a:off x="1766208" y="6085826"/>
            <a:ext cx="8555064" cy="246221"/>
          </a:xfrm>
          <a:prstGeom prst="rect">
            <a:avLst/>
          </a:prstGeom>
          <a:noFill/>
        </p:spPr>
        <p:txBody>
          <a:bodyPr wrap="square" rtlCol="0">
            <a:spAutoFit/>
          </a:bodyPr>
          <a:lstStyle/>
          <a:p>
            <a:pPr algn="ctr"/>
            <a:r>
              <a:rPr lang="en-US" sz="1000" b="1" dirty="0">
                <a:latin typeface="Kermit Extrabold" panose="020F0503040000060003" pitchFamily="34" charset="0"/>
              </a:rPr>
              <a:t>Ref:  Center for Disease Control/National MS Society</a:t>
            </a:r>
          </a:p>
        </p:txBody>
      </p:sp>
      <p:sp>
        <p:nvSpPr>
          <p:cNvPr id="8" name="TextBox 7">
            <a:extLst>
              <a:ext uri="{FF2B5EF4-FFF2-40B4-BE49-F238E27FC236}">
                <a16:creationId xmlns:a16="http://schemas.microsoft.com/office/drawing/2014/main" id="{6FC7093C-31E2-B452-3FF7-C443D8D372EE}"/>
              </a:ext>
            </a:extLst>
          </p:cNvPr>
          <p:cNvSpPr txBox="1"/>
          <p:nvPr/>
        </p:nvSpPr>
        <p:spPr>
          <a:xfrm>
            <a:off x="1100380" y="548579"/>
            <a:ext cx="10058400" cy="646331"/>
          </a:xfrm>
          <a:prstGeom prst="rect">
            <a:avLst/>
          </a:prstGeom>
          <a:noFill/>
        </p:spPr>
        <p:txBody>
          <a:bodyPr wrap="square" rtlCol="0">
            <a:spAutoFit/>
          </a:bodyPr>
          <a:lstStyle/>
          <a:p>
            <a:pPr algn="ctr"/>
            <a:r>
              <a:rPr lang="en-US" sz="3600" b="1" spc="300" dirty="0">
                <a:latin typeface="Ravie" panose="04040805050809020602" pitchFamily="82" charset="0"/>
              </a:rPr>
              <a:t>Catalyst of </a:t>
            </a:r>
            <a:r>
              <a:rPr lang="en-US" sz="3600" b="1" spc="300" dirty="0">
                <a:solidFill>
                  <a:srgbClr val="FF0000"/>
                </a:solidFill>
                <a:latin typeface="Ravie" panose="04040805050809020602" pitchFamily="82" charset="0"/>
              </a:rPr>
              <a:t>M.</a:t>
            </a:r>
            <a:r>
              <a:rPr lang="en-US" sz="3600" b="1" spc="300" dirty="0">
                <a:solidFill>
                  <a:srgbClr val="0000CC"/>
                </a:solidFill>
                <a:latin typeface="Ravie" panose="04040805050809020602" pitchFamily="82" charset="0"/>
              </a:rPr>
              <a:t>O.</a:t>
            </a:r>
            <a:r>
              <a:rPr lang="en-US" sz="3600" b="1" spc="300" dirty="0">
                <a:solidFill>
                  <a:srgbClr val="00B050"/>
                </a:solidFill>
                <a:latin typeface="Ravie" panose="04040805050809020602" pitchFamily="82" charset="0"/>
              </a:rPr>
              <a:t>R.</a:t>
            </a:r>
            <a:r>
              <a:rPr lang="en-US" sz="3600" b="1" spc="300" dirty="0">
                <a:solidFill>
                  <a:srgbClr val="7030A0"/>
                </a:solidFill>
                <a:latin typeface="Ravie" panose="04040805050809020602" pitchFamily="82" charset="0"/>
              </a:rPr>
              <a:t>E.</a:t>
            </a:r>
            <a:endParaRPr lang="en-US" sz="3600" b="1" dirty="0">
              <a:latin typeface="Kermit Extrabold" panose="020F0503040000060003" pitchFamily="34" charset="0"/>
            </a:endParaRPr>
          </a:p>
        </p:txBody>
      </p:sp>
      <p:pic>
        <p:nvPicPr>
          <p:cNvPr id="2" name="Picture 1">
            <a:extLst>
              <a:ext uri="{FF2B5EF4-FFF2-40B4-BE49-F238E27FC236}">
                <a16:creationId xmlns:a16="http://schemas.microsoft.com/office/drawing/2014/main" id="{BFF69E58-1FCA-470B-2B3B-200EB19D8E5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378" b="92101" l="10000" r="90000">
                        <a14:foregroundMark x1="42917" y1="18319" x2="53542" y2="57815"/>
                        <a14:foregroundMark x1="45417" y1="5714" x2="45000" y2="7563"/>
                        <a14:foregroundMark x1="43125" y1="15966" x2="42292" y2="17815"/>
                        <a14:foregroundMark x1="53333" y1="68571" x2="51458" y2="73445"/>
                        <a14:foregroundMark x1="77500" y1="89748" x2="80208" y2="90588"/>
                        <a14:foregroundMark x1="19167" y1="89412" x2="13333" y2="90420"/>
                        <a14:foregroundMark x1="44375" y1="92101" x2="44375" y2="92101"/>
                      </a14:backgroundRemoval>
                    </a14:imgEffect>
                  </a14:imgLayer>
                </a14:imgProps>
              </a:ext>
            </a:extLst>
          </a:blip>
          <a:stretch>
            <a:fillRect/>
          </a:stretch>
        </p:blipFill>
        <p:spPr>
          <a:xfrm>
            <a:off x="358877" y="5004812"/>
            <a:ext cx="1613040" cy="1430015"/>
          </a:xfrm>
          <a:prstGeom prst="rect">
            <a:avLst/>
          </a:prstGeom>
        </p:spPr>
      </p:pic>
      <p:sp>
        <p:nvSpPr>
          <p:cNvPr id="3" name="TextBox 2">
            <a:extLst>
              <a:ext uri="{FF2B5EF4-FFF2-40B4-BE49-F238E27FC236}">
                <a16:creationId xmlns:a16="http://schemas.microsoft.com/office/drawing/2014/main" id="{0E3BCBFF-C5AD-D575-D5BE-7FBF54BB1BD6}"/>
              </a:ext>
            </a:extLst>
          </p:cNvPr>
          <p:cNvSpPr txBox="1"/>
          <p:nvPr/>
        </p:nvSpPr>
        <p:spPr>
          <a:xfrm>
            <a:off x="5135630" y="4952033"/>
            <a:ext cx="1920739" cy="423449"/>
          </a:xfrm>
          <a:prstGeom prst="rect">
            <a:avLst/>
          </a:prstGeom>
          <a:noFill/>
        </p:spPr>
        <p:txBody>
          <a:bodyPr wrap="square" rtlCol="0">
            <a:spAutoFit/>
          </a:bodyPr>
          <a:lstStyle/>
          <a:p>
            <a:pPr>
              <a:lnSpc>
                <a:spcPct val="150000"/>
              </a:lnSpc>
            </a:pPr>
            <a:r>
              <a:rPr lang="en-US" sz="1600" b="1" spc="200" dirty="0">
                <a:solidFill>
                  <a:srgbClr val="7030A0"/>
                </a:solidFill>
              </a:rPr>
              <a:t>“THINK SMALL”</a:t>
            </a:r>
          </a:p>
        </p:txBody>
      </p:sp>
      <p:sp>
        <p:nvSpPr>
          <p:cNvPr id="11" name="TextBox 10">
            <a:extLst>
              <a:ext uri="{FF2B5EF4-FFF2-40B4-BE49-F238E27FC236}">
                <a16:creationId xmlns:a16="http://schemas.microsoft.com/office/drawing/2014/main" id="{5C9A25AD-4A8F-3448-0C13-13CD0DD027F4}"/>
              </a:ext>
            </a:extLst>
          </p:cNvPr>
          <p:cNvSpPr txBox="1"/>
          <p:nvPr/>
        </p:nvSpPr>
        <p:spPr>
          <a:xfrm>
            <a:off x="10747513" y="6123138"/>
            <a:ext cx="304800" cy="369332"/>
          </a:xfrm>
          <a:prstGeom prst="rect">
            <a:avLst/>
          </a:prstGeom>
          <a:solidFill>
            <a:schemeClr val="bg1"/>
          </a:solidFill>
        </p:spPr>
        <p:txBody>
          <a:bodyPr wrap="square" rtlCol="0">
            <a:spAutoFit/>
          </a:bodyPr>
          <a:lstStyle/>
          <a:p>
            <a:endParaRPr lang="en-US" dirty="0"/>
          </a:p>
        </p:txBody>
      </p:sp>
      <p:pic>
        <p:nvPicPr>
          <p:cNvPr id="1026" name="Picture 2" descr="Bright colorful footprints create a whimsical path on a clean ...">
            <a:extLst>
              <a:ext uri="{FF2B5EF4-FFF2-40B4-BE49-F238E27FC236}">
                <a16:creationId xmlns:a16="http://schemas.microsoft.com/office/drawing/2014/main" id="{6F714C73-EDE0-FDD5-8807-146177F6AC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13873">
            <a:off x="8779465" y="1261465"/>
            <a:ext cx="3216878" cy="476531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70+ Black Man Beach Chair Illustrations, Royalty-Free Vector Graphics ...">
            <a:extLst>
              <a:ext uri="{FF2B5EF4-FFF2-40B4-BE49-F238E27FC236}">
                <a16:creationId xmlns:a16="http://schemas.microsoft.com/office/drawing/2014/main" id="{2AC63C51-B082-0E51-7385-9A7EAFA61242}"/>
              </a:ext>
            </a:extLst>
          </p:cNvPr>
          <p:cNvPicPr>
            <a:picLocks noChangeAspect="1" noChangeArrowheads="1"/>
          </p:cNvPicPr>
          <p:nvPr/>
        </p:nvPicPr>
        <p:blipFill>
          <a:blip r:embed="rId5">
            <a:duotone>
              <a:srgbClr val="4472C4">
                <a:shade val="45000"/>
                <a:satMod val="135000"/>
              </a:srgbClr>
              <a:prstClr val="white"/>
            </a:duotone>
            <a:extLst>
              <a:ext uri="{BEBA8EAE-BF5A-486C-A8C5-ECC9F3942E4B}">
                <a14:imgProps xmlns:a14="http://schemas.microsoft.com/office/drawing/2010/main">
                  <a14:imgLayer r:embed="rId6">
                    <a14:imgEffect>
                      <a14:backgroundRemoval t="9804" b="93301" l="9804" r="89706">
                        <a14:foregroundMark x1="50000" y1="9804" x2="53758" y2="9967"/>
                        <a14:foregroundMark x1="40359" y1="90033" x2="37908" y2="93301"/>
                        <a14:backgroundMark x1="68301" y1="63562" x2="81699" y2="60948"/>
                        <a14:backgroundMark x1="78105" y1="64052" x2="77614" y2="85948"/>
                        <a14:backgroundMark x1="75000" y1="73366" x2="55065" y2="70098"/>
                        <a14:backgroundMark x1="53268" y1="71405" x2="47712" y2="73366"/>
                        <a14:backgroundMark x1="49837" y1="62255" x2="50654" y2="72222"/>
                        <a14:backgroundMark x1="45915" y1="61765" x2="51961" y2="62745"/>
                        <a14:backgroundMark x1="51634" y1="62745" x2="44281" y2="62908"/>
                        <a14:backgroundMark x1="62418" y1="62255" x2="49346" y2="62908"/>
                      </a14:backgroundRemoval>
                    </a14:imgEffect>
                  </a14:imgLayer>
                </a14:imgProps>
              </a:ext>
              <a:ext uri="{28A0092B-C50C-407E-A947-70E740481C1C}">
                <a14:useLocalDpi xmlns:a14="http://schemas.microsoft.com/office/drawing/2010/main" val="0"/>
              </a:ext>
            </a:extLst>
          </a:blip>
          <a:srcRect/>
          <a:stretch>
            <a:fillRect/>
          </a:stretch>
        </p:blipFill>
        <p:spPr bwMode="auto">
          <a:xfrm>
            <a:off x="9838301" y="2603940"/>
            <a:ext cx="908084" cy="98897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4BDB5161-C50B-6E15-8E2A-222258441CC2}"/>
              </a:ext>
            </a:extLst>
          </p:cNvPr>
          <p:cNvPicPr>
            <a:picLocks noChangeAspect="1"/>
          </p:cNvPicPr>
          <p:nvPr/>
        </p:nvPicPr>
        <p:blipFill>
          <a:blip r:embed="rId7">
            <a:alphaModFix/>
            <a:extLst>
              <a:ext uri="{28A0092B-C50C-407E-A947-70E740481C1C}">
                <a14:useLocalDpi xmlns:a14="http://schemas.microsoft.com/office/drawing/2010/main" val="0"/>
              </a:ext>
            </a:extLst>
          </a:blip>
          <a:stretch>
            <a:fillRect/>
          </a:stretch>
        </p:blipFill>
        <p:spPr>
          <a:xfrm>
            <a:off x="228842" y="1795237"/>
            <a:ext cx="1743075" cy="3090862"/>
          </a:xfrm>
          <a:prstGeom prst="rect">
            <a:avLst/>
          </a:prstGeom>
        </p:spPr>
      </p:pic>
      <p:sp>
        <p:nvSpPr>
          <p:cNvPr id="13" name="TextBox 12">
            <a:extLst>
              <a:ext uri="{FF2B5EF4-FFF2-40B4-BE49-F238E27FC236}">
                <a16:creationId xmlns:a16="http://schemas.microsoft.com/office/drawing/2014/main" id="{40BE52F8-C682-3754-E29A-DD330B90AD48}"/>
              </a:ext>
            </a:extLst>
          </p:cNvPr>
          <p:cNvSpPr txBox="1"/>
          <p:nvPr/>
        </p:nvSpPr>
        <p:spPr>
          <a:xfrm>
            <a:off x="358877" y="4491930"/>
            <a:ext cx="1378402" cy="369332"/>
          </a:xfrm>
          <a:prstGeom prst="rect">
            <a:avLst/>
          </a:prstGeom>
          <a:noFill/>
        </p:spPr>
        <p:txBody>
          <a:bodyPr wrap="square" rtlCol="0">
            <a:spAutoFit/>
          </a:bodyPr>
          <a:lstStyle/>
          <a:p>
            <a:pPr algn="ctr"/>
            <a:r>
              <a:rPr lang="en-US" b="1" dirty="0">
                <a:solidFill>
                  <a:schemeClr val="bg1"/>
                </a:solidFill>
              </a:rPr>
              <a:t>Art by Luke</a:t>
            </a:r>
          </a:p>
        </p:txBody>
      </p:sp>
      <p:sp>
        <p:nvSpPr>
          <p:cNvPr id="10" name="TextBox 9">
            <a:extLst>
              <a:ext uri="{FF2B5EF4-FFF2-40B4-BE49-F238E27FC236}">
                <a16:creationId xmlns:a16="http://schemas.microsoft.com/office/drawing/2014/main" id="{3E6F6ACF-B624-25F1-F102-9E89800D67E3}"/>
              </a:ext>
            </a:extLst>
          </p:cNvPr>
          <p:cNvSpPr txBox="1"/>
          <p:nvPr/>
        </p:nvSpPr>
        <p:spPr>
          <a:xfrm>
            <a:off x="2184664" y="5365655"/>
            <a:ext cx="7718151" cy="589072"/>
          </a:xfrm>
          <a:prstGeom prst="rect">
            <a:avLst/>
          </a:prstGeom>
          <a:noFill/>
        </p:spPr>
        <p:txBody>
          <a:bodyPr wrap="square" rtlCol="0">
            <a:spAutoFit/>
          </a:bodyPr>
          <a:lstStyle/>
          <a:p>
            <a:pPr algn="ctr">
              <a:lnSpc>
                <a:spcPct val="150000"/>
              </a:lnSpc>
            </a:pPr>
            <a:r>
              <a:rPr lang="en-US" sz="2400" b="1" spc="200" dirty="0">
                <a:solidFill>
                  <a:srgbClr val="7030A0"/>
                </a:solidFill>
              </a:rPr>
              <a:t>It takes many steps to make a single step</a:t>
            </a:r>
          </a:p>
        </p:txBody>
      </p:sp>
      <p:pic>
        <p:nvPicPr>
          <p:cNvPr id="14" name="Picture 2" descr="Large Transparent Multi Color Butterfly PNG Clipart - ClipArt Best ...">
            <a:extLst>
              <a:ext uri="{FF2B5EF4-FFF2-40B4-BE49-F238E27FC236}">
                <a16:creationId xmlns:a16="http://schemas.microsoft.com/office/drawing/2014/main" id="{C29C0CB6-E7C8-DF4B-F0B6-BCC207BDA7B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97596" y="1184871"/>
            <a:ext cx="727294" cy="714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26392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2AE7D95-0AF3-5D14-721A-46B9E1D28018}"/>
              </a:ext>
            </a:extLst>
          </p:cNvPr>
          <p:cNvSpPr>
            <a:spLocks noGrp="1"/>
          </p:cNvSpPr>
          <p:nvPr>
            <p:ph type="sldNum" sz="quarter" idx="12"/>
          </p:nvPr>
        </p:nvSpPr>
        <p:spPr/>
        <p:txBody>
          <a:bodyPr/>
          <a:lstStyle/>
          <a:p>
            <a:fld id="{5E883481-A521-4A75-848A-A2BF2DE74739}" type="slidenum">
              <a:rPr lang="en-US" smtClean="0"/>
              <a:t>6</a:t>
            </a:fld>
            <a:endParaRPr lang="en-US" dirty="0"/>
          </a:p>
        </p:txBody>
      </p:sp>
      <p:sp>
        <p:nvSpPr>
          <p:cNvPr id="2" name="TextBox 1">
            <a:extLst>
              <a:ext uri="{FF2B5EF4-FFF2-40B4-BE49-F238E27FC236}">
                <a16:creationId xmlns:a16="http://schemas.microsoft.com/office/drawing/2014/main" id="{DA0E4967-2E6C-5A02-C5FF-075759B22624}"/>
              </a:ext>
            </a:extLst>
          </p:cNvPr>
          <p:cNvSpPr txBox="1"/>
          <p:nvPr/>
        </p:nvSpPr>
        <p:spPr>
          <a:xfrm>
            <a:off x="0" y="129241"/>
            <a:ext cx="12192000" cy="646331"/>
          </a:xfrm>
          <a:prstGeom prst="rect">
            <a:avLst/>
          </a:prstGeom>
          <a:noFill/>
        </p:spPr>
        <p:txBody>
          <a:bodyPr wrap="square" rtlCol="0">
            <a:spAutoFit/>
          </a:bodyPr>
          <a:lstStyle/>
          <a:p>
            <a:pPr algn="ctr"/>
            <a:r>
              <a:rPr lang="en-US" sz="3600" b="1" spc="300" dirty="0">
                <a:solidFill>
                  <a:srgbClr val="FF0000"/>
                </a:solidFill>
                <a:latin typeface="Ravie" panose="04040805050809020602" pitchFamily="82" charset="0"/>
              </a:rPr>
              <a:t>  </a:t>
            </a:r>
            <a:r>
              <a:rPr lang="en-US" sz="3600" b="1" spc="300" dirty="0">
                <a:latin typeface="Ravie" panose="04040805050809020602" pitchFamily="82" charset="0"/>
              </a:rPr>
              <a:t>BETA -</a:t>
            </a:r>
            <a:r>
              <a:rPr lang="en-US" sz="3600" b="1" spc="300" dirty="0">
                <a:solidFill>
                  <a:srgbClr val="FF0000"/>
                </a:solidFill>
                <a:latin typeface="Ravie" panose="04040805050809020602" pitchFamily="82" charset="0"/>
              </a:rPr>
              <a:t> M.</a:t>
            </a:r>
            <a:r>
              <a:rPr lang="en-US" sz="3600" b="1" spc="300" dirty="0">
                <a:solidFill>
                  <a:srgbClr val="0000CC"/>
                </a:solidFill>
                <a:latin typeface="Ravie" panose="04040805050809020602" pitchFamily="82" charset="0"/>
              </a:rPr>
              <a:t>O.</a:t>
            </a:r>
            <a:r>
              <a:rPr lang="en-US" sz="3600" b="1" spc="300" dirty="0">
                <a:solidFill>
                  <a:srgbClr val="00B050"/>
                </a:solidFill>
                <a:latin typeface="Ravie" panose="04040805050809020602" pitchFamily="82" charset="0"/>
              </a:rPr>
              <a:t>R.</a:t>
            </a:r>
            <a:r>
              <a:rPr lang="en-US" sz="3600" b="1" spc="300" dirty="0">
                <a:solidFill>
                  <a:srgbClr val="7030A0"/>
                </a:solidFill>
                <a:latin typeface="Ravie" panose="04040805050809020602" pitchFamily="82" charset="0"/>
              </a:rPr>
              <a:t>E.  </a:t>
            </a:r>
            <a:r>
              <a:rPr lang="en-US" sz="3600" b="1" spc="200" dirty="0">
                <a:latin typeface="Ravie" panose="04040805050809020602" pitchFamily="82" charset="0"/>
              </a:rPr>
              <a:t>Collaboration</a:t>
            </a:r>
          </a:p>
        </p:txBody>
      </p:sp>
      <p:sp>
        <p:nvSpPr>
          <p:cNvPr id="5" name="Footer Placeholder 4">
            <a:extLst>
              <a:ext uri="{FF2B5EF4-FFF2-40B4-BE49-F238E27FC236}">
                <a16:creationId xmlns:a16="http://schemas.microsoft.com/office/drawing/2014/main" id="{C09691A5-B5C5-1ACB-CC5B-E9156B356FE5}"/>
              </a:ext>
            </a:extLst>
          </p:cNvPr>
          <p:cNvSpPr>
            <a:spLocks noGrp="1"/>
          </p:cNvSpPr>
          <p:nvPr>
            <p:ph type="ftr" sz="quarter" idx="11"/>
          </p:nvPr>
        </p:nvSpPr>
        <p:spPr>
          <a:xfrm>
            <a:off x="4236036" y="6394093"/>
            <a:ext cx="4114800" cy="365125"/>
          </a:xfrm>
        </p:spPr>
        <p:txBody>
          <a:bodyPr/>
          <a:lstStyle/>
          <a:p>
            <a:r>
              <a:rPr lang="en-US" b="1" dirty="0">
                <a:solidFill>
                  <a:schemeClr val="tx1"/>
                </a:solidFill>
              </a:rPr>
              <a:t>Enhancing Awareness, Promoting Exercise with MS</a:t>
            </a:r>
          </a:p>
        </p:txBody>
      </p:sp>
      <p:pic>
        <p:nvPicPr>
          <p:cNvPr id="9" name="Picture 8">
            <a:extLst>
              <a:ext uri="{FF2B5EF4-FFF2-40B4-BE49-F238E27FC236}">
                <a16:creationId xmlns:a16="http://schemas.microsoft.com/office/drawing/2014/main" id="{D4E1A7C4-4B12-E491-B7A0-5AC3D630FF9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378" b="92101" l="10000" r="90000">
                        <a14:foregroundMark x1="42917" y1="18319" x2="53542" y2="57815"/>
                        <a14:foregroundMark x1="45417" y1="5714" x2="45000" y2="7563"/>
                        <a14:foregroundMark x1="43125" y1="15966" x2="42292" y2="17815"/>
                        <a14:foregroundMark x1="53333" y1="68571" x2="51458" y2="73445"/>
                        <a14:foregroundMark x1="77500" y1="89748" x2="80208" y2="90588"/>
                        <a14:foregroundMark x1="19167" y1="89412" x2="13333" y2="90420"/>
                        <a14:foregroundMark x1="44375" y1="92101" x2="44375" y2="92101"/>
                      </a14:backgroundRemoval>
                    </a14:imgEffect>
                  </a14:imgLayer>
                </a14:imgProps>
              </a:ext>
            </a:extLst>
          </a:blip>
          <a:stretch>
            <a:fillRect/>
          </a:stretch>
        </p:blipFill>
        <p:spPr>
          <a:xfrm>
            <a:off x="322384" y="5649646"/>
            <a:ext cx="717391" cy="889266"/>
          </a:xfrm>
          <a:prstGeom prst="rect">
            <a:avLst/>
          </a:prstGeom>
        </p:spPr>
      </p:pic>
      <p:sp>
        <p:nvSpPr>
          <p:cNvPr id="6" name="TextBox 5">
            <a:extLst>
              <a:ext uri="{FF2B5EF4-FFF2-40B4-BE49-F238E27FC236}">
                <a16:creationId xmlns:a16="http://schemas.microsoft.com/office/drawing/2014/main" id="{DC3837C0-A4D1-E44A-C8C9-6FFC6B577D76}"/>
              </a:ext>
            </a:extLst>
          </p:cNvPr>
          <p:cNvSpPr txBox="1"/>
          <p:nvPr/>
        </p:nvSpPr>
        <p:spPr>
          <a:xfrm>
            <a:off x="428069" y="1586711"/>
            <a:ext cx="11763931" cy="3919984"/>
          </a:xfrm>
          <a:prstGeom prst="rect">
            <a:avLst/>
          </a:prstGeom>
          <a:noFill/>
        </p:spPr>
        <p:txBody>
          <a:bodyPr wrap="square" rtlCol="0">
            <a:spAutoFit/>
          </a:bodyPr>
          <a:lstStyle/>
          <a:p>
            <a:pPr algn="ctr">
              <a:lnSpc>
                <a:spcPct val="150000"/>
              </a:lnSpc>
            </a:pPr>
            <a:endParaRPr lang="en-US" sz="2400" b="1" dirty="0">
              <a:latin typeface="Kermit Extrabold" panose="020F0503040000060003" pitchFamily="34" charset="0"/>
            </a:endParaRPr>
          </a:p>
          <a:p>
            <a:pPr algn="ctr">
              <a:lnSpc>
                <a:spcPct val="150000"/>
              </a:lnSpc>
            </a:pPr>
            <a:endParaRPr lang="en-US" sz="2400" b="1" dirty="0">
              <a:latin typeface="Kermit Extrabold" panose="020F0503040000060003" pitchFamily="34" charset="0"/>
            </a:endParaRPr>
          </a:p>
          <a:p>
            <a:pPr marL="457200" indent="-457200">
              <a:lnSpc>
                <a:spcPct val="150000"/>
              </a:lnSpc>
              <a:buFont typeface="+mj-lt"/>
              <a:buAutoNum type="arabicPeriod"/>
            </a:pPr>
            <a:r>
              <a:rPr lang="en-US" sz="2400" b="1" dirty="0">
                <a:latin typeface="Kermit Extrabold" panose="020F0503040000060003" pitchFamily="34" charset="0"/>
              </a:rPr>
              <a:t> Broad based Awareness Guide for Folks, Family, Friends, Employers </a:t>
            </a:r>
          </a:p>
          <a:p>
            <a:pPr marL="457200" indent="-457200">
              <a:lnSpc>
                <a:spcPct val="150000"/>
              </a:lnSpc>
              <a:buFont typeface="+mj-lt"/>
              <a:buAutoNum type="arabicPeriod"/>
            </a:pPr>
            <a:r>
              <a:rPr lang="en-US" sz="2400" b="1" dirty="0">
                <a:latin typeface="Kermit Extrabold" panose="020F0503040000060003" pitchFamily="34" charset="0"/>
              </a:rPr>
              <a:t>Physical activity and Stretching</a:t>
            </a:r>
          </a:p>
          <a:p>
            <a:pPr marL="457200" indent="-457200">
              <a:lnSpc>
                <a:spcPct val="150000"/>
              </a:lnSpc>
              <a:buFont typeface="+mj-lt"/>
              <a:buAutoNum type="arabicPeriod"/>
            </a:pPr>
            <a:r>
              <a:rPr lang="en-US" sz="2400" b="1" dirty="0">
                <a:latin typeface="Kermit Extrabold" panose="020F0503040000060003" pitchFamily="34" charset="0"/>
              </a:rPr>
              <a:t> Participate in Activity</a:t>
            </a:r>
          </a:p>
          <a:p>
            <a:pPr marL="457200" indent="-457200">
              <a:lnSpc>
                <a:spcPct val="150000"/>
              </a:lnSpc>
              <a:buFont typeface="+mj-lt"/>
              <a:buAutoNum type="arabicPeriod"/>
            </a:pPr>
            <a:r>
              <a:rPr lang="en-US" sz="2400" b="1" dirty="0">
                <a:latin typeface="Kermit Extrabold" panose="020F0503040000060003" pitchFamily="34" charset="0"/>
              </a:rPr>
              <a:t> Access = Motivation </a:t>
            </a:r>
          </a:p>
          <a:p>
            <a:pPr marL="457200" indent="-457200">
              <a:lnSpc>
                <a:spcPct val="150000"/>
              </a:lnSpc>
              <a:buFont typeface="+mj-lt"/>
              <a:buAutoNum type="arabicPeriod"/>
            </a:pPr>
            <a:r>
              <a:rPr lang="en-US" sz="2400" b="1" dirty="0">
                <a:latin typeface="Kermit Extrabold" panose="020F0503040000060003" pitchFamily="34" charset="0"/>
              </a:rPr>
              <a:t> Push = Enjoyment</a:t>
            </a:r>
          </a:p>
        </p:txBody>
      </p:sp>
      <p:sp>
        <p:nvSpPr>
          <p:cNvPr id="11" name="TextBox 10">
            <a:extLst>
              <a:ext uri="{FF2B5EF4-FFF2-40B4-BE49-F238E27FC236}">
                <a16:creationId xmlns:a16="http://schemas.microsoft.com/office/drawing/2014/main" id="{CA2322D7-9E41-93B5-4A9E-CCD55ABF6695}"/>
              </a:ext>
            </a:extLst>
          </p:cNvPr>
          <p:cNvSpPr txBox="1"/>
          <p:nvPr/>
        </p:nvSpPr>
        <p:spPr>
          <a:xfrm>
            <a:off x="0" y="928374"/>
            <a:ext cx="12192000" cy="679930"/>
          </a:xfrm>
          <a:prstGeom prst="rect">
            <a:avLst/>
          </a:prstGeom>
          <a:noFill/>
        </p:spPr>
        <p:txBody>
          <a:bodyPr wrap="square">
            <a:spAutoFit/>
          </a:bodyPr>
          <a:lstStyle/>
          <a:p>
            <a:pPr algn="ctr">
              <a:lnSpc>
                <a:spcPct val="150000"/>
              </a:lnSpc>
            </a:pPr>
            <a:r>
              <a:rPr lang="en-US" sz="2800" b="1" dirty="0">
                <a:latin typeface="Kermit Extrabold" panose="020F0503040000060003" pitchFamily="34" charset="0"/>
              </a:rPr>
              <a:t>Activity Promotes Healing</a:t>
            </a:r>
          </a:p>
        </p:txBody>
      </p:sp>
      <p:sp>
        <p:nvSpPr>
          <p:cNvPr id="7" name="TextBox 6">
            <a:extLst>
              <a:ext uri="{FF2B5EF4-FFF2-40B4-BE49-F238E27FC236}">
                <a16:creationId xmlns:a16="http://schemas.microsoft.com/office/drawing/2014/main" id="{A554EC33-F240-E5DF-11AD-4C59C4694EAF}"/>
              </a:ext>
            </a:extLst>
          </p:cNvPr>
          <p:cNvSpPr txBox="1"/>
          <p:nvPr/>
        </p:nvSpPr>
        <p:spPr>
          <a:xfrm>
            <a:off x="4076566" y="1907763"/>
            <a:ext cx="4038868" cy="461665"/>
          </a:xfrm>
          <a:prstGeom prst="rect">
            <a:avLst/>
          </a:prstGeom>
          <a:noFill/>
        </p:spPr>
        <p:txBody>
          <a:bodyPr wrap="square" rtlCol="0">
            <a:spAutoFit/>
          </a:bodyPr>
          <a:lstStyle/>
          <a:p>
            <a:pPr algn="ctr"/>
            <a:r>
              <a:rPr lang="en-US" sz="2400" dirty="0">
                <a:latin typeface="Kermit Semibold" panose="020F0502020204030204" pitchFamily="34" charset="0"/>
              </a:rPr>
              <a:t>Insights Welcome</a:t>
            </a:r>
          </a:p>
        </p:txBody>
      </p:sp>
      <p:pic>
        <p:nvPicPr>
          <p:cNvPr id="18" name="Picture 2" descr="Large Transparent Multi Color Butterfly PNG Clipart - ClipArt Best ...">
            <a:extLst>
              <a:ext uri="{FF2B5EF4-FFF2-40B4-BE49-F238E27FC236}">
                <a16:creationId xmlns:a16="http://schemas.microsoft.com/office/drawing/2014/main" id="{86900DD6-BF5F-442C-6350-589810C53E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5617" y="1077469"/>
            <a:ext cx="727294" cy="71455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F3F2DF24-622E-9B36-DF7F-615E7DC95AF1}"/>
              </a:ext>
            </a:extLst>
          </p:cNvPr>
          <p:cNvSpPr txBox="1"/>
          <p:nvPr/>
        </p:nvSpPr>
        <p:spPr>
          <a:xfrm>
            <a:off x="4900573" y="4226040"/>
            <a:ext cx="6863358" cy="1938992"/>
          </a:xfrm>
          <a:prstGeom prst="rect">
            <a:avLst/>
          </a:prstGeom>
          <a:solidFill>
            <a:srgbClr val="FFFF00"/>
          </a:solidFill>
          <a:ln w="69850">
            <a:solidFill>
              <a:srgbClr val="FF0000"/>
            </a:solidFill>
          </a:ln>
        </p:spPr>
        <p:txBody>
          <a:bodyPr wrap="square" rtlCol="0">
            <a:spAutoFit/>
          </a:bodyPr>
          <a:lstStyle/>
          <a:p>
            <a:pPr algn="ctr"/>
            <a:endParaRPr lang="en-US" sz="2400" b="1" dirty="0"/>
          </a:p>
          <a:p>
            <a:pPr algn="ctr"/>
            <a:r>
              <a:rPr lang="en-US" sz="2400" b="1" dirty="0"/>
              <a:t>Fatigue.  </a:t>
            </a:r>
            <a:r>
              <a:rPr lang="en-US" sz="2400" b="1" dirty="0">
                <a:solidFill>
                  <a:srgbClr val="FF0000"/>
                </a:solidFill>
              </a:rPr>
              <a:t>Plan for rest spots/areas/times.  </a:t>
            </a:r>
          </a:p>
          <a:p>
            <a:pPr algn="ctr"/>
            <a:r>
              <a:rPr lang="en-US" sz="2400" b="1" dirty="0">
                <a:solidFill>
                  <a:srgbClr val="010101"/>
                </a:solidFill>
              </a:rPr>
              <a:t>Anticipate. </a:t>
            </a:r>
            <a:r>
              <a:rPr lang="en-US" sz="2400" b="1" dirty="0">
                <a:solidFill>
                  <a:srgbClr val="FF0000"/>
                </a:solidFill>
              </a:rPr>
              <a:t>Plan to reduce </a:t>
            </a:r>
            <a:r>
              <a:rPr lang="en-US" sz="2400" b="1" dirty="0"/>
              <a:t>fatigue. </a:t>
            </a:r>
            <a:r>
              <a:rPr lang="en-US" sz="2400" b="1" dirty="0">
                <a:solidFill>
                  <a:srgbClr val="FF0000"/>
                </a:solidFill>
              </a:rPr>
              <a:t> </a:t>
            </a:r>
          </a:p>
          <a:p>
            <a:pPr algn="ctr"/>
            <a:r>
              <a:rPr lang="en-US" sz="2400" b="1" dirty="0"/>
              <a:t>Recognize.</a:t>
            </a:r>
            <a:r>
              <a:rPr lang="en-US" sz="2400" b="1" dirty="0">
                <a:solidFill>
                  <a:srgbClr val="FF0000"/>
                </a:solidFill>
              </a:rPr>
              <a:t> Causes of </a:t>
            </a:r>
            <a:r>
              <a:rPr lang="en-US" sz="2400" b="1" dirty="0"/>
              <a:t>fatigue.</a:t>
            </a:r>
          </a:p>
          <a:p>
            <a:pPr algn="ctr"/>
            <a:endParaRPr lang="en-US" sz="2400" b="1" dirty="0">
              <a:solidFill>
                <a:srgbClr val="FF0000"/>
              </a:solidFill>
            </a:endParaRPr>
          </a:p>
        </p:txBody>
      </p:sp>
      <p:sp>
        <p:nvSpPr>
          <p:cNvPr id="21" name="TextBox 20">
            <a:extLst>
              <a:ext uri="{FF2B5EF4-FFF2-40B4-BE49-F238E27FC236}">
                <a16:creationId xmlns:a16="http://schemas.microsoft.com/office/drawing/2014/main" id="{2C288923-0942-F21B-CA31-8284B71DD3F0}"/>
              </a:ext>
            </a:extLst>
          </p:cNvPr>
          <p:cNvSpPr txBox="1"/>
          <p:nvPr/>
        </p:nvSpPr>
        <p:spPr>
          <a:xfrm>
            <a:off x="6551418" y="3643036"/>
            <a:ext cx="3636232" cy="707886"/>
          </a:xfrm>
          <a:prstGeom prst="rect">
            <a:avLst/>
          </a:prstGeom>
          <a:solidFill>
            <a:srgbClr val="FFFF00"/>
          </a:solidFill>
          <a:ln w="69850">
            <a:solidFill>
              <a:srgbClr val="FF0000"/>
            </a:solidFill>
          </a:ln>
        </p:spPr>
        <p:txBody>
          <a:bodyPr wrap="square" rtlCol="0">
            <a:spAutoFit/>
          </a:bodyPr>
          <a:lstStyle/>
          <a:p>
            <a:pPr algn="ctr"/>
            <a:r>
              <a:rPr lang="en-US" sz="4000" b="1" dirty="0"/>
              <a:t>F.A.R. </a:t>
            </a:r>
          </a:p>
        </p:txBody>
      </p:sp>
      <p:sp>
        <p:nvSpPr>
          <p:cNvPr id="3" name="TextBox 2">
            <a:extLst>
              <a:ext uri="{FF2B5EF4-FFF2-40B4-BE49-F238E27FC236}">
                <a16:creationId xmlns:a16="http://schemas.microsoft.com/office/drawing/2014/main" id="{A16B38F1-8DED-19C1-48A6-8322469BEFEB}"/>
              </a:ext>
            </a:extLst>
          </p:cNvPr>
          <p:cNvSpPr txBox="1"/>
          <p:nvPr/>
        </p:nvSpPr>
        <p:spPr>
          <a:xfrm>
            <a:off x="4236036" y="5686207"/>
            <a:ext cx="1037543" cy="707886"/>
          </a:xfrm>
          <a:prstGeom prst="rect">
            <a:avLst/>
          </a:prstGeom>
          <a:solidFill>
            <a:srgbClr val="FFFF00"/>
          </a:solidFill>
          <a:ln w="69850">
            <a:solidFill>
              <a:srgbClr val="FF0000"/>
            </a:solidFill>
          </a:ln>
        </p:spPr>
        <p:txBody>
          <a:bodyPr wrap="square" rtlCol="0">
            <a:spAutoFit/>
          </a:bodyPr>
          <a:lstStyle/>
          <a:p>
            <a:pPr algn="ctr"/>
            <a:r>
              <a:rPr lang="en-US" sz="4000" b="1" dirty="0"/>
              <a:t>MS</a:t>
            </a:r>
          </a:p>
        </p:txBody>
      </p:sp>
      <p:cxnSp>
        <p:nvCxnSpPr>
          <p:cNvPr id="10" name="Straight Arrow Connector 9">
            <a:extLst>
              <a:ext uri="{FF2B5EF4-FFF2-40B4-BE49-F238E27FC236}">
                <a16:creationId xmlns:a16="http://schemas.microsoft.com/office/drawing/2014/main" id="{9D446EAA-9072-497E-6D0B-649F20FCADA4}"/>
              </a:ext>
            </a:extLst>
          </p:cNvPr>
          <p:cNvCxnSpPr>
            <a:cxnSpLocks/>
          </p:cNvCxnSpPr>
          <p:nvPr/>
        </p:nvCxnSpPr>
        <p:spPr>
          <a:xfrm flipV="1">
            <a:off x="5273579" y="5021179"/>
            <a:ext cx="501579" cy="6411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B0D8017-1AEB-709D-C36C-A394B13688D8}"/>
              </a:ext>
            </a:extLst>
          </p:cNvPr>
          <p:cNvCxnSpPr>
            <a:cxnSpLocks/>
          </p:cNvCxnSpPr>
          <p:nvPr/>
        </p:nvCxnSpPr>
        <p:spPr>
          <a:xfrm flipV="1">
            <a:off x="5273579" y="5271289"/>
            <a:ext cx="810019" cy="3936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47E2C93-22E1-06D8-943F-59FCCEA51055}"/>
              </a:ext>
            </a:extLst>
          </p:cNvPr>
          <p:cNvCxnSpPr>
            <a:cxnSpLocks/>
          </p:cNvCxnSpPr>
          <p:nvPr/>
        </p:nvCxnSpPr>
        <p:spPr>
          <a:xfrm flipV="1">
            <a:off x="5273579" y="5608124"/>
            <a:ext cx="1019857" cy="542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5" name="Picture 6" descr="70+ Black Man Beach Chair Illustrations, Royalty-Free Vector Graphics ...">
            <a:extLst>
              <a:ext uri="{FF2B5EF4-FFF2-40B4-BE49-F238E27FC236}">
                <a16:creationId xmlns:a16="http://schemas.microsoft.com/office/drawing/2014/main" id="{38A3AAF3-9F14-C804-2823-A7E21007DB1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804" b="93301" l="9804" r="89706">
                        <a14:foregroundMark x1="50000" y1="9804" x2="53758" y2="9967"/>
                        <a14:foregroundMark x1="40359" y1="90033" x2="37908" y2="93301"/>
                        <a14:backgroundMark x1="68301" y1="63562" x2="81699" y2="60948"/>
                        <a14:backgroundMark x1="78105" y1="64052" x2="77614" y2="85948"/>
                        <a14:backgroundMark x1="75000" y1="73366" x2="55065" y2="70098"/>
                        <a14:backgroundMark x1="53268" y1="71405" x2="47712" y2="73366"/>
                        <a14:backgroundMark x1="49837" y1="62255" x2="50654" y2="72222"/>
                        <a14:backgroundMark x1="45915" y1="61765" x2="51961" y2="62745"/>
                        <a14:backgroundMark x1="51634" y1="62745" x2="44281" y2="62908"/>
                        <a14:backgroundMark x1="62418" y1="62255" x2="49346" y2="62908"/>
                      </a14:backgroundRemoval>
                    </a14:imgEffect>
                  </a14:imgLayer>
                </a14:imgProps>
              </a:ext>
              <a:ext uri="{28A0092B-C50C-407E-A947-70E740481C1C}">
                <a14:useLocalDpi xmlns:a14="http://schemas.microsoft.com/office/drawing/2010/main" val="0"/>
              </a:ext>
            </a:extLst>
          </a:blip>
          <a:srcRect/>
          <a:stretch>
            <a:fillRect/>
          </a:stretch>
        </p:blipFill>
        <p:spPr bwMode="auto">
          <a:xfrm>
            <a:off x="11013140" y="3546703"/>
            <a:ext cx="1035425" cy="1205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45650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68E4DC1-FE6C-60F1-62B9-F7DFB3BB98C1}"/>
              </a:ext>
            </a:extLst>
          </p:cNvPr>
          <p:cNvSpPr txBox="1">
            <a:spLocks/>
          </p:cNvSpPr>
          <p:nvPr/>
        </p:nvSpPr>
        <p:spPr>
          <a:xfrm>
            <a:off x="318966" y="234712"/>
            <a:ext cx="11591568" cy="638922"/>
          </a:xfrm>
          <a:prstGeom prst="rect">
            <a:avLst/>
          </a:prstGeom>
          <a:noFill/>
          <a:ln w="38100">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spc="150" dirty="0">
                <a:latin typeface="Ravie" panose="04040805050809020602" pitchFamily="82" charset="0"/>
                <a:cs typeface="Raavi" panose="020B0502040204020203" pitchFamily="34" charset="0"/>
              </a:rPr>
              <a:t>Navigating </a:t>
            </a:r>
            <a:r>
              <a:rPr lang="en-US" sz="3600" b="1" spc="150" dirty="0">
                <a:solidFill>
                  <a:srgbClr val="FF0000"/>
                </a:solidFill>
                <a:latin typeface="Ravie" panose="04040805050809020602" pitchFamily="82" charset="0"/>
                <a:cs typeface="Raavi" panose="020B0502040204020203" pitchFamily="34" charset="0"/>
              </a:rPr>
              <a:t>Multiple Sclerosis</a:t>
            </a:r>
          </a:p>
        </p:txBody>
      </p:sp>
      <p:sp>
        <p:nvSpPr>
          <p:cNvPr id="8" name="Slide Number Placeholder 7">
            <a:extLst>
              <a:ext uri="{FF2B5EF4-FFF2-40B4-BE49-F238E27FC236}">
                <a16:creationId xmlns:a16="http://schemas.microsoft.com/office/drawing/2014/main" id="{E8C77BD1-0D1B-3BE7-22B7-559AC882C6CE}"/>
              </a:ext>
            </a:extLst>
          </p:cNvPr>
          <p:cNvSpPr>
            <a:spLocks noGrp="1"/>
          </p:cNvSpPr>
          <p:nvPr>
            <p:ph type="sldNum" sz="quarter" idx="12"/>
          </p:nvPr>
        </p:nvSpPr>
        <p:spPr>
          <a:xfrm>
            <a:off x="9129838" y="6374079"/>
            <a:ext cx="2743200" cy="365125"/>
          </a:xfrm>
        </p:spPr>
        <p:txBody>
          <a:bodyPr/>
          <a:lstStyle/>
          <a:p>
            <a:fld id="{5E883481-A521-4A75-848A-A2BF2DE74739}" type="slidenum">
              <a:rPr lang="en-US" smtClean="0"/>
              <a:t>7</a:t>
            </a:fld>
            <a:endParaRPr lang="en-US" dirty="0"/>
          </a:p>
        </p:txBody>
      </p:sp>
      <p:sp>
        <p:nvSpPr>
          <p:cNvPr id="13" name="AutoShape 6" descr="WW1 British Hospital Canal Barge in France First World War Photograph (image 1/1)">
            <a:extLst>
              <a:ext uri="{FF2B5EF4-FFF2-40B4-BE49-F238E27FC236}">
                <a16:creationId xmlns:a16="http://schemas.microsoft.com/office/drawing/2014/main" id="{EE7932A7-E8F1-8E1D-CC94-1F36138DF45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 name="Footer Placeholder 3">
            <a:extLst>
              <a:ext uri="{FF2B5EF4-FFF2-40B4-BE49-F238E27FC236}">
                <a16:creationId xmlns:a16="http://schemas.microsoft.com/office/drawing/2014/main" id="{AADE2720-9EFE-BE0F-A297-0E8389049469}"/>
              </a:ext>
            </a:extLst>
          </p:cNvPr>
          <p:cNvSpPr>
            <a:spLocks noGrp="1"/>
          </p:cNvSpPr>
          <p:nvPr>
            <p:ph type="ftr" sz="quarter" idx="11"/>
          </p:nvPr>
        </p:nvSpPr>
        <p:spPr>
          <a:xfrm>
            <a:off x="3983386" y="6477456"/>
            <a:ext cx="4114800" cy="365125"/>
          </a:xfrm>
        </p:spPr>
        <p:txBody>
          <a:bodyPr/>
          <a:lstStyle/>
          <a:p>
            <a:r>
              <a:rPr lang="en-US" b="1" dirty="0">
                <a:solidFill>
                  <a:schemeClr val="tx1"/>
                </a:solidFill>
              </a:rPr>
              <a:t>Enhancing Awareness, Promoting Exercise with MS</a:t>
            </a:r>
          </a:p>
        </p:txBody>
      </p:sp>
      <p:sp>
        <p:nvSpPr>
          <p:cNvPr id="17" name="TextBox 16">
            <a:extLst>
              <a:ext uri="{FF2B5EF4-FFF2-40B4-BE49-F238E27FC236}">
                <a16:creationId xmlns:a16="http://schemas.microsoft.com/office/drawing/2014/main" id="{BF05CEB4-7E32-C7D4-38FB-82DDF5F0311C}"/>
              </a:ext>
            </a:extLst>
          </p:cNvPr>
          <p:cNvSpPr txBox="1"/>
          <p:nvPr/>
        </p:nvSpPr>
        <p:spPr>
          <a:xfrm>
            <a:off x="224161" y="873634"/>
            <a:ext cx="3759225" cy="5509200"/>
          </a:xfrm>
          <a:prstGeom prst="rect">
            <a:avLst/>
          </a:prstGeom>
          <a:solidFill>
            <a:schemeClr val="accent4">
              <a:lumMod val="60000"/>
              <a:lumOff val="40000"/>
            </a:schemeClr>
          </a:solidFill>
        </p:spPr>
        <p:txBody>
          <a:bodyPr wrap="square" rtlCol="0">
            <a:spAutoFit/>
          </a:bodyPr>
          <a:lstStyle/>
          <a:p>
            <a:pPr algn="ctr"/>
            <a:r>
              <a:rPr lang="en-US" sz="1600" b="1" dirty="0"/>
              <a:t>Warm Ups/Reaching/Stretching</a:t>
            </a:r>
          </a:p>
          <a:p>
            <a:endParaRPr lang="en-US" sz="1600" b="1" dirty="0"/>
          </a:p>
          <a:p>
            <a:r>
              <a:rPr lang="en-US" sz="1600" b="1" dirty="0"/>
              <a:t>Prudden’s Ten Penny Stretch</a:t>
            </a:r>
          </a:p>
          <a:p>
            <a:endParaRPr lang="en-US" sz="1600" b="1" dirty="0"/>
          </a:p>
          <a:p>
            <a:r>
              <a:rPr lang="en-US" sz="1600" b="1" dirty="0"/>
              <a:t>Hans Kayak Paddle Stretches</a:t>
            </a:r>
          </a:p>
          <a:p>
            <a:endParaRPr lang="en-US" sz="1600" b="1" dirty="0"/>
          </a:p>
          <a:p>
            <a:r>
              <a:rPr lang="en-US" sz="1600" b="1" dirty="0"/>
              <a:t>Walking Rest Steps </a:t>
            </a:r>
          </a:p>
          <a:p>
            <a:endParaRPr lang="en-US" sz="1600" b="1" dirty="0"/>
          </a:p>
          <a:p>
            <a:r>
              <a:rPr lang="en-US" sz="1600" b="1" dirty="0"/>
              <a:t>Flexibility</a:t>
            </a:r>
          </a:p>
          <a:p>
            <a:endParaRPr lang="en-US" sz="1600" b="1" dirty="0"/>
          </a:p>
          <a:p>
            <a:r>
              <a:rPr lang="en-US" sz="1600" b="1" dirty="0"/>
              <a:t>Low Energy Resistance</a:t>
            </a:r>
          </a:p>
          <a:p>
            <a:endParaRPr lang="en-US" sz="1600" b="1" dirty="0"/>
          </a:p>
          <a:p>
            <a:r>
              <a:rPr lang="en-US" sz="1600" b="1" dirty="0"/>
              <a:t>Balance</a:t>
            </a:r>
          </a:p>
          <a:p>
            <a:endParaRPr lang="en-US" sz="1600" b="1" dirty="0"/>
          </a:p>
          <a:p>
            <a:r>
              <a:rPr lang="en-US" sz="1600" b="1" dirty="0"/>
              <a:t>Floor Exercises</a:t>
            </a:r>
          </a:p>
          <a:p>
            <a:endParaRPr lang="en-US" sz="1600" b="1" dirty="0"/>
          </a:p>
          <a:p>
            <a:r>
              <a:rPr lang="en-US" sz="1600" b="1" dirty="0"/>
              <a:t>Cognitive Incubator</a:t>
            </a:r>
          </a:p>
          <a:p>
            <a:endParaRPr lang="en-US" sz="1600" b="1" dirty="0"/>
          </a:p>
          <a:p>
            <a:r>
              <a:rPr lang="en-US" sz="1600" b="1" dirty="0"/>
              <a:t>Conservation of Energy</a:t>
            </a:r>
          </a:p>
          <a:p>
            <a:endParaRPr lang="en-US" sz="1600" b="1" dirty="0"/>
          </a:p>
          <a:p>
            <a:endParaRPr lang="en-US" sz="1600" b="1" dirty="0"/>
          </a:p>
          <a:p>
            <a:endParaRPr lang="en-US" sz="1600" b="1" dirty="0"/>
          </a:p>
        </p:txBody>
      </p:sp>
      <p:sp>
        <p:nvSpPr>
          <p:cNvPr id="6" name="TextBox 5">
            <a:extLst>
              <a:ext uri="{FF2B5EF4-FFF2-40B4-BE49-F238E27FC236}">
                <a16:creationId xmlns:a16="http://schemas.microsoft.com/office/drawing/2014/main" id="{FD577229-A5E0-30C4-B2EB-D06D99487232}"/>
              </a:ext>
            </a:extLst>
          </p:cNvPr>
          <p:cNvSpPr txBox="1"/>
          <p:nvPr/>
        </p:nvSpPr>
        <p:spPr>
          <a:xfrm>
            <a:off x="3771175" y="779012"/>
            <a:ext cx="7718151" cy="423449"/>
          </a:xfrm>
          <a:prstGeom prst="rect">
            <a:avLst/>
          </a:prstGeom>
          <a:noFill/>
        </p:spPr>
        <p:txBody>
          <a:bodyPr wrap="square" rtlCol="0">
            <a:spAutoFit/>
          </a:bodyPr>
          <a:lstStyle/>
          <a:p>
            <a:pPr algn="ctr">
              <a:lnSpc>
                <a:spcPct val="150000"/>
              </a:lnSpc>
            </a:pPr>
            <a:r>
              <a:rPr lang="en-US" sz="1600" b="1" spc="200" dirty="0">
                <a:solidFill>
                  <a:srgbClr val="7030A0"/>
                </a:solidFill>
              </a:rPr>
              <a:t>“THINK SMALL”</a:t>
            </a:r>
          </a:p>
        </p:txBody>
      </p:sp>
      <p:pic>
        <p:nvPicPr>
          <p:cNvPr id="7" name="Picture 6">
            <a:extLst>
              <a:ext uri="{FF2B5EF4-FFF2-40B4-BE49-F238E27FC236}">
                <a16:creationId xmlns:a16="http://schemas.microsoft.com/office/drawing/2014/main" id="{EAAECD15-B412-048E-BBA7-5C291A7B4DB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378" b="92101" l="10000" r="90000">
                        <a14:foregroundMark x1="42917" y1="18319" x2="53542" y2="57815"/>
                        <a14:foregroundMark x1="45417" y1="5714" x2="45000" y2="7563"/>
                        <a14:foregroundMark x1="43125" y1="15966" x2="42292" y2="17815"/>
                        <a14:foregroundMark x1="53333" y1="68571" x2="51458" y2="73445"/>
                        <a14:foregroundMark x1="77500" y1="89748" x2="80208" y2="90588"/>
                        <a14:foregroundMark x1="19167" y1="89412" x2="13333" y2="90420"/>
                        <a14:foregroundMark x1="44375" y1="92101" x2="44375" y2="92101"/>
                      </a14:backgroundRemoval>
                    </a14:imgEffect>
                  </a14:imgLayer>
                </a14:imgProps>
              </a:ext>
            </a:extLst>
          </a:blip>
          <a:stretch>
            <a:fillRect/>
          </a:stretch>
        </p:blipFill>
        <p:spPr>
          <a:xfrm>
            <a:off x="-64661" y="5664952"/>
            <a:ext cx="1014209" cy="995066"/>
          </a:xfrm>
          <a:prstGeom prst="rect">
            <a:avLst/>
          </a:prstGeom>
        </p:spPr>
      </p:pic>
      <p:sp>
        <p:nvSpPr>
          <p:cNvPr id="10" name="TextBox 9">
            <a:extLst>
              <a:ext uri="{FF2B5EF4-FFF2-40B4-BE49-F238E27FC236}">
                <a16:creationId xmlns:a16="http://schemas.microsoft.com/office/drawing/2014/main" id="{C482E0E3-328C-E5F9-CE32-E1160E0B48FE}"/>
              </a:ext>
            </a:extLst>
          </p:cNvPr>
          <p:cNvSpPr txBox="1"/>
          <p:nvPr/>
        </p:nvSpPr>
        <p:spPr>
          <a:xfrm>
            <a:off x="4162977" y="1603770"/>
            <a:ext cx="7549958" cy="1697068"/>
          </a:xfrm>
          <a:prstGeom prst="rect">
            <a:avLst/>
          </a:prstGeom>
          <a:solidFill>
            <a:srgbClr val="FFFF00"/>
          </a:solidFill>
          <a:ln w="66675">
            <a:solidFill>
              <a:srgbClr val="FF0000"/>
            </a:solidFill>
          </a:ln>
        </p:spPr>
        <p:txBody>
          <a:bodyPr wrap="square" rtlCol="0">
            <a:spAutoFit/>
          </a:bodyPr>
          <a:lstStyle/>
          <a:p>
            <a:pPr marL="342900" indent="-342900">
              <a:lnSpc>
                <a:spcPct val="150000"/>
              </a:lnSpc>
              <a:buFont typeface="Wingdings" panose="05000000000000000000" pitchFamily="2" charset="2"/>
              <a:buChar char="Ø"/>
            </a:pPr>
            <a:r>
              <a:rPr lang="en-US" sz="2400" b="1" dirty="0"/>
              <a:t>MS impacts individuals differently.  </a:t>
            </a:r>
          </a:p>
          <a:p>
            <a:pPr marL="342900" indent="-342900">
              <a:lnSpc>
                <a:spcPct val="150000"/>
              </a:lnSpc>
              <a:buFont typeface="Wingdings" panose="05000000000000000000" pitchFamily="2" charset="2"/>
              <a:buChar char="Ø"/>
            </a:pPr>
            <a:r>
              <a:rPr lang="en-US" sz="2400" b="1" dirty="0"/>
              <a:t>Basic stretches have a positive impact. </a:t>
            </a:r>
          </a:p>
          <a:p>
            <a:pPr marL="342900" indent="-342900">
              <a:lnSpc>
                <a:spcPct val="150000"/>
              </a:lnSpc>
              <a:buFont typeface="Wingdings" panose="05000000000000000000" pitchFamily="2" charset="2"/>
              <a:buChar char="Ø"/>
            </a:pPr>
            <a:r>
              <a:rPr lang="en-US" sz="2400" b="1" dirty="0"/>
              <a:t>Stretches are safe within your level of comfort.</a:t>
            </a:r>
          </a:p>
        </p:txBody>
      </p:sp>
      <p:sp>
        <p:nvSpPr>
          <p:cNvPr id="12" name="TextBox 11">
            <a:extLst>
              <a:ext uri="{FF2B5EF4-FFF2-40B4-BE49-F238E27FC236}">
                <a16:creationId xmlns:a16="http://schemas.microsoft.com/office/drawing/2014/main" id="{4FA2F369-C373-F237-B96D-8A13AF60ED5C}"/>
              </a:ext>
            </a:extLst>
          </p:cNvPr>
          <p:cNvSpPr txBox="1"/>
          <p:nvPr/>
        </p:nvSpPr>
        <p:spPr>
          <a:xfrm>
            <a:off x="4199378" y="4555823"/>
            <a:ext cx="7588861" cy="1900777"/>
          </a:xfrm>
          <a:prstGeom prst="rect">
            <a:avLst/>
          </a:prstGeom>
          <a:solidFill>
            <a:srgbClr val="FFFF00"/>
          </a:solidFill>
        </p:spPr>
        <p:txBody>
          <a:bodyPr wrap="square">
            <a:spAutoFit/>
          </a:bodyPr>
          <a:lstStyle/>
          <a:p>
            <a:pPr algn="ctr">
              <a:lnSpc>
                <a:spcPct val="150000"/>
              </a:lnSpc>
            </a:pPr>
            <a:r>
              <a:rPr lang="en-US" sz="1600" b="1" dirty="0"/>
              <a:t>References for Navigating the Mini-Guide for MS:  Thank-you to Enid Whittaker, Bonnie Prudden Institute, Bonnie Prudden “Fit to Ski”, “Teenage Fitness” and more.   Bonnie was the fitness editor for </a:t>
            </a:r>
            <a:r>
              <a:rPr lang="en-US" sz="1600" b="1" i="1" dirty="0"/>
              <a:t>Sports Illustrated, </a:t>
            </a:r>
            <a:r>
              <a:rPr lang="en-US" sz="1600" b="1" dirty="0"/>
              <a:t>NBC Today, Directed AMVETS fitness programs, Author, Skier,  member Presidents Eisenhower's  President's Council on Youth Fitness,  Well known rock climber, mountaineer, a very accomplished individual. </a:t>
            </a:r>
          </a:p>
        </p:txBody>
      </p:sp>
      <p:pic>
        <p:nvPicPr>
          <p:cNvPr id="9" name="Picture 6" descr="70+ Black Man Beach Chair Illustrations, Royalty-Free Vector Graphics ...">
            <a:extLst>
              <a:ext uri="{FF2B5EF4-FFF2-40B4-BE49-F238E27FC236}">
                <a16:creationId xmlns:a16="http://schemas.microsoft.com/office/drawing/2014/main" id="{A2F07B3F-3AA7-FCE0-A7C5-D6A7680437C9}"/>
              </a:ext>
            </a:extLst>
          </p:cNvPr>
          <p:cNvPicPr>
            <a:picLocks noChangeAspect="1" noChangeArrowheads="1"/>
          </p:cNvPicPr>
          <p:nvPr/>
        </p:nvPicPr>
        <p:blipFill>
          <a:blip r:embed="rId4">
            <a:duotone>
              <a:srgbClr val="4472C4">
                <a:shade val="45000"/>
                <a:satMod val="135000"/>
              </a:srgbClr>
              <a:prstClr val="white"/>
            </a:duotone>
            <a:extLst>
              <a:ext uri="{BEBA8EAE-BF5A-486C-A8C5-ECC9F3942E4B}">
                <a14:imgProps xmlns:a14="http://schemas.microsoft.com/office/drawing/2010/main">
                  <a14:imgLayer r:embed="rId5">
                    <a14:imgEffect>
                      <a14:backgroundRemoval t="9804" b="93301" l="9804" r="89706">
                        <a14:foregroundMark x1="50000" y1="9804" x2="53758" y2="9967"/>
                        <a14:foregroundMark x1="40359" y1="90033" x2="37908" y2="93301"/>
                        <a14:backgroundMark x1="68301" y1="63562" x2="81699" y2="60948"/>
                        <a14:backgroundMark x1="78105" y1="64052" x2="77614" y2="85948"/>
                        <a14:backgroundMark x1="75000" y1="73366" x2="55065" y2="70098"/>
                        <a14:backgroundMark x1="53268" y1="71405" x2="47712" y2="73366"/>
                        <a14:backgroundMark x1="49837" y1="62255" x2="50654" y2="72222"/>
                        <a14:backgroundMark x1="45915" y1="61765" x2="51961" y2="62745"/>
                        <a14:backgroundMark x1="51634" y1="62745" x2="44281" y2="62908"/>
                        <a14:backgroundMark x1="62418" y1="62255" x2="49346" y2="62908"/>
                      </a14:backgroundRemoval>
                    </a14:imgEffect>
                  </a14:imgLayer>
                </a14:imgProps>
              </a:ext>
              <a:ext uri="{28A0092B-C50C-407E-A947-70E740481C1C}">
                <a14:useLocalDpi xmlns:a14="http://schemas.microsoft.com/office/drawing/2010/main" val="0"/>
              </a:ext>
            </a:extLst>
          </a:blip>
          <a:srcRect/>
          <a:stretch>
            <a:fillRect/>
          </a:stretch>
        </p:blipFill>
        <p:spPr bwMode="auto">
          <a:xfrm>
            <a:off x="10187216" y="1543975"/>
            <a:ext cx="2004784" cy="225348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9ACD515-EFBF-756E-8B40-2499345E511E}"/>
              </a:ext>
            </a:extLst>
          </p:cNvPr>
          <p:cNvSpPr txBox="1"/>
          <p:nvPr/>
        </p:nvSpPr>
        <p:spPr>
          <a:xfrm>
            <a:off x="4241074" y="3576293"/>
            <a:ext cx="7505468" cy="589072"/>
          </a:xfrm>
          <a:prstGeom prst="rect">
            <a:avLst/>
          </a:prstGeom>
          <a:noFill/>
        </p:spPr>
        <p:txBody>
          <a:bodyPr wrap="square" rtlCol="0">
            <a:spAutoFit/>
          </a:bodyPr>
          <a:lstStyle/>
          <a:p>
            <a:pPr algn="ctr">
              <a:lnSpc>
                <a:spcPct val="150000"/>
              </a:lnSpc>
            </a:pPr>
            <a:r>
              <a:rPr lang="en-US" sz="2400" b="1" spc="200" dirty="0">
                <a:solidFill>
                  <a:srgbClr val="7030A0"/>
                </a:solidFill>
              </a:rPr>
              <a:t>It takes many steps to make a single step</a:t>
            </a:r>
          </a:p>
        </p:txBody>
      </p:sp>
      <p:pic>
        <p:nvPicPr>
          <p:cNvPr id="11" name="Picture 2" descr="Large Transparent Multi Color Butterfly PNG Clipart - ClipArt Best ...">
            <a:extLst>
              <a:ext uri="{FF2B5EF4-FFF2-40B4-BE49-F238E27FC236}">
                <a16:creationId xmlns:a16="http://schemas.microsoft.com/office/drawing/2014/main" id="{9B1E474C-B707-42D4-E2CC-5CD01B57D7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05434" y="285123"/>
            <a:ext cx="727294" cy="71455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onnie-climb | Bonnie Prudden Educational Institute">
            <a:extLst>
              <a:ext uri="{FF2B5EF4-FFF2-40B4-BE49-F238E27FC236}">
                <a16:creationId xmlns:a16="http://schemas.microsoft.com/office/drawing/2014/main" id="{52A40296-BE6C-C508-A8BB-64850C7F1D8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34066" y="2187778"/>
            <a:ext cx="1749317" cy="273245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5FA3D5AD-CA79-F3B6-59AA-0AC9F62006F0}"/>
              </a:ext>
            </a:extLst>
          </p:cNvPr>
          <p:cNvSpPr txBox="1"/>
          <p:nvPr/>
        </p:nvSpPr>
        <p:spPr>
          <a:xfrm>
            <a:off x="2288445" y="4336347"/>
            <a:ext cx="1694939" cy="461665"/>
          </a:xfrm>
          <a:prstGeom prst="rect">
            <a:avLst/>
          </a:prstGeom>
          <a:noFill/>
        </p:spPr>
        <p:txBody>
          <a:bodyPr wrap="square" rtlCol="0">
            <a:spAutoFit/>
          </a:bodyPr>
          <a:lstStyle/>
          <a:p>
            <a:pPr algn="ctr"/>
            <a:r>
              <a:rPr lang="en-US" sz="1200" dirty="0">
                <a:solidFill>
                  <a:schemeClr val="bg1"/>
                </a:solidFill>
              </a:rPr>
              <a:t>Bonnie Prudden</a:t>
            </a:r>
          </a:p>
          <a:p>
            <a:pPr algn="ctr"/>
            <a:r>
              <a:rPr lang="en-US" sz="1200" dirty="0">
                <a:solidFill>
                  <a:schemeClr val="bg1"/>
                </a:solidFill>
              </a:rPr>
              <a:t>Gunks, 1957</a:t>
            </a:r>
          </a:p>
        </p:txBody>
      </p:sp>
      <p:pic>
        <p:nvPicPr>
          <p:cNvPr id="1030" name="Picture 6" descr="Banner Transparent Climber Clipart - Mountain Climber Clipart Black And ...">
            <a:extLst>
              <a:ext uri="{FF2B5EF4-FFF2-40B4-BE49-F238E27FC236}">
                <a16:creationId xmlns:a16="http://schemas.microsoft.com/office/drawing/2014/main" id="{2D240194-23E2-F78A-759C-F71BFA41C9A0}"/>
              </a:ext>
            </a:extLst>
          </p:cNvPr>
          <p:cNvPicPr>
            <a:picLocks noChangeAspect="1" noChangeArrowheads="1"/>
          </p:cNvPicPr>
          <p:nvPr/>
        </p:nvPicPr>
        <p:blipFill>
          <a:blip r:embed="rId8">
            <a:duotone>
              <a:schemeClr val="accent1">
                <a:shade val="45000"/>
                <a:satMod val="135000"/>
              </a:schemeClr>
              <a:prstClr val="white"/>
            </a:duotone>
            <a:extLst>
              <a:ext uri="{BEBA8EAE-BF5A-486C-A8C5-ECC9F3942E4B}">
                <a14:imgProps xmlns:a14="http://schemas.microsoft.com/office/drawing/2010/main">
                  <a14:imgLayer r:embed="rId9">
                    <a14:imgEffect>
                      <a14:backgroundRemoval t="4424" b="89988" l="10000" r="90000">
                        <a14:foregroundMark x1="26429" y1="25611" x2="31190" y2="45984"/>
                        <a14:foregroundMark x1="47024" y1="4424" x2="45238" y2="7567"/>
                      </a14:backgroundRemoval>
                    </a14:imgEffect>
                  </a14:imgLayer>
                </a14:imgProps>
              </a:ext>
              <a:ext uri="{28A0092B-C50C-407E-A947-70E740481C1C}">
                <a14:useLocalDpi xmlns:a14="http://schemas.microsoft.com/office/drawing/2010/main" val="0"/>
              </a:ext>
            </a:extLst>
          </a:blip>
          <a:srcRect/>
          <a:stretch>
            <a:fillRect/>
          </a:stretch>
        </p:blipFill>
        <p:spPr bwMode="auto">
          <a:xfrm>
            <a:off x="2034363" y="4798012"/>
            <a:ext cx="2431311" cy="1778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9653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par>
                          <p:cTn id="8" fill="hold">
                            <p:stCondLst>
                              <p:cond delay="70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2" descr="Never Give Up Drawing Frog Bird at GetDrawings | Free download">
            <a:extLst>
              <a:ext uri="{FF2B5EF4-FFF2-40B4-BE49-F238E27FC236}">
                <a16:creationId xmlns:a16="http://schemas.microsoft.com/office/drawing/2014/main" id="{4331E58B-B2A1-4B82-5450-F545EFB858B3}"/>
              </a:ext>
            </a:extLst>
          </p:cNvPr>
          <p:cNvPicPr>
            <a:picLocks noGrp="1" noChangeAspect="1" noChangeArrowheads="1"/>
          </p:cNvPicPr>
          <p:nvPr>
            <p:ph idx="1"/>
          </p:nvPr>
        </p:nvPicPr>
        <p:blipFill rotWithShape="1">
          <a:blip r:embed="rId2">
            <a:duotone>
              <a:schemeClr val="accent6">
                <a:shade val="45000"/>
                <a:satMod val="135000"/>
              </a:schemeClr>
              <a:prstClr val="white"/>
            </a:duotone>
            <a:extLst>
              <a:ext uri="{BEBA8EAE-BF5A-486C-A8C5-ECC9F3942E4B}">
                <a14:imgProps xmlns:a14="http://schemas.microsoft.com/office/drawing/2010/main">
                  <a14:imgLayer r:embed="rId3">
                    <a14:imgEffect>
                      <a14:backgroundRemoval t="3964" b="79279" l="11930" r="91579">
                        <a14:foregroundMark x1="79298" y1="6486" x2="69123" y2="7568"/>
                        <a14:foregroundMark x1="65263" y1="4144" x2="55965" y2="9009"/>
                        <a14:foregroundMark x1="34211" y1="15856" x2="40000" y2="23784"/>
                        <a14:foregroundMark x1="40000" y1="23784" x2="39649" y2="25586"/>
                        <a14:foregroundMark x1="30877" y1="31892" x2="35263" y2="32072"/>
                        <a14:foregroundMark x1="57544" y1="20000" x2="64737" y2="27387"/>
                        <a14:foregroundMark x1="71053" y1="13153" x2="80175" y2="23423"/>
                        <a14:foregroundMark x1="53509" y1="36216" x2="43333" y2="54595"/>
                        <a14:foregroundMark x1="45965" y1="54595" x2="54561" y2="72973"/>
                        <a14:foregroundMark x1="54561" y1="72973" x2="55789" y2="74054"/>
                        <a14:foregroundMark x1="55789" y1="74054" x2="69649" y2="76216"/>
                        <a14:foregroundMark x1="69649" y1="76216" x2="73509" y2="76216"/>
                        <a14:foregroundMark x1="79825" y1="68288" x2="86667" y2="67568"/>
                        <a14:foregroundMark x1="81228" y1="61802" x2="74035" y2="72252"/>
                        <a14:foregroundMark x1="73158" y1="71892" x2="85965" y2="75315"/>
                        <a14:foregroundMark x1="82807" y1="76396" x2="76491" y2="78018"/>
                        <a14:foregroundMark x1="76491" y1="78018" x2="70351" y2="78378"/>
                        <a14:foregroundMark x1="91754" y1="58018" x2="91754" y2="58018"/>
                        <a14:foregroundMark x1="90526" y1="61802" x2="90702" y2="77297"/>
                        <a14:foregroundMark x1="91404" y1="69550" x2="91754" y2="79099"/>
                        <a14:foregroundMark x1="32632" y1="47207" x2="28772" y2="58378"/>
                        <a14:foregroundMark x1="18421" y1="17838" x2="17018" y2="18198"/>
                        <a14:foregroundMark x1="22105" y1="39640" x2="21579" y2="43784"/>
                        <a14:foregroundMark x1="19474" y1="48108" x2="18421" y2="49910"/>
                        <a14:foregroundMark x1="15088" y1="63243" x2="12105" y2="69550"/>
                        <a14:foregroundMark x1="20702" y1="70631" x2="20175" y2="79279"/>
                        <a14:foregroundMark x1="31754" y1="70270" x2="29825" y2="76577"/>
                        <a14:foregroundMark x1="36316" y1="66847" x2="34561" y2="73333"/>
                        <a14:foregroundMark x1="33333" y1="65766" x2="32281" y2="67928"/>
                        <a14:foregroundMark x1="15965" y1="62162" x2="14561" y2="62162"/>
                        <a14:foregroundMark x1="15789" y1="74595" x2="15614" y2="76396"/>
                        <a14:foregroundMark x1="17193" y1="74054" x2="15614" y2="75495"/>
                        <a14:foregroundMark x1="62807" y1="38559" x2="62807" y2="38559"/>
                        <a14:foregroundMark x1="64211" y1="36577" x2="58947" y2="41441"/>
                        <a14:foregroundMark x1="58947" y1="41441" x2="58596" y2="42162"/>
                        <a14:foregroundMark x1="65088" y1="42883" x2="63158" y2="45045"/>
                        <a14:foregroundMark x1="52982" y1="30450" x2="49123" y2="30631"/>
                        <a14:foregroundMark x1="48246" y1="28288" x2="49298" y2="32973"/>
                      </a14:backgroundRemoval>
                    </a14:imgEffect>
                  </a14:imgLayer>
                </a14:imgProps>
              </a:ext>
              <a:ext uri="{28A0092B-C50C-407E-A947-70E740481C1C}">
                <a14:useLocalDpi xmlns:a14="http://schemas.microsoft.com/office/drawing/2010/main" val="0"/>
              </a:ext>
            </a:extLst>
          </a:blip>
          <a:srcRect l="9520" r="7842" b="22006"/>
          <a:stretch>
            <a:fillRect/>
          </a:stretch>
        </p:blipFill>
        <p:spPr bwMode="auto">
          <a:xfrm flipH="1">
            <a:off x="3061150" y="643466"/>
            <a:ext cx="6069700" cy="5571067"/>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5654C6C3-B677-3508-2E63-7E3EA0B1FA12}"/>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dirty="0">
                <a:solidFill>
                  <a:schemeClr val="tx1">
                    <a:tint val="75000"/>
                  </a:schemeClr>
                </a:solidFill>
                <a:latin typeface="+mn-lt"/>
                <a:ea typeface="+mn-ea"/>
                <a:cs typeface="+mn-cs"/>
              </a:rPr>
              <a:t>Enhancing Awareness, Promoting Exercise with MS</a:t>
            </a:r>
          </a:p>
        </p:txBody>
      </p:sp>
      <p:sp>
        <p:nvSpPr>
          <p:cNvPr id="5" name="Slide Number Placeholder 4">
            <a:extLst>
              <a:ext uri="{FF2B5EF4-FFF2-40B4-BE49-F238E27FC236}">
                <a16:creationId xmlns:a16="http://schemas.microsoft.com/office/drawing/2014/main" id="{90390F6F-FCCA-3C72-C8B1-B19981D4F82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5E883481-A521-4A75-848A-A2BF2DE74739}" type="slidenum">
              <a:rPr lang="en-US" smtClean="0"/>
              <a:pPr>
                <a:spcAft>
                  <a:spcPts val="600"/>
                </a:spcAft>
              </a:pPr>
              <a:t>8</a:t>
            </a:fld>
            <a:endParaRPr lang="en-US" dirty="0"/>
          </a:p>
        </p:txBody>
      </p:sp>
      <p:sp>
        <p:nvSpPr>
          <p:cNvPr id="7" name="TextBox 6">
            <a:extLst>
              <a:ext uri="{FF2B5EF4-FFF2-40B4-BE49-F238E27FC236}">
                <a16:creationId xmlns:a16="http://schemas.microsoft.com/office/drawing/2014/main" id="{6B58148A-6A52-D683-EECE-97C2A611B2E8}"/>
              </a:ext>
            </a:extLst>
          </p:cNvPr>
          <p:cNvSpPr txBox="1"/>
          <p:nvPr/>
        </p:nvSpPr>
        <p:spPr>
          <a:xfrm>
            <a:off x="1937832" y="209261"/>
            <a:ext cx="8316336" cy="584775"/>
          </a:xfrm>
          <a:prstGeom prst="rect">
            <a:avLst/>
          </a:prstGeom>
          <a:noFill/>
        </p:spPr>
        <p:txBody>
          <a:bodyPr wrap="square" rtlCol="0">
            <a:spAutoFit/>
          </a:bodyPr>
          <a:lstStyle/>
          <a:p>
            <a:pPr algn="ctr">
              <a:spcAft>
                <a:spcPts val="600"/>
              </a:spcAft>
            </a:pPr>
            <a:r>
              <a:rPr lang="en-US" sz="3200" b="1" i="1" dirty="0"/>
              <a:t>With MS, Yes, You Will Have Days Like This</a:t>
            </a:r>
          </a:p>
        </p:txBody>
      </p:sp>
      <p:pic>
        <p:nvPicPr>
          <p:cNvPr id="8" name="Picture 7">
            <a:extLst>
              <a:ext uri="{FF2B5EF4-FFF2-40B4-BE49-F238E27FC236}">
                <a16:creationId xmlns:a16="http://schemas.microsoft.com/office/drawing/2014/main" id="{BBF2A523-60CB-E331-EEEC-E3E5DADECA9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8" b="92101" l="10000" r="90000">
                        <a14:foregroundMark x1="42917" y1="18319" x2="53542" y2="57815"/>
                        <a14:foregroundMark x1="45417" y1="5714" x2="45000" y2="7563"/>
                        <a14:foregroundMark x1="43125" y1="15966" x2="42292" y2="17815"/>
                        <a14:foregroundMark x1="53333" y1="68571" x2="51458" y2="73445"/>
                        <a14:foregroundMark x1="77500" y1="89748" x2="80208" y2="90588"/>
                        <a14:foregroundMark x1="19167" y1="89412" x2="13333" y2="90420"/>
                        <a14:foregroundMark x1="44375" y1="92101" x2="44375" y2="92101"/>
                      </a14:backgroundRemoval>
                    </a14:imgEffect>
                  </a14:imgLayer>
                </a14:imgProps>
              </a:ext>
            </a:extLst>
          </a:blip>
          <a:stretch>
            <a:fillRect/>
          </a:stretch>
        </p:blipFill>
        <p:spPr>
          <a:xfrm>
            <a:off x="567555" y="5495472"/>
            <a:ext cx="957664" cy="1187105"/>
          </a:xfrm>
          <a:prstGeom prst="rect">
            <a:avLst/>
          </a:prstGeom>
        </p:spPr>
      </p:pic>
      <p:sp>
        <p:nvSpPr>
          <p:cNvPr id="9" name="TextBox 8">
            <a:extLst>
              <a:ext uri="{FF2B5EF4-FFF2-40B4-BE49-F238E27FC236}">
                <a16:creationId xmlns:a16="http://schemas.microsoft.com/office/drawing/2014/main" id="{C82AC9B8-1FEC-0C44-B3EE-7B8FBACBBC97}"/>
              </a:ext>
            </a:extLst>
          </p:cNvPr>
          <p:cNvSpPr txBox="1"/>
          <p:nvPr/>
        </p:nvSpPr>
        <p:spPr>
          <a:xfrm>
            <a:off x="1140411" y="3080835"/>
            <a:ext cx="1920739" cy="423449"/>
          </a:xfrm>
          <a:prstGeom prst="rect">
            <a:avLst/>
          </a:prstGeom>
          <a:noFill/>
        </p:spPr>
        <p:txBody>
          <a:bodyPr wrap="square" rtlCol="0">
            <a:spAutoFit/>
          </a:bodyPr>
          <a:lstStyle/>
          <a:p>
            <a:pPr>
              <a:lnSpc>
                <a:spcPct val="150000"/>
              </a:lnSpc>
            </a:pPr>
            <a:r>
              <a:rPr lang="en-US" sz="1600" b="1" spc="200" dirty="0">
                <a:solidFill>
                  <a:srgbClr val="7030A0"/>
                </a:solidFill>
              </a:rPr>
              <a:t>“THINK SMALL”</a:t>
            </a:r>
          </a:p>
        </p:txBody>
      </p:sp>
      <p:pic>
        <p:nvPicPr>
          <p:cNvPr id="10" name="Picture 2" descr="Large Transparent Multi Color Butterfly PNG Clipart - ClipArt Best ...">
            <a:extLst>
              <a:ext uri="{FF2B5EF4-FFF2-40B4-BE49-F238E27FC236}">
                <a16:creationId xmlns:a16="http://schemas.microsoft.com/office/drawing/2014/main" id="{86BABBAB-7E6A-0B45-C727-1667CAD93B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82200" y="221300"/>
            <a:ext cx="727294" cy="71455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4E28336-C12C-4627-0F19-E04848F53972}"/>
              </a:ext>
            </a:extLst>
          </p:cNvPr>
          <p:cNvSpPr txBox="1"/>
          <p:nvPr/>
        </p:nvSpPr>
        <p:spPr>
          <a:xfrm>
            <a:off x="9519829" y="4926725"/>
            <a:ext cx="1973179" cy="369332"/>
          </a:xfrm>
          <a:prstGeom prst="rect">
            <a:avLst/>
          </a:prstGeom>
          <a:noFill/>
        </p:spPr>
        <p:txBody>
          <a:bodyPr wrap="square" rtlCol="0">
            <a:spAutoFit/>
          </a:bodyPr>
          <a:lstStyle/>
          <a:p>
            <a:pPr algn="ctr"/>
            <a:r>
              <a:rPr lang="en-US" dirty="0"/>
              <a:t>Art by Luke</a:t>
            </a:r>
          </a:p>
        </p:txBody>
      </p:sp>
    </p:spTree>
    <p:extLst>
      <p:ext uri="{BB962C8B-B14F-4D97-AF65-F5344CB8AC3E}">
        <p14:creationId xmlns:p14="http://schemas.microsoft.com/office/powerpoint/2010/main" val="3444338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279AED-9241-506D-9EF5-503C40A5630C}"/>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8755529E-5CB8-423F-191F-409D0A101764}"/>
              </a:ext>
            </a:extLst>
          </p:cNvPr>
          <p:cNvSpPr>
            <a:spLocks noGrp="1"/>
          </p:cNvSpPr>
          <p:nvPr>
            <p:ph type="title"/>
          </p:nvPr>
        </p:nvSpPr>
        <p:spPr>
          <a:xfrm>
            <a:off x="462421" y="266820"/>
            <a:ext cx="11267157" cy="1273222"/>
          </a:xfrm>
          <a:solidFill>
            <a:schemeClr val="bg1"/>
          </a:solidFill>
        </p:spPr>
        <p:txBody>
          <a:bodyPr>
            <a:noAutofit/>
          </a:bodyPr>
          <a:lstStyle/>
          <a:p>
            <a:pPr algn="ctr"/>
            <a:r>
              <a:rPr lang="en-US" sz="3600" b="1" spc="300" dirty="0">
                <a:solidFill>
                  <a:srgbClr val="FF0000"/>
                </a:solidFill>
                <a:latin typeface="Ravie" panose="04040805050809020602" pitchFamily="82" charset="0"/>
              </a:rPr>
              <a:t>M.</a:t>
            </a:r>
            <a:r>
              <a:rPr lang="en-US" sz="3600" b="1" spc="300" dirty="0">
                <a:solidFill>
                  <a:srgbClr val="0000CC"/>
                </a:solidFill>
                <a:latin typeface="Ravie" panose="04040805050809020602" pitchFamily="82" charset="0"/>
              </a:rPr>
              <a:t>O.</a:t>
            </a:r>
            <a:r>
              <a:rPr lang="en-US" sz="3600" b="1" spc="300" dirty="0">
                <a:solidFill>
                  <a:srgbClr val="00B050"/>
                </a:solidFill>
                <a:latin typeface="Ravie" panose="04040805050809020602" pitchFamily="82" charset="0"/>
              </a:rPr>
              <a:t>R.</a:t>
            </a:r>
            <a:r>
              <a:rPr lang="en-US" sz="3600" b="1" spc="300" dirty="0">
                <a:solidFill>
                  <a:srgbClr val="7030A0"/>
                </a:solidFill>
                <a:latin typeface="Ravie" panose="04040805050809020602" pitchFamily="82" charset="0"/>
              </a:rPr>
              <a:t>E</a:t>
            </a:r>
            <a:br>
              <a:rPr lang="en-US" sz="3600" b="1" dirty="0">
                <a:solidFill>
                  <a:srgbClr val="FFFF00"/>
                </a:solidFill>
                <a:latin typeface="Aharoni" panose="02010803020104030203" pitchFamily="2" charset="-79"/>
                <a:cs typeface="Aharoni" panose="02010803020104030203" pitchFamily="2" charset="-79"/>
              </a:rPr>
            </a:br>
            <a:r>
              <a:rPr lang="en-US" sz="3600" b="1" dirty="0">
                <a:solidFill>
                  <a:schemeClr val="tx1"/>
                </a:solidFill>
                <a:latin typeface="Aharoni" panose="02010803020104030203" pitchFamily="2" charset="-79"/>
                <a:cs typeface="Aharoni" panose="02010803020104030203" pitchFamily="2" charset="-79"/>
              </a:rPr>
              <a:t>Promotes Body  &amp;  Brain health </a:t>
            </a:r>
          </a:p>
        </p:txBody>
      </p:sp>
      <p:sp>
        <p:nvSpPr>
          <p:cNvPr id="13" name="Text Placeholder 12">
            <a:extLst>
              <a:ext uri="{FF2B5EF4-FFF2-40B4-BE49-F238E27FC236}">
                <a16:creationId xmlns:a16="http://schemas.microsoft.com/office/drawing/2014/main" id="{FB9FC1DA-CED0-6F4E-8D90-A610C6EA434D}"/>
              </a:ext>
            </a:extLst>
          </p:cNvPr>
          <p:cNvSpPr>
            <a:spLocks noGrp="1"/>
          </p:cNvSpPr>
          <p:nvPr>
            <p:ph type="body" sz="quarter" idx="12"/>
          </p:nvPr>
        </p:nvSpPr>
        <p:spPr>
          <a:xfrm>
            <a:off x="758694" y="1925220"/>
            <a:ext cx="7264504" cy="816022"/>
          </a:xfrm>
        </p:spPr>
        <p:txBody>
          <a:bodyPr>
            <a:noAutofit/>
          </a:bodyPr>
          <a:lstStyle/>
          <a:p>
            <a:pPr algn="just">
              <a:lnSpc>
                <a:spcPct val="150000"/>
              </a:lnSpc>
            </a:pPr>
            <a:r>
              <a:rPr lang="en-US" sz="2800" b="1" dirty="0"/>
              <a:t>Exercise, Mobility, Activity, Outdoors, Recreation is a therapeutic approach to manage symptoms and flare-ups of MS,  restores body functions, optimizes one’s quality of life, stimulates wellness and boasts participation in activities of daily living.</a:t>
            </a:r>
          </a:p>
        </p:txBody>
      </p:sp>
      <p:pic>
        <p:nvPicPr>
          <p:cNvPr id="2" name="Picture 1" descr="A red circle with a white number one&#10;&#10;AI-generated content may be incorrect.">
            <a:extLst>
              <a:ext uri="{FF2B5EF4-FFF2-40B4-BE49-F238E27FC236}">
                <a16:creationId xmlns:a16="http://schemas.microsoft.com/office/drawing/2014/main" id="{D3A811D1-B860-C743-EBE6-C1F07E5B2E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3198" y="2120508"/>
            <a:ext cx="4168802" cy="3828736"/>
          </a:xfrm>
          <a:prstGeom prst="rect">
            <a:avLst/>
          </a:prstGeom>
        </p:spPr>
      </p:pic>
      <p:pic>
        <p:nvPicPr>
          <p:cNvPr id="3" name="Picture 6" descr="70+ Black Man Beach Chair Illustrations, Royalty-Free Vector Graphics ...">
            <a:extLst>
              <a:ext uri="{FF2B5EF4-FFF2-40B4-BE49-F238E27FC236}">
                <a16:creationId xmlns:a16="http://schemas.microsoft.com/office/drawing/2014/main" id="{77F66562-8376-C02D-8FBF-49F1088B767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04" b="93301" l="9804" r="89706">
                        <a14:foregroundMark x1="50000" y1="9804" x2="53758" y2="9967"/>
                        <a14:foregroundMark x1="40359" y1="90033" x2="37908" y2="93301"/>
                        <a14:backgroundMark x1="68301" y1="63562" x2="81699" y2="60948"/>
                        <a14:backgroundMark x1="78105" y1="64052" x2="77614" y2="85948"/>
                        <a14:backgroundMark x1="75000" y1="73366" x2="55065" y2="70098"/>
                        <a14:backgroundMark x1="53268" y1="71405" x2="47712" y2="73366"/>
                        <a14:backgroundMark x1="49837" y1="62255" x2="50654" y2="72222"/>
                        <a14:backgroundMark x1="45915" y1="61765" x2="51961" y2="62745"/>
                        <a14:backgroundMark x1="51634" y1="62745" x2="44281" y2="62908"/>
                        <a14:backgroundMark x1="62418" y1="62255" x2="49346" y2="62908"/>
                      </a14:backgroundRemoval>
                    </a14:imgEffect>
                  </a14:imgLayer>
                </a14:imgProps>
              </a:ext>
              <a:ext uri="{28A0092B-C50C-407E-A947-70E740481C1C}">
                <a14:useLocalDpi xmlns:a14="http://schemas.microsoft.com/office/drawing/2010/main" val="0"/>
              </a:ext>
            </a:extLst>
          </a:blip>
          <a:srcRect/>
          <a:stretch>
            <a:fillRect/>
          </a:stretch>
        </p:blipFill>
        <p:spPr bwMode="auto">
          <a:xfrm>
            <a:off x="9729309" y="2257849"/>
            <a:ext cx="895394" cy="111394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C733D3B-9F4B-1A18-0447-427774BEB558}"/>
              </a:ext>
            </a:extLst>
          </p:cNvPr>
          <p:cNvSpPr txBox="1"/>
          <p:nvPr/>
        </p:nvSpPr>
        <p:spPr>
          <a:xfrm>
            <a:off x="9332887" y="5148707"/>
            <a:ext cx="1920739" cy="382092"/>
          </a:xfrm>
          <a:prstGeom prst="rect">
            <a:avLst/>
          </a:prstGeom>
          <a:noFill/>
        </p:spPr>
        <p:txBody>
          <a:bodyPr wrap="square" rtlCol="0">
            <a:spAutoFit/>
          </a:bodyPr>
          <a:lstStyle/>
          <a:p>
            <a:pPr>
              <a:lnSpc>
                <a:spcPct val="150000"/>
              </a:lnSpc>
            </a:pPr>
            <a:r>
              <a:rPr lang="en-US" sz="1400" b="1" spc="200" dirty="0">
                <a:solidFill>
                  <a:schemeClr val="bg1"/>
                </a:solidFill>
              </a:rPr>
              <a:t>“THINK SMALL”</a:t>
            </a:r>
          </a:p>
        </p:txBody>
      </p:sp>
      <p:sp>
        <p:nvSpPr>
          <p:cNvPr id="5" name="Footer Placeholder 1">
            <a:extLst>
              <a:ext uri="{FF2B5EF4-FFF2-40B4-BE49-F238E27FC236}">
                <a16:creationId xmlns:a16="http://schemas.microsoft.com/office/drawing/2014/main" id="{52BFB16F-2D0B-5F77-F52C-6C10961D8725}"/>
              </a:ext>
            </a:extLst>
          </p:cNvPr>
          <p:cNvSpPr txBox="1">
            <a:spLocks/>
          </p:cNvSpPr>
          <p:nvPr/>
        </p:nvSpPr>
        <p:spPr>
          <a:xfrm>
            <a:off x="3633309" y="6334422"/>
            <a:ext cx="12192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bg1"/>
                </a:solidFill>
              </a:rPr>
              <a:t>Enhancing Awareness, Promoting Exercise with MS</a:t>
            </a:r>
          </a:p>
        </p:txBody>
      </p:sp>
      <p:pic>
        <p:nvPicPr>
          <p:cNvPr id="6" name="Picture 5">
            <a:extLst>
              <a:ext uri="{FF2B5EF4-FFF2-40B4-BE49-F238E27FC236}">
                <a16:creationId xmlns:a16="http://schemas.microsoft.com/office/drawing/2014/main" id="{5D8BFDE1-72C9-CD69-5E3E-8C0F9B81DAD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378" b="92101" l="10000" r="90000">
                        <a14:foregroundMark x1="42917" y1="18319" x2="53542" y2="57815"/>
                        <a14:foregroundMark x1="45417" y1="5714" x2="45000" y2="7563"/>
                        <a14:foregroundMark x1="43125" y1="15966" x2="42292" y2="17815"/>
                        <a14:foregroundMark x1="53333" y1="68571" x2="51458" y2="73445"/>
                        <a14:foregroundMark x1="77500" y1="89748" x2="80208" y2="90588"/>
                        <a14:foregroundMark x1="19167" y1="89412" x2="13333" y2="90420"/>
                        <a14:foregroundMark x1="44375" y1="92101" x2="44375" y2="92101"/>
                      </a14:backgroundRemoval>
                    </a14:imgEffect>
                  </a14:imgLayer>
                </a14:imgProps>
              </a:ext>
            </a:extLst>
          </a:blip>
          <a:stretch>
            <a:fillRect/>
          </a:stretch>
        </p:blipFill>
        <p:spPr>
          <a:xfrm>
            <a:off x="66591" y="5381504"/>
            <a:ext cx="788355" cy="1135480"/>
          </a:xfrm>
          <a:prstGeom prst="rect">
            <a:avLst/>
          </a:prstGeom>
        </p:spPr>
      </p:pic>
    </p:spTree>
    <p:extLst>
      <p:ext uri="{BB962C8B-B14F-4D97-AF65-F5344CB8AC3E}">
        <p14:creationId xmlns:p14="http://schemas.microsoft.com/office/powerpoint/2010/main" val="33637367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6636</TotalTime>
  <Words>2879</Words>
  <Application>Microsoft Office PowerPoint</Application>
  <PresentationFormat>Widescreen</PresentationFormat>
  <Paragraphs>562</Paragraphs>
  <Slides>35</Slides>
  <Notes>9</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35</vt:i4>
      </vt:variant>
    </vt:vector>
  </HeadingPairs>
  <TitlesOfParts>
    <vt:vector size="49" baseType="lpstr">
      <vt:lpstr>Aharoni</vt:lpstr>
      <vt:lpstr>Arial</vt:lpstr>
      <vt:lpstr>Calibri</vt:lpstr>
      <vt:lpstr>Calibri Light</vt:lpstr>
      <vt:lpstr>Goudy Stout</vt:lpstr>
      <vt:lpstr>Kermit Expanded</vt:lpstr>
      <vt:lpstr>Kermit Extrabold</vt:lpstr>
      <vt:lpstr>Kermit Semibold</vt:lpstr>
      <vt:lpstr>Poppins</vt:lpstr>
      <vt:lpstr>Ravie</vt:lpstr>
      <vt:lpstr>Source Sans Pro</vt:lpstr>
      <vt:lpstr>Verdana Pro Black</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M.O.R.E Promotes Body  &amp;  Brain health </vt:lpstr>
      <vt:lpstr>PowerPoint Presentation</vt:lpstr>
      <vt:lpstr>PowerPoint Presentation</vt:lpstr>
      <vt:lpstr>PowerPoint Presentation</vt:lpstr>
      <vt:lpstr>Conserve and Protect Your Energy    Discover Your Own Body’s “SMALL” Changes.</vt:lpstr>
      <vt:lpstr>M.O.R.E. Balance, Steps, Walking</vt:lpstr>
      <vt:lpstr>PowerPoint Presentation</vt:lpstr>
      <vt:lpstr>     Bonnie’s Lead</vt:lpstr>
      <vt:lpstr>PowerPoint Presentation</vt:lpstr>
      <vt:lpstr>Cascading Crystral Kaleidoscope  Fulcrum for Stretching</vt:lpstr>
      <vt:lpstr>Lateral Stretch and Movement </vt:lpstr>
      <vt:lpstr>PowerPoint Presentation</vt:lpstr>
      <vt:lpstr>PowerPoint Presentation</vt:lpstr>
      <vt:lpstr>PowerPoint Presentation</vt:lpstr>
      <vt:lpstr>PowerPoint Presentation</vt:lpstr>
      <vt:lpstr>PowerPoint Presentation</vt:lpstr>
      <vt:lpstr>PowerPoint Presentation</vt:lpstr>
      <vt:lpstr>M.O.R.E. of a Healthy Community, Naturally.</vt:lpstr>
      <vt:lpstr>PowerPoint Presentation</vt:lpstr>
      <vt:lpstr>PowerPoint Presentation</vt:lpstr>
      <vt:lpstr>PowerPoint Presentation</vt:lpstr>
      <vt:lpstr>PowerPoint Presentation</vt:lpstr>
      <vt:lpstr>PowerPoint Presentation</vt:lpstr>
      <vt:lpstr>M.O.R.E. Isolation to Inclusion</vt:lpstr>
      <vt:lpstr>PowerPoint Presentation</vt:lpstr>
      <vt:lpstr>PowerPoint Presentation</vt:lpstr>
      <vt:lpstr>Thank-you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John Anderson</dc:creator>
  <cp:lastModifiedBy>John Anderson</cp:lastModifiedBy>
  <cp:revision>929</cp:revision>
  <dcterms:created xsi:type="dcterms:W3CDTF">2025-12-23T07:16:30Z</dcterms:created>
  <dcterms:modified xsi:type="dcterms:W3CDTF">2026-03-15T13:16:46Z</dcterms:modified>
</cp:coreProperties>
</file>