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75" r:id="rId2"/>
    <p:sldId id="257" r:id="rId3"/>
    <p:sldId id="273" r:id="rId4"/>
    <p:sldId id="271" r:id="rId5"/>
    <p:sldId id="261" r:id="rId6"/>
    <p:sldId id="258" r:id="rId7"/>
    <p:sldId id="274" r:id="rId8"/>
    <p:sldId id="260" r:id="rId9"/>
    <p:sldId id="256" r:id="rId10"/>
    <p:sldId id="259" r:id="rId11"/>
    <p:sldId id="268" r:id="rId12"/>
    <p:sldId id="269" r:id="rId13"/>
    <p:sldId id="272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22"/>
    <a:srgbClr val="0F478C"/>
    <a:srgbClr val="FFCC00"/>
    <a:srgbClr val="A5A5A4"/>
    <a:srgbClr val="73859F"/>
    <a:srgbClr val="BE9107"/>
    <a:srgbClr val="1E375F"/>
    <a:srgbClr val="FFEE89"/>
    <a:srgbClr val="540C00"/>
    <a:srgbClr val="29F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695" autoAdjust="0"/>
    <p:restoredTop sz="93047" autoAdjust="0"/>
  </p:normalViewPr>
  <p:slideViewPr>
    <p:cSldViewPr snapToGrid="0">
      <p:cViewPr>
        <p:scale>
          <a:sx n="36" d="100"/>
          <a:sy n="36" d="100"/>
        </p:scale>
        <p:origin x="1540" y="5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5:56.898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1608 450 8192,'-31'-5'15872,"-1"-5"-10978,0-5-8719,3 1-8096,27 13 9904,-17-13-2149,-2-4 20842,7 8-11955,5 1-5840,-20-11-10534,17 11 9327,0 2 4952,0 0 6519,-10-3-9181,-15 0-10362,20 6 6966,0-1 4670,5 1 3501,2-1 4057,-1 0-9511,1 1 0,0 0 0,0 1 0,-2 1 1,2-1-1,-2 1 0,-13 0 0,-82 2-8954,47 2 7243,27-2 6786,-4 0 6298,2-1-8675,-17-1-3128,-37-3-2697,57 3 1993,-89-28 9706,94 22-9510,-71-17-12262,47 14 12320,0 2-841,19 1 4011,6 0 3537,1-2 4796,-2-3-6767,-12-9-2747,9 6-925,2 0-1607,-42-17-9612,52 24 9868,12 5-1362,-2 1 3883,-18-7 12857,16 5-10256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6:14.006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636 213 8192,'-14'-21'16362,"7"14"-14702,-11-4-1660,1 1 0,-1-1 0,0 4 0,-3 0 0,3-4 0,-3 8 0,0-4 0,3 3 0,-3 1 0,-35-4 0,-79-18 0,47-11 0,-39-6 0,109 42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01:46:17.209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11 24 8192,'21'0'16077,"2"4"-11252,-3 5-9681,-18-9 3640,-1 1-1,0 1 0,0-1 0,1 0 0,-1 0 1,0 0-1,0 1 0,0-1 0,-1 0 0,1 1 1,1 1-1,4 15 1193,9 19-2827,-3-22 6940,5-7 8270,3-2-11738,-1 1-4580,13 5-4982,-10-8 6202,-8-2 3213,0 0 1,-1 1-1,1 1 0,0 0 1,-1 1-1,0 0 1,0 1-1,22 13 1,-21-10 10199,0 0-9255,28 18-17580,-4-3 16060,40 34 0,-63-47 18123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19.98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1 375 8192,'2'-1'1188,"1"0"1,-1 0-1,1 0 1,0-1-1,-1 1 1,0-1-1,1 1 1,-1-1-1,0 0 1,0 0-1,3-4 1,19-13 2571,-12 14-3760,-6 3 0,0-1 0,0 1 0,0-1 0,-1 0 0,1 0 0,-1-1 0,0 0 0,0 0 0,9-8 0,-8 8-171,1 0 1,0 0-1,0 1 1,0 0-1,1 1 0,-1 0 1,1 0-1,-1 0 1,12 0-1,5-3-599,-2 0-7567,0 1 4943,5-2 6462,-1 0-1,30-12 0,-34 8-6353,0-3-5791,10-10 10381,-26 19-276,-1-1 1,1 0-1,-1 0 1,-1-1-1,1 1 1,-1-1 0,0 0-1,0 0 1,-1-1-1,0 1 1,0-1-1,2-7 1,1-31 1664,-6 8-2693,0 30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24.045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1 46 8192,'0'-1'18022,"0"-2"-18022,1 0 0,1-1 0,1 0 0,0 0 0,0 0 0,1 0 0,-1-1 0,0 1 0,0-1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27.166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0 244 8192,'0'-2'1163,"1"0"0,-1-1-1,0 1 1,0 0 0,1 0 0,-1 0 0,1 0 0,0 0 0,0 0 0,-1 0-1,3-3 1,16-12 4483,7 6-5819,2 4-4968,8-3-8836,84-58 13668,-108 59 3111,9-21 10054,-16 21-12384,-1 0 1,0-1 0,0 1 0,2-12 0,-6 20-473,1-4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5T05:09:29.457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82 176 8192,'-3'-26'12994,"-6"5"-6686,-4 2-4891,-1 1-4733,-10-12-11579,8-1 10913,14 20 8181,2-2 8094,0 6-9289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12:14:39.673"/>
    </inkml:context>
    <inkml:brush xml:id="br0">
      <inkml:brushProperty name="width" value="0.035" units="cm"/>
      <inkml:brushProperty name="height" value="0.035" units="cm"/>
      <inkml:brushProperty name="color" value="#0000FF"/>
    </inkml:brush>
  </inkml:definitions>
  <inkml:trace contextRef="#ctx0" brushRef="#br0">11 24 8192,'21'0'16077,"2"4"-11252,-3 5-9681,-18-9 3640,-1 1-1,0 1 0,0-1 0,1 0 0,-1 0 1,0 0-1,0 1 0,0-1 0,-1 0 0,1 1 1,1 1-1,4 15 1193,9 19-2827,-3-22 6940,5-7 8270,3-2-11738,-1 1-4580,13 5-4982,-10-8 6202,-8-2 3213,0 0 1,-1 1-1,1 1 0,0 0 1,-1 1-1,0 0 1,0 1-1,22 13 1,-21-10 10199,0 0-9255,28 18-17580,-4-3 16060,40 34 0,-63-47 18123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8C6D3-C57B-4936-846D-EDF7C5FF7288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95B5C-B3D4-47CA-B403-60ED26B24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1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6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5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6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95B5C-B3D4-47CA-B403-60ED26B24F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6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26F4-3A4F-48FC-59CE-E23D89EE4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5E70D-24F7-CC6F-8134-B5DAEDAC9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B19DD-2312-7504-DC0F-64842CA0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F90C-9A09-4572-9DA8-7034ED6C0C0C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209B5-1847-6B72-590B-8587B556D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2F28A-E290-B0FA-BA17-71360558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6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C29C-BDDC-4854-609F-D15D70A9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59AA0-6FFA-4D5E-264C-57922291D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A4129-689D-F168-E193-D6C28A4B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78C-7BFC-4CD7-9045-B2E9B7993A4A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F204-1C62-9C64-0D00-94E4CC31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67FA-30AF-9104-3003-9325A035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1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3D56F-1839-5DDC-84CD-A74611CAC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FB8F-584D-39A6-EDB9-8343595F4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5317B-A229-1795-2318-81988D493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C4C15-3FCD-42A6-89E8-0F40822FEBC0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062F-7211-3D84-7C37-2DAE2D71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2D763-4990-6731-1C3E-1C832637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343A-0B71-2E81-5AC6-614B79E6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A7DBD-0882-1EFC-E603-1EDCEA0C4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7E19B-FFD9-B2AE-78E1-2EEBDF22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496EF-5749-48E8-B116-79C89AED18C8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AE3AA-113D-1ADB-DEB6-0B9E81B2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E7265-46B4-4675-4128-13B155E9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3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D7-233A-DCD4-4606-C8B873E0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BDF7E-F268-78F2-C8EC-DAB6790A9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5ACDB-A989-7BCA-435F-9989AB04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F2DA-91CA-4C01-BD1F-CCEB878DCAB9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5412D-7750-D5B2-BCD8-C1DC7BA0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DFB3C-0E53-6D04-9DEE-C0139569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6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35FD-C8F5-4CCC-1397-627CDC83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56177-86F5-34A6-B3E9-1939FEB54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9BE54-B657-E5EF-7B40-19234CB22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4B20-7750-B49C-5ED1-701A1469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215A-1BF9-4860-9BED-7498D253E38F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2E0E5-A923-D34C-2E5B-FF0EA8FE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A3F47-2C45-1487-D9CD-9A8C90E6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0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7F2B-8DCA-5A68-D341-6C996A7C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E7C65-1F2C-24E3-BB36-33F04F36A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1639A-78B1-E0BE-8651-10382DE4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D2293-47A8-81F9-FF8F-56628521E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16F27-39EF-1BF1-9346-8D8476EE5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A638F-81F1-5375-75F7-FAA1EB8B3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4D0C-EEF3-4956-A04A-32A22A7DFD01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25CE9-1B42-0E2D-8C60-C85ABB2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1372F-6CC7-D06B-66A9-71DD98AA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8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318E-6595-AF38-6B51-9DF70921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0E0AC-CB2A-7302-82B5-766EAE16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BFE6-EAA4-457A-AB5E-97C2EE272BCE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779E3-1D5C-F941-8AE1-FC0BEAE9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558F4-23E8-5B15-5868-37F5FDD9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1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135B1-1DA9-7B37-719C-84BE54DEF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6BFB-3C6E-499A-A2FB-9C8351BA34A1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39786-421B-8845-EDE2-625284A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8DDC9-9274-5508-F60D-EE6BFF8C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7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2A9A0-640D-704F-7C0F-68CFED36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7909D-E37E-AB59-992D-8AA6188F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0589B-32A5-9F5A-382D-1062E3E97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77D64-18B5-FD2F-29EB-44338705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4991-4E94-48D8-9112-B9CC6B6C9DB5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8FD37-D27F-54FA-96E4-9FAA230EC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7E5EF-3B78-0BE4-4F25-4F7CE690B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1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1403-C93E-3759-4295-342725D6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7461E9-6750-003F-C097-73711A2C4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FA631-CE60-E4FA-3586-CABDD32A0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BA3D8-87D4-2CD1-D6B9-9CE0A4BC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7D46C-066B-42B9-8255-15E7F52BD391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61B2A-5879-91DE-2C5D-28E853CB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MITAGS   Career  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968BB-DD68-1BC1-1754-0B550C5A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A07B9-91C3-6C37-979E-6AE66B1C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56841-EEA2-EEC3-BC1A-FF1CC0B47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BD6E-BB07-A98A-35FE-3FA020F5F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EB7AC-34C4-41D3-B100-848C6FEC52A2}" type="datetime1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2D5D-C471-641E-49DA-5C6F5193A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MITAGS   Career  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C28AF-3320-9E2A-FB44-2E359EE49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83481-A521-4A75-848A-A2BF2DE747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4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eg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customXml" Target="../ink/ink5.xml"/><Relationship Id="rId7" Type="http://schemas.openxmlformats.org/officeDocument/2006/relationships/customXml" Target="../ink/ink1.xml"/><Relationship Id="rId12" Type="http://schemas.openxmlformats.org/officeDocument/2006/relationships/image" Target="../media/image10.png"/><Relationship Id="rId25" Type="http://schemas.openxmlformats.org/officeDocument/2006/relationships/customXml" Target="../ink/ink7.xml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customXml" Target="../ink/ink3.xml"/><Relationship Id="rId24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customXml" Target="../ink/ink4.xml"/><Relationship Id="rId23" Type="http://schemas.openxmlformats.org/officeDocument/2006/relationships/customXml" Target="../ink/ink6.xml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customXml" Target="../ink/ink2.xml"/><Relationship Id="rId14" Type="http://schemas.openxmlformats.org/officeDocument/2006/relationships/image" Target="../media/image12.JPG"/><Relationship Id="rId22" Type="http://schemas.openxmlformats.org/officeDocument/2006/relationships/image" Target="../media/image13.png"/><Relationship Id="rId27" Type="http://schemas.openxmlformats.org/officeDocument/2006/relationships/customXml" Target="../ink/ink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29F2A-82F9-2CC6-2515-688811EB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DACB-BF99-D388-CF44-5FA389B6CB9A}"/>
              </a:ext>
            </a:extLst>
          </p:cNvPr>
          <p:cNvSpPr txBox="1"/>
          <p:nvPr/>
        </p:nvSpPr>
        <p:spPr>
          <a:xfrm>
            <a:off x="232226" y="170041"/>
            <a:ext cx="4786151" cy="6186309"/>
          </a:xfrm>
          <a:prstGeom prst="rect">
            <a:avLst/>
          </a:prstGeom>
          <a:solidFill>
            <a:srgbClr val="0F47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badi ExtraLight" panose="020F0502020204030204" pitchFamily="34" charset="0"/>
              </a:rPr>
              <a:t>retention</a:t>
            </a: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endParaRPr lang="en-US" sz="6600" dirty="0">
              <a:solidFill>
                <a:srgbClr val="A5A5A4"/>
              </a:solidFill>
              <a:latin typeface="Aptos Light" panose="020B0004020202020204" pitchFamily="34" charset="0"/>
            </a:endParaRPr>
          </a:p>
          <a:p>
            <a:pPr algn="ctr"/>
            <a:r>
              <a:rPr lang="en-US" sz="6600" dirty="0">
                <a:solidFill>
                  <a:schemeClr val="bg1">
                    <a:lumMod val="85000"/>
                  </a:schemeClr>
                </a:solidFill>
                <a:latin typeface="Aptos Light" panose="020B0004020202020204" pitchFamily="34" charset="0"/>
              </a:rPr>
              <a:t>mentorship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Aptos Light" panose="020B00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BB6CB1-4195-9143-AE5E-2386B56C3609}"/>
              </a:ext>
            </a:extLst>
          </p:cNvPr>
          <p:cNvCxnSpPr>
            <a:cxnSpLocks/>
          </p:cNvCxnSpPr>
          <p:nvPr/>
        </p:nvCxnSpPr>
        <p:spPr>
          <a:xfrm>
            <a:off x="2739189" y="1301839"/>
            <a:ext cx="0" cy="3922712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77BD2B-ED20-BD1A-C274-4A7CA9ADE56C}"/>
              </a:ext>
            </a:extLst>
          </p:cNvPr>
          <p:cNvSpPr txBox="1">
            <a:spLocks/>
          </p:cNvSpPr>
          <p:nvPr/>
        </p:nvSpPr>
        <p:spPr>
          <a:xfrm>
            <a:off x="401053" y="20050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Abadi ExtraLight" panose="020B0204020104020204" pitchFamily="34" charset="0"/>
              </a:rPr>
              <a:t>stewardship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Abadi ExtraLight" panose="020B0204020104020204" pitchFamily="34" charset="0"/>
              </a:rPr>
              <a:t>perseverance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latin typeface="Abadi ExtraLight" panose="020B0204020104020204" pitchFamily="34" charset="0"/>
              </a:rPr>
              <a:t>interest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EB3278-BA21-1D66-31DB-DF66219FCCD5}"/>
              </a:ext>
            </a:extLst>
          </p:cNvPr>
          <p:cNvSpPr txBox="1"/>
          <p:nvPr/>
        </p:nvSpPr>
        <p:spPr>
          <a:xfrm>
            <a:off x="6575258" y="1879739"/>
            <a:ext cx="407068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F478C"/>
                </a:solidFill>
              </a:rPr>
              <a:t>Trade Links Maritime Stewardship</a:t>
            </a:r>
          </a:p>
        </p:txBody>
      </p:sp>
    </p:spTree>
    <p:extLst>
      <p:ext uri="{BB962C8B-B14F-4D97-AF65-F5344CB8AC3E}">
        <p14:creationId xmlns:p14="http://schemas.microsoft.com/office/powerpoint/2010/main" val="133463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684719-778F-D552-C4A1-E63B28BE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CF5FF-E8BE-F247-8DF0-C0FB53D5BE06}"/>
              </a:ext>
            </a:extLst>
          </p:cNvPr>
          <p:cNvSpPr txBox="1"/>
          <p:nvPr/>
        </p:nvSpPr>
        <p:spPr>
          <a:xfrm>
            <a:off x="4749409" y="6537947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AD751-1B50-A44B-5800-CFD587C6C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22" y="638031"/>
            <a:ext cx="3098821" cy="1963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1A08A2-5A4F-5A0A-80F2-2E0C7DDA3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27" y="665833"/>
            <a:ext cx="3456345" cy="1941884"/>
          </a:xfrm>
          <a:prstGeom prst="rect">
            <a:avLst/>
          </a:prstGeom>
        </p:spPr>
      </p:pic>
      <p:pic>
        <p:nvPicPr>
          <p:cNvPr id="21" name="Picture 20" descr="A sailboat with sails on water&#10;&#10;AI-generated content may be incorrect.">
            <a:extLst>
              <a:ext uri="{FF2B5EF4-FFF2-40B4-BE49-F238E27FC236}">
                <a16:creationId xmlns:a16="http://schemas.microsoft.com/office/drawing/2014/main" id="{F59FF92F-36D2-CE5B-A215-3D0CD8830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05" y="2707373"/>
            <a:ext cx="3456345" cy="1923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C8F385-C0FE-1EED-A497-B3C490B02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5" b="25412"/>
          <a:stretch>
            <a:fillRect/>
          </a:stretch>
        </p:blipFill>
        <p:spPr>
          <a:xfrm>
            <a:off x="9602051" y="2707373"/>
            <a:ext cx="2252492" cy="1581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939F87-0351-C7E5-6293-0CB32E36EFA8}"/>
              </a:ext>
            </a:extLst>
          </p:cNvPr>
          <p:cNvSpPr txBox="1"/>
          <p:nvPr/>
        </p:nvSpPr>
        <p:spPr>
          <a:xfrm>
            <a:off x="5251832" y="2874944"/>
            <a:ext cx="171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AJ Meerwald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FCCF7-1F52-0159-26C4-1DB7B6682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62" y="4705591"/>
            <a:ext cx="2172999" cy="1747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330FA-1DC3-A00D-3101-671A127EE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12866" r="62257" b="65320"/>
          <a:stretch>
            <a:fillRect/>
          </a:stretch>
        </p:blipFill>
        <p:spPr>
          <a:xfrm>
            <a:off x="6044651" y="4715031"/>
            <a:ext cx="2324159" cy="1738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B83A14-BA7D-BBCE-5D1E-A782CE07D2D1}"/>
              </a:ext>
            </a:extLst>
          </p:cNvPr>
          <p:cNvSpPr txBox="1"/>
          <p:nvPr/>
        </p:nvSpPr>
        <p:spPr>
          <a:xfrm>
            <a:off x="720919" y="5660224"/>
            <a:ext cx="266715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Outbound, Maurice</a:t>
            </a:r>
          </a:p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Compliments </a:t>
            </a:r>
          </a:p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Stasinos Marine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DAEA0-C2B2-B010-19F0-D8F549684AD2}"/>
              </a:ext>
            </a:extLst>
          </p:cNvPr>
          <p:cNvSpPr txBox="1"/>
          <p:nvPr/>
        </p:nvSpPr>
        <p:spPr>
          <a:xfrm>
            <a:off x="0" y="152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Maritime Clusters   Heritage   History   Community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353C55-95D4-7173-6ECB-58814C515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23912"/>
          <a:stretch>
            <a:fillRect/>
          </a:stretch>
        </p:blipFill>
        <p:spPr>
          <a:xfrm>
            <a:off x="337457" y="607139"/>
            <a:ext cx="3630767" cy="2044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2D93D3-3F30-3879-4031-AE53ED09A0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2" y="2778585"/>
            <a:ext cx="2720020" cy="3726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39665-6109-5EC8-FC26-7A520F277734}"/>
              </a:ext>
            </a:extLst>
          </p:cNvPr>
          <p:cNvSpPr txBox="1"/>
          <p:nvPr/>
        </p:nvSpPr>
        <p:spPr>
          <a:xfrm>
            <a:off x="453960" y="2778585"/>
            <a:ext cx="2651552" cy="382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Heritage New Jersey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Coastwise Trade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Compliments Capt. D. Smith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45596-3F49-E8FF-F557-1102F3BB41E5}"/>
              </a:ext>
            </a:extLst>
          </p:cNvPr>
          <p:cNvSpPr txBox="1"/>
          <p:nvPr/>
        </p:nvSpPr>
        <p:spPr>
          <a:xfrm>
            <a:off x="7837449" y="2797301"/>
            <a:ext cx="176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Fusion</a:t>
            </a:r>
          </a:p>
          <a:p>
            <a:pPr algn="ctr"/>
            <a:r>
              <a:rPr lang="en-US" sz="2400" b="1" dirty="0"/>
              <a:t>of</a:t>
            </a:r>
          </a:p>
          <a:p>
            <a:pPr algn="ctr"/>
            <a:r>
              <a:rPr lang="en-US" sz="2400" b="1" dirty="0"/>
              <a:t>Interests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81C1FE-CB4D-856E-9BC9-42FD815E5C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49" y="4497080"/>
            <a:ext cx="3112518" cy="19890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3D0841-3AD2-5A85-29F5-E89A5C5B151F}"/>
              </a:ext>
            </a:extLst>
          </p:cNvPr>
          <p:cNvSpPr txBox="1"/>
          <p:nvPr/>
        </p:nvSpPr>
        <p:spPr>
          <a:xfrm>
            <a:off x="9251109" y="4960293"/>
            <a:ext cx="248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0194E-FED7-CB06-F643-4798B34C5CB6}"/>
              </a:ext>
            </a:extLst>
          </p:cNvPr>
          <p:cNvSpPr txBox="1"/>
          <p:nvPr/>
        </p:nvSpPr>
        <p:spPr>
          <a:xfrm>
            <a:off x="8859447" y="5963480"/>
            <a:ext cx="289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Tugatine, Norfolk Rebel</a:t>
            </a:r>
          </a:p>
        </p:txBody>
      </p:sp>
    </p:spTree>
    <p:extLst>
      <p:ext uri="{BB962C8B-B14F-4D97-AF65-F5344CB8AC3E}">
        <p14:creationId xmlns:p14="http://schemas.microsoft.com/office/powerpoint/2010/main" val="2730270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724B9-42BB-5601-FA7E-93CE9823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930" y="6494849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11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231CB1-B1A7-95CB-D3B1-3832AF59B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37" y="1224736"/>
            <a:ext cx="3561361" cy="5129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7825D2-8694-DE95-B6E0-A5E0387F606D}"/>
              </a:ext>
            </a:extLst>
          </p:cNvPr>
          <p:cNvSpPr txBox="1"/>
          <p:nvPr/>
        </p:nvSpPr>
        <p:spPr>
          <a:xfrm>
            <a:off x="91739" y="6356350"/>
            <a:ext cx="2938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  2026 Mariners Conference / Stewardship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1C7453-B2FB-6935-B07F-9366C8361982}"/>
              </a:ext>
            </a:extLst>
          </p:cNvPr>
          <p:cNvSpPr txBox="1"/>
          <p:nvPr/>
        </p:nvSpPr>
        <p:spPr>
          <a:xfrm>
            <a:off x="819242" y="0"/>
            <a:ext cx="1083029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Nautical Science Incubator   -    Technology Ohm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BFD42C-3DB4-8BD6-49BF-71C7A966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7" y="4454044"/>
            <a:ext cx="2708870" cy="19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5D687A-CC03-78F9-F1EA-8B0BCC0DE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227" y="2301888"/>
            <a:ext cx="1468042" cy="1352904"/>
          </a:xfrm>
          <a:prstGeom prst="flowChartConnector">
            <a:avLst/>
          </a:prstGeom>
        </p:spPr>
      </p:pic>
      <p:pic>
        <p:nvPicPr>
          <p:cNvPr id="1032" name="Picture 8" descr="Historic Walnford Historical Marker">
            <a:extLst>
              <a:ext uri="{FF2B5EF4-FFF2-40B4-BE49-F238E27FC236}">
                <a16:creationId xmlns:a16="http://schemas.microsoft.com/office/drawing/2014/main" id="{98EDC4EC-4512-AD77-29C9-E22D7A1BB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6" r="11262"/>
          <a:stretch>
            <a:fillRect/>
          </a:stretch>
        </p:blipFill>
        <p:spPr bwMode="auto">
          <a:xfrm>
            <a:off x="8252796" y="1270368"/>
            <a:ext cx="3847463" cy="503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1D0276-14AD-9606-CE8D-90255821AE3E}"/>
              </a:ext>
            </a:extLst>
          </p:cNvPr>
          <p:cNvSpPr txBox="1"/>
          <p:nvPr/>
        </p:nvSpPr>
        <p:spPr>
          <a:xfrm>
            <a:off x="8395848" y="1456166"/>
            <a:ext cx="3561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Risdon Tide-Water Turbine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Mt. Holly  -  North Branch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Head of Tide Rancocas Creek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EC41B8-35C5-C036-8026-870191E8C0AF}"/>
              </a:ext>
            </a:extLst>
          </p:cNvPr>
          <p:cNvSpPr txBox="1"/>
          <p:nvPr/>
        </p:nvSpPr>
        <p:spPr>
          <a:xfrm>
            <a:off x="6661417" y="3789710"/>
            <a:ext cx="159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Augmented</a:t>
            </a:r>
          </a:p>
          <a:p>
            <a:pPr algn="ctr"/>
            <a:r>
              <a:rPr lang="en-US" sz="1400" b="1" dirty="0"/>
              <a:t>Reality Glasses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E9D1A-F73E-4E29-A443-08FCF3457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0" y="772662"/>
            <a:ext cx="2666787" cy="1986559"/>
          </a:xfrm>
          <a:prstGeom prst="rect">
            <a:avLst/>
          </a:prstGeom>
        </p:spPr>
      </p:pic>
      <p:pic>
        <p:nvPicPr>
          <p:cNvPr id="2" name="Content Placeholder 55">
            <a:extLst>
              <a:ext uri="{FF2B5EF4-FFF2-40B4-BE49-F238E27FC236}">
                <a16:creationId xmlns:a16="http://schemas.microsoft.com/office/drawing/2014/main" id="{4248BF3E-283D-C94B-4D9C-6B49FE753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52"/>
          <a:stretch>
            <a:fillRect/>
          </a:stretch>
        </p:blipFill>
        <p:spPr>
          <a:xfrm>
            <a:off x="3114337" y="731227"/>
            <a:ext cx="8985924" cy="5847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EB48F-7DFE-CE2F-19D6-B18F817561CF}"/>
              </a:ext>
            </a:extLst>
          </p:cNvPr>
          <p:cNvSpPr txBox="1"/>
          <p:nvPr/>
        </p:nvSpPr>
        <p:spPr>
          <a:xfrm>
            <a:off x="270360" y="2839184"/>
            <a:ext cx="2623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Tidal Energy</a:t>
            </a:r>
          </a:p>
          <a:p>
            <a:pPr algn="ctr"/>
            <a:br>
              <a:rPr lang="en-US" sz="3200" b="1" dirty="0"/>
            </a:br>
            <a:r>
              <a:rPr lang="en-US" sz="3200" b="1" dirty="0"/>
              <a:t>Wind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33265-113C-A33F-96B3-B601F255B7F8}"/>
              </a:ext>
            </a:extLst>
          </p:cNvPr>
          <p:cNvSpPr txBox="1"/>
          <p:nvPr/>
        </p:nvSpPr>
        <p:spPr>
          <a:xfrm>
            <a:off x="294553" y="4638063"/>
            <a:ext cx="25327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North Branch Rancocas Creek Water Trail 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Mt. Holly, High Tide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152 NM above Delaware Capes</a:t>
            </a:r>
          </a:p>
        </p:txBody>
      </p:sp>
    </p:spTree>
    <p:extLst>
      <p:ext uri="{BB962C8B-B14F-4D97-AF65-F5344CB8AC3E}">
        <p14:creationId xmlns:p14="http://schemas.microsoft.com/office/powerpoint/2010/main" val="881537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33C60-ED92-F772-F7FF-4D190BCF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C3F4B-888A-2F39-8BF1-A548F0A58AC2}"/>
              </a:ext>
            </a:extLst>
          </p:cNvPr>
          <p:cNvSpPr txBox="1"/>
          <p:nvPr/>
        </p:nvSpPr>
        <p:spPr>
          <a:xfrm>
            <a:off x="190842" y="762935"/>
            <a:ext cx="1559364" cy="47705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295-ft masts</a:t>
            </a:r>
          </a:p>
          <a:p>
            <a:pPr>
              <a:buNone/>
            </a:pPr>
            <a:r>
              <a:rPr lang="en-US" sz="1600" b="1" dirty="0"/>
              <a:t>  </a:t>
            </a:r>
          </a:p>
          <a:p>
            <a:pPr>
              <a:buNone/>
            </a:pPr>
            <a:r>
              <a:rPr lang="en-US" sz="1600" b="1" dirty="0"/>
              <a:t>32,000 sq ft </a:t>
            </a:r>
          </a:p>
          <a:p>
            <a:pPr>
              <a:buNone/>
            </a:pPr>
            <a:r>
              <a:rPr lang="en-US" sz="1600" b="1" dirty="0"/>
              <a:t>total sail. 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Wind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60 to 70 %</a:t>
            </a:r>
          </a:p>
          <a:p>
            <a:pPr>
              <a:buNone/>
            </a:pPr>
            <a:r>
              <a:rPr lang="en-US" sz="1600" b="1" dirty="0"/>
              <a:t>Vsls propulsion.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Hybrid diesel electric engines. 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11 knots</a:t>
            </a:r>
          </a:p>
          <a:p>
            <a:pPr>
              <a:buNone/>
            </a:pPr>
            <a:r>
              <a:rPr lang="en-US" sz="1600" b="1" dirty="0"/>
              <a:t>vs </a:t>
            </a:r>
          </a:p>
          <a:p>
            <a:pPr>
              <a:buNone/>
            </a:pPr>
            <a:r>
              <a:rPr lang="en-US" sz="1600" b="1" dirty="0"/>
              <a:t>15 knots.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1600" b="1" dirty="0"/>
              <a:t>Conserves fuel. Low emissions.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64F42-58F2-C15D-E26E-991B721B8DC6}"/>
              </a:ext>
            </a:extLst>
          </p:cNvPr>
          <p:cNvSpPr txBox="1"/>
          <p:nvPr/>
        </p:nvSpPr>
        <p:spPr>
          <a:xfrm>
            <a:off x="0" y="9690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/>
              <a:t>Neoliner Origin  -  </a:t>
            </a:r>
            <a:r>
              <a:rPr lang="en-US" sz="3200" b="1" dirty="0"/>
              <a:t>30 October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E793B1-7F97-10B2-F59A-05FBF8800423}"/>
              </a:ext>
            </a:extLst>
          </p:cNvPr>
          <p:cNvSpPr txBox="1"/>
          <p:nvPr/>
        </p:nvSpPr>
        <p:spPr>
          <a:xfrm>
            <a:off x="102942" y="6280755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C75A2E-85FC-20FA-C5C5-D991DA926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563" y="3103295"/>
            <a:ext cx="2791595" cy="2430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E3AB9-D0F4-1AC8-48C2-1480E88604FD}"/>
              </a:ext>
            </a:extLst>
          </p:cNvPr>
          <p:cNvSpPr txBox="1"/>
          <p:nvPr/>
        </p:nvSpPr>
        <p:spPr>
          <a:xfrm>
            <a:off x="2435194" y="5892581"/>
            <a:ext cx="7547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/>
              <a:t>5,300 tons cargo - 265 TEU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6B5D3-C6E2-4241-CCDB-62A01B545863}"/>
              </a:ext>
            </a:extLst>
          </p:cNvPr>
          <p:cNvSpPr txBox="1"/>
          <p:nvPr/>
        </p:nvSpPr>
        <p:spPr>
          <a:xfrm>
            <a:off x="0" y="560121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/>
              <a:t>Ro-Ro</a:t>
            </a:r>
            <a:r>
              <a:rPr lang="en-US" b="1" dirty="0"/>
              <a:t>   </a:t>
            </a:r>
            <a:r>
              <a:rPr lang="en-US" sz="1800" b="1" dirty="0"/>
              <a:t>Seagirt Marine Terminal   446  x  80   18”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5C6AE-70F1-0AC7-FCB6-B24CE8535AAB}"/>
              </a:ext>
            </a:extLst>
          </p:cNvPr>
          <p:cNvSpPr txBox="1"/>
          <p:nvPr/>
        </p:nvSpPr>
        <p:spPr>
          <a:xfrm>
            <a:off x="1788327" y="5106339"/>
            <a:ext cx="286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Ref:  MPA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0F9C46-3037-4234-7221-92E85362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08" y="774418"/>
            <a:ext cx="7459358" cy="47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CADCB-05EE-580D-BD1F-70641F6A394D}"/>
              </a:ext>
            </a:extLst>
          </p:cNvPr>
          <p:cNvSpPr txBox="1"/>
          <p:nvPr/>
        </p:nvSpPr>
        <p:spPr>
          <a:xfrm>
            <a:off x="4531060" y="5070807"/>
            <a:ext cx="354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Maryland Port Authority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0FB66-6793-5BC7-31ED-B118BBF0C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63" y="774418"/>
            <a:ext cx="2791595" cy="1654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130741-CF29-9B33-CAA0-5AA97E26A7A8}"/>
              </a:ext>
            </a:extLst>
          </p:cNvPr>
          <p:cNvSpPr txBox="1"/>
          <p:nvPr/>
        </p:nvSpPr>
        <p:spPr>
          <a:xfrm>
            <a:off x="9223566" y="2428902"/>
            <a:ext cx="277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Assisted Propulsion</a:t>
            </a:r>
          </a:p>
          <a:p>
            <a:pPr algn="ctr"/>
            <a:r>
              <a:rPr lang="en-US" b="1" dirty="0"/>
              <a:t>Systems  (WAPS)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E21D1-97B7-8825-5227-3515313BFDA2}"/>
              </a:ext>
            </a:extLst>
          </p:cNvPr>
          <p:cNvSpPr txBox="1"/>
          <p:nvPr/>
        </p:nvSpPr>
        <p:spPr>
          <a:xfrm>
            <a:off x="9756806" y="5569415"/>
            <a:ext cx="1909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Wind Propulsion Technologies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5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257DF3-6092-A7C3-B316-108D73A18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930" t="6258" r="6094"/>
          <a:stretch>
            <a:fillRect/>
          </a:stretch>
        </p:blipFill>
        <p:spPr>
          <a:xfrm>
            <a:off x="3546831" y="1012516"/>
            <a:ext cx="8377865" cy="4961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4660F-CBDC-DFFF-CC0F-CB6319493575}"/>
              </a:ext>
            </a:extLst>
          </p:cNvPr>
          <p:cNvSpPr txBox="1"/>
          <p:nvPr/>
        </p:nvSpPr>
        <p:spPr>
          <a:xfrm>
            <a:off x="5024995" y="6404307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D2B3E-BCED-6A2C-C140-F9EE996E407F}"/>
              </a:ext>
            </a:extLst>
          </p:cNvPr>
          <p:cNvSpPr txBox="1"/>
          <p:nvPr/>
        </p:nvSpPr>
        <p:spPr>
          <a:xfrm>
            <a:off x="267304" y="4408330"/>
            <a:ext cx="320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Port of Baltimore - Evolution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Tug-boat up to Wind 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68957-9011-5457-2357-84C4E868BC39}"/>
              </a:ext>
            </a:extLst>
          </p:cNvPr>
          <p:cNvSpPr txBox="1"/>
          <p:nvPr/>
        </p:nvSpPr>
        <p:spPr>
          <a:xfrm>
            <a:off x="82168" y="5056292"/>
            <a:ext cx="359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Compliments Capt. J. Roof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A4BCA-4732-C4D9-34EE-17A859DAD55E}"/>
              </a:ext>
            </a:extLst>
          </p:cNvPr>
          <p:cNvSpPr txBox="1"/>
          <p:nvPr/>
        </p:nvSpPr>
        <p:spPr>
          <a:xfrm>
            <a:off x="1957136" y="-30081"/>
            <a:ext cx="802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Wind Assisted Propulsion Systems  (WAPS)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54550-5F29-DD71-5443-7BD63F002FA2}"/>
              </a:ext>
            </a:extLst>
          </p:cNvPr>
          <p:cNvSpPr txBox="1"/>
          <p:nvPr/>
        </p:nvSpPr>
        <p:spPr>
          <a:xfrm>
            <a:off x="9775900" y="5286050"/>
            <a:ext cx="227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Ref: Dassault Systems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C03F962-8A4B-7271-6124-373C66EF4B8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883481-A521-4A75-848A-A2BF2DE7473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CB43C-88DF-59A5-6DCD-835652D1C5E0}"/>
              </a:ext>
            </a:extLst>
          </p:cNvPr>
          <p:cNvSpPr txBox="1"/>
          <p:nvPr/>
        </p:nvSpPr>
        <p:spPr>
          <a:xfrm>
            <a:off x="6532525" y="673962"/>
            <a:ext cx="159131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8F37-809C-C714-BDDE-93ABF1718D74}"/>
              </a:ext>
            </a:extLst>
          </p:cNvPr>
          <p:cNvSpPr txBox="1"/>
          <p:nvPr/>
        </p:nvSpPr>
        <p:spPr>
          <a:xfrm>
            <a:off x="9653848" y="683559"/>
            <a:ext cx="141327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DF464-FC70-9FC8-744F-AAF97265C7B5}"/>
              </a:ext>
            </a:extLst>
          </p:cNvPr>
          <p:cNvSpPr txBox="1"/>
          <p:nvPr/>
        </p:nvSpPr>
        <p:spPr>
          <a:xfrm>
            <a:off x="1124873" y="680077"/>
            <a:ext cx="108750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CDD2-AAF4-9084-4DF9-138E8F04F154}"/>
              </a:ext>
            </a:extLst>
          </p:cNvPr>
          <p:cNvSpPr txBox="1"/>
          <p:nvPr/>
        </p:nvSpPr>
        <p:spPr>
          <a:xfrm>
            <a:off x="3828699" y="691315"/>
            <a:ext cx="108750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Education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FC6DA-5FF4-7349-2862-EABC36FC975F}"/>
              </a:ext>
            </a:extLst>
          </p:cNvPr>
          <p:cNvSpPr txBox="1"/>
          <p:nvPr/>
        </p:nvSpPr>
        <p:spPr>
          <a:xfrm>
            <a:off x="3546830" y="4993105"/>
            <a:ext cx="399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EB24A-6B8D-E14F-736F-AB47D7B2B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693" y="2911079"/>
            <a:ext cx="1331127" cy="1295150"/>
          </a:xfrm>
          <a:prstGeom prst="flowChartConnector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75A2E9-BC2A-9C60-B6F0-346C32B220D9}"/>
              </a:ext>
            </a:extLst>
          </p:cNvPr>
          <p:cNvSpPr txBox="1"/>
          <p:nvPr/>
        </p:nvSpPr>
        <p:spPr>
          <a:xfrm>
            <a:off x="2209800" y="0"/>
            <a:ext cx="75661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Air Cushion Technology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317B80-15EF-105D-400B-DF654B551FE2}"/>
              </a:ext>
            </a:extLst>
          </p:cNvPr>
          <p:cNvSpPr txBox="1"/>
          <p:nvPr/>
        </p:nvSpPr>
        <p:spPr>
          <a:xfrm>
            <a:off x="199614" y="2739906"/>
            <a:ext cx="33582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Create infrastructure before transporting elephants</a:t>
            </a:r>
          </a:p>
          <a:p>
            <a:pPr algn="ctr"/>
            <a:endParaRPr lang="en-US" sz="200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ACFAA4D-9E3A-662E-79CE-F2BA7AE5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04" y="6058326"/>
            <a:ext cx="3275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Diodorus:  40 BC</a:t>
            </a:r>
          </a:p>
        </p:txBody>
      </p:sp>
      <p:pic>
        <p:nvPicPr>
          <p:cNvPr id="24" name="Picture 5" descr="58_1153.jpg">
            <a:extLst>
              <a:ext uri="{FF2B5EF4-FFF2-40B4-BE49-F238E27FC236}">
                <a16:creationId xmlns:a16="http://schemas.microsoft.com/office/drawing/2014/main" id="{F5BA2F38-B5B6-3C20-CC96-D219393C02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489" y="3981014"/>
            <a:ext cx="3313923" cy="194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UK manufacturer to support design work on Canadian Coast Guard’s future ...">
            <a:extLst>
              <a:ext uri="{FF2B5EF4-FFF2-40B4-BE49-F238E27FC236}">
                <a16:creationId xmlns:a16="http://schemas.microsoft.com/office/drawing/2014/main" id="{F2057918-4F4F-88AA-A3F1-D0DEC53B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4" y="1128654"/>
            <a:ext cx="3247196" cy="18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AVECRAFT™ by Umoe Mandal - Marine Jet Power">
            <a:extLst>
              <a:ext uri="{FF2B5EF4-FFF2-40B4-BE49-F238E27FC236}">
                <a16:creationId xmlns:a16="http://schemas.microsoft.com/office/drawing/2014/main" id="{858FCB85-3B58-D697-15FE-2F62E187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83" y="1128653"/>
            <a:ext cx="8435149" cy="48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0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CDD5-7E93-F162-A398-9B5F50E9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21" y="2928044"/>
            <a:ext cx="4106778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n-lt"/>
              </a:rPr>
              <a:t>Thank-you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B3F0D-C446-782A-12C7-6ED9F115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5535E-4DD5-C7AB-7840-738ABDBA706E}"/>
              </a:ext>
            </a:extLst>
          </p:cNvPr>
          <p:cNvSpPr txBox="1"/>
          <p:nvPr/>
        </p:nvSpPr>
        <p:spPr>
          <a:xfrm>
            <a:off x="89489" y="6451963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2026 Mariners Conference / Stewardship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728A4-47DA-756D-0952-4672B494EECF}"/>
              </a:ext>
            </a:extLst>
          </p:cNvPr>
          <p:cNvSpPr txBox="1"/>
          <p:nvPr/>
        </p:nvSpPr>
        <p:spPr>
          <a:xfrm>
            <a:off x="6697675" y="811835"/>
            <a:ext cx="502117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Dynamic for Today,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C7B4F35-4443-AF1F-F015-7201E8A4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7783"/>
            <a:ext cx="6424863" cy="429431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6EE726-A0E6-1FD0-346C-97384FE2F277}"/>
              </a:ext>
            </a:extLst>
          </p:cNvPr>
          <p:cNvSpPr txBox="1"/>
          <p:nvPr/>
        </p:nvSpPr>
        <p:spPr>
          <a:xfrm>
            <a:off x="417536" y="224211"/>
            <a:ext cx="5004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Port of Philadelphia   -   1878</a:t>
            </a:r>
          </a:p>
          <a:p>
            <a:r>
              <a:rPr lang="en-US" sz="1100" b="1" dirty="0">
                <a:solidFill>
                  <a:srgbClr val="002060"/>
                </a:solidFill>
              </a:rPr>
              <a:t>Source:  Free Library of Philadelphia</a:t>
            </a:r>
          </a:p>
        </p:txBody>
      </p:sp>
      <p:pic>
        <p:nvPicPr>
          <p:cNvPr id="2050" name="Picture 2" descr="May be an image of boat and text">
            <a:extLst>
              <a:ext uri="{FF2B5EF4-FFF2-40B4-BE49-F238E27FC236}">
                <a16:creationId xmlns:a16="http://schemas.microsoft.com/office/drawing/2014/main" id="{3088ACB5-BE51-25EE-1725-DC07250E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31" y="2822904"/>
            <a:ext cx="5967467" cy="40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E047C-57DA-BB39-CEB0-CDB2A55C5D3A}"/>
              </a:ext>
            </a:extLst>
          </p:cNvPr>
          <p:cNvSpPr txBox="1"/>
          <p:nvPr/>
        </p:nvSpPr>
        <p:spPr>
          <a:xfrm>
            <a:off x="7573844" y="6217850"/>
            <a:ext cx="4816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Compliments D. Sites, Baltimore Pilot Boat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89826-1A9C-51DD-3092-135F168D5094}"/>
              </a:ext>
            </a:extLst>
          </p:cNvPr>
          <p:cNvSpPr txBox="1"/>
          <p:nvPr/>
        </p:nvSpPr>
        <p:spPr>
          <a:xfrm>
            <a:off x="670200" y="4996080"/>
            <a:ext cx="6280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Predictive for the Future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928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ircular chart with text and a ship in the background&#10;&#10;AI-generated content may be incorrect.">
            <a:extLst>
              <a:ext uri="{FF2B5EF4-FFF2-40B4-BE49-F238E27FC236}">
                <a16:creationId xmlns:a16="http://schemas.microsoft.com/office/drawing/2014/main" id="{FC22451D-78DB-ED40-4F8C-D3186F5B16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0" b="92778" l="26875" r="74297">
                        <a14:foregroundMark x1="29453" y1="37361" x2="29375" y2="60972"/>
                        <a14:foregroundMark x1="29375" y1="60972" x2="29609" y2="62083"/>
                        <a14:foregroundMark x1="27422" y1="44722" x2="26953" y2="55556"/>
                        <a14:foregroundMark x1="55859" y1="89722" x2="48672" y2="92778"/>
                        <a14:foregroundMark x1="73516" y1="40139" x2="74297" y2="54861"/>
                        <a14:foregroundMark x1="56953" y1="10139" x2="47891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1610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2050" name="Picture 2" descr="Man With A Crystal Ball Stock Photos, Pictures &amp; Royalty-Free Images ...">
            <a:extLst>
              <a:ext uri="{FF2B5EF4-FFF2-40B4-BE49-F238E27FC236}">
                <a16:creationId xmlns:a16="http://schemas.microsoft.com/office/drawing/2014/main" id="{288BFEA1-AAD8-6D26-5762-34215AC9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17226" b="-1"/>
          <a:stretch>
            <a:fillRect/>
          </a:stretch>
        </p:blipFill>
        <p:spPr bwMode="auto">
          <a:xfrm>
            <a:off x="6280484" y="175735"/>
            <a:ext cx="5911516" cy="650653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FE89C-B192-C54E-747B-B7C99A00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883481-A521-4A75-848A-A2BF2DE747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09B59-093D-D145-0BFA-C4450DCDDA20}"/>
              </a:ext>
            </a:extLst>
          </p:cNvPr>
          <p:cNvSpPr txBox="1"/>
          <p:nvPr/>
        </p:nvSpPr>
        <p:spPr>
          <a:xfrm>
            <a:off x="6396393" y="264518"/>
            <a:ext cx="5679698" cy="795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Stewardship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7AD01-9FF0-E9BA-46DD-3DB18CC19B22}"/>
              </a:ext>
            </a:extLst>
          </p:cNvPr>
          <p:cNvSpPr txBox="1"/>
          <p:nvPr/>
        </p:nvSpPr>
        <p:spPr>
          <a:xfrm>
            <a:off x="8661623" y="5191880"/>
            <a:ext cx="1149238" cy="775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36445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E741B-0B2C-56BC-4F4F-96EEC2E3B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3ADA4-08C6-0977-800C-AB54D9EE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883481-A521-4A75-848A-A2BF2DE7473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3B166-15BF-BEBA-F417-0EB8231F3A05}"/>
              </a:ext>
            </a:extLst>
          </p:cNvPr>
          <p:cNvSpPr txBox="1"/>
          <p:nvPr/>
        </p:nvSpPr>
        <p:spPr>
          <a:xfrm>
            <a:off x="-200723" y="4103644"/>
            <a:ext cx="286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PNSY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   CVN 67</a:t>
            </a:r>
          </a:p>
        </p:txBody>
      </p:sp>
    </p:spTree>
    <p:extLst>
      <p:ext uri="{BB962C8B-B14F-4D97-AF65-F5344CB8AC3E}">
        <p14:creationId xmlns:p14="http://schemas.microsoft.com/office/powerpoint/2010/main" val="100168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7D95-0AF3-5D14-721A-46B9E1D2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1E016-020D-CB83-48C9-B3A402FE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3" y="656042"/>
            <a:ext cx="3838837" cy="5331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716476-A20D-5086-265D-EAB8B09D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929" y="0"/>
            <a:ext cx="4312408" cy="5955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9568CD-357B-28DC-FD45-DEA712CFAC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86"/>
          <a:stretch>
            <a:fillRect/>
          </a:stretch>
        </p:blipFill>
        <p:spPr>
          <a:xfrm>
            <a:off x="8273166" y="91086"/>
            <a:ext cx="3477656" cy="3236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BA20AE-D844-90AC-4D10-1B3C2E15F3F7}"/>
              </a:ext>
            </a:extLst>
          </p:cNvPr>
          <p:cNvSpPr txBox="1"/>
          <p:nvPr/>
        </p:nvSpPr>
        <p:spPr>
          <a:xfrm>
            <a:off x="4847665" y="6411909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05542-3D21-4AEC-CEF7-4A0858F9FD7F}"/>
              </a:ext>
            </a:extLst>
          </p:cNvPr>
          <p:cNvSpPr txBox="1"/>
          <p:nvPr/>
        </p:nvSpPr>
        <p:spPr>
          <a:xfrm>
            <a:off x="1" y="592384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Different Situations Communicate Acceptable Solutions  Ref:  Abridged  1932 USNA Midshipman 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E4967-2E6C-5A02-C5FF-075759B22624}"/>
              </a:ext>
            </a:extLst>
          </p:cNvPr>
          <p:cNvSpPr txBox="1"/>
          <p:nvPr/>
        </p:nvSpPr>
        <p:spPr>
          <a:xfrm>
            <a:off x="112863" y="91086"/>
            <a:ext cx="370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Tug Boats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AC2BA-7B13-68EB-108B-5DD9FD086540}"/>
              </a:ext>
            </a:extLst>
          </p:cNvPr>
          <p:cNvSpPr txBox="1"/>
          <p:nvPr/>
        </p:nvSpPr>
        <p:spPr>
          <a:xfrm>
            <a:off x="6321287" y="1967710"/>
            <a:ext cx="8845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28234-D845-CFF2-EA7E-9BE03D8D019F}"/>
              </a:ext>
            </a:extLst>
          </p:cNvPr>
          <p:cNvCxnSpPr/>
          <p:nvPr/>
        </p:nvCxnSpPr>
        <p:spPr>
          <a:xfrm>
            <a:off x="6369592" y="2340614"/>
            <a:ext cx="795809" cy="0"/>
          </a:xfrm>
          <a:prstGeom prst="line">
            <a:avLst/>
          </a:prstGeom>
          <a:ln w="9525">
            <a:solidFill>
              <a:srgbClr val="8A8A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2CBEFB-7475-CD39-4F91-6218F41DA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08" y="312821"/>
            <a:ext cx="4016485" cy="24486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62A4D14-D300-B5C9-0E38-8FE5C6B09BE0}"/>
                  </a:ext>
                </a:extLst>
              </p14:cNvPr>
              <p14:cNvContentPartPr/>
              <p14:nvPr/>
            </p14:nvContentPartPr>
            <p14:xfrm>
              <a:off x="6854597" y="759749"/>
              <a:ext cx="579005" cy="162303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62A4D14-D300-B5C9-0E38-8FE5C6B09B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48476" y="753631"/>
                <a:ext cx="591248" cy="174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498AD00-5548-60A3-E328-ABEADE357610}"/>
                  </a:ext>
                </a:extLst>
              </p14:cNvPr>
              <p14:cNvContentPartPr/>
              <p14:nvPr/>
            </p14:nvContentPartPr>
            <p14:xfrm rot="1920431">
              <a:off x="7069893" y="919782"/>
              <a:ext cx="230334" cy="78899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498AD00-5548-60A3-E328-ABEADE3576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920431">
                <a:off x="7063746" y="913485"/>
                <a:ext cx="242628" cy="91493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359FDB5E-69BA-2B7E-AFCC-CEC98191D5B1}"/>
              </a:ext>
            </a:extLst>
          </p:cNvPr>
          <p:cNvSpPr/>
          <p:nvPr/>
        </p:nvSpPr>
        <p:spPr>
          <a:xfrm>
            <a:off x="7202107" y="976114"/>
            <a:ext cx="79894" cy="55026"/>
          </a:xfrm>
          <a:prstGeom prst="flowChartConnector">
            <a:avLst/>
          </a:prstGeom>
          <a:solidFill>
            <a:srgbClr val="2EF82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290938-6698-3E99-D3ED-49C693838F80}"/>
              </a:ext>
            </a:extLst>
          </p:cNvPr>
          <p:cNvSpPr txBox="1"/>
          <p:nvPr/>
        </p:nvSpPr>
        <p:spPr>
          <a:xfrm>
            <a:off x="6745301" y="1535675"/>
            <a:ext cx="587234" cy="169277"/>
          </a:xfrm>
          <a:prstGeom prst="rect">
            <a:avLst/>
          </a:prstGeom>
          <a:solidFill>
            <a:srgbClr val="FCF922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9794AC-1A0D-F5BA-C374-6C4D21051560}"/>
              </a:ext>
            </a:extLst>
          </p:cNvPr>
          <p:cNvSpPr txBox="1"/>
          <p:nvPr/>
        </p:nvSpPr>
        <p:spPr>
          <a:xfrm>
            <a:off x="7181242" y="930186"/>
            <a:ext cx="867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Rancocas Creek</a:t>
            </a:r>
            <a:br>
              <a:rPr lang="en-US" sz="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Head of Tide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A96776-CBE1-46F9-1FC2-3A994A512A13}"/>
              </a:ext>
            </a:extLst>
          </p:cNvPr>
          <p:cNvSpPr txBox="1"/>
          <p:nvPr/>
        </p:nvSpPr>
        <p:spPr>
          <a:xfrm>
            <a:off x="6442914" y="1507601"/>
            <a:ext cx="53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solidFill>
                  <a:srgbClr val="001F46"/>
                </a:solidFill>
              </a:rPr>
              <a:t>Port of Camden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F8FFE-D172-CB56-741A-073D02F1681B}"/>
              </a:ext>
            </a:extLst>
          </p:cNvPr>
          <p:cNvSpPr txBox="1"/>
          <p:nvPr/>
        </p:nvSpPr>
        <p:spPr>
          <a:xfrm>
            <a:off x="6817986" y="916725"/>
            <a:ext cx="457081" cy="14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Hainesport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B033F1B-7A37-4192-9163-273D4EDAD17D}"/>
              </a:ext>
            </a:extLst>
          </p:cNvPr>
          <p:cNvSpPr/>
          <p:nvPr/>
        </p:nvSpPr>
        <p:spPr>
          <a:xfrm>
            <a:off x="7165923" y="818414"/>
            <a:ext cx="79894" cy="55026"/>
          </a:xfrm>
          <a:prstGeom prst="flowChartConnector">
            <a:avLst/>
          </a:prstGeom>
          <a:solidFill>
            <a:srgbClr val="2EF823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7C196-C945-B82D-CF0B-7DFD9861A9DA}"/>
              </a:ext>
            </a:extLst>
          </p:cNvPr>
          <p:cNvSpPr txBox="1"/>
          <p:nvPr/>
        </p:nvSpPr>
        <p:spPr>
          <a:xfrm>
            <a:off x="7181242" y="727784"/>
            <a:ext cx="457081" cy="14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Mt. Holly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4956180-EBE4-DBE0-CA5B-F3F7660BCB82}"/>
                  </a:ext>
                </a:extLst>
              </p14:cNvPr>
              <p14:cNvContentPartPr/>
              <p14:nvPr/>
            </p14:nvContentPartPr>
            <p14:xfrm rot="19666014">
              <a:off x="7433570" y="857988"/>
              <a:ext cx="204787" cy="117475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4956180-EBE4-DBE0-CA5B-F3F7660BCB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9666014">
                <a:off x="7427419" y="851843"/>
                <a:ext cx="217089" cy="12976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96BC778-01E2-8344-C96E-72829F838EAC}"/>
              </a:ext>
            </a:extLst>
          </p:cNvPr>
          <p:cNvSpPr txBox="1"/>
          <p:nvPr/>
        </p:nvSpPr>
        <p:spPr>
          <a:xfrm>
            <a:off x="6183039" y="2761498"/>
            <a:ext cx="867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Delaware</a:t>
            </a:r>
          </a:p>
          <a:p>
            <a:pPr algn="ctr"/>
            <a:r>
              <a:rPr lang="en-US" sz="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F4B81F-6BDE-84BD-306E-29F4E25613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90" y="3404140"/>
            <a:ext cx="3437732" cy="2410701"/>
          </a:xfrm>
          <a:prstGeom prst="rect">
            <a:avLst/>
          </a:prstGeom>
        </p:spPr>
      </p:pic>
      <p:pic>
        <p:nvPicPr>
          <p:cNvPr id="23" name="Content Placeholder 4" descr="A picture containing outdoor, water, building, boat&#10;&#10;Description automatically generated">
            <a:extLst>
              <a:ext uri="{FF2B5EF4-FFF2-40B4-BE49-F238E27FC236}">
                <a16:creationId xmlns:a16="http://schemas.microsoft.com/office/drawing/2014/main" id="{C2425264-F399-49A7-3609-414F2E5FEE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45" y="3375784"/>
            <a:ext cx="3463218" cy="24430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6705E7-EC2F-8773-07DE-C470B74A2A8A}"/>
              </a:ext>
            </a:extLst>
          </p:cNvPr>
          <p:cNvSpPr txBox="1"/>
          <p:nvPr/>
        </p:nvSpPr>
        <p:spPr>
          <a:xfrm>
            <a:off x="9525802" y="3404140"/>
            <a:ext cx="22250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South Branch Rancocas Creek </a:t>
            </a:r>
          </a:p>
          <a:p>
            <a:pPr algn="r"/>
            <a:r>
              <a:rPr lang="en-US" sz="1100" b="1" dirty="0">
                <a:solidFill>
                  <a:schemeClr val="bg1"/>
                </a:solidFill>
              </a:rPr>
              <a:t>Hainesport, NJ</a:t>
            </a:r>
          </a:p>
          <a:p>
            <a:pPr algn="r"/>
            <a:r>
              <a:rPr lang="en-US" sz="1100" b="1" dirty="0">
                <a:solidFill>
                  <a:schemeClr val="bg1"/>
                </a:solidFill>
              </a:rPr>
              <a:t>146 NM above Delaware Capes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C513E-99BC-8749-63D6-57A998968992}"/>
              </a:ext>
            </a:extLst>
          </p:cNvPr>
          <p:cNvSpPr txBox="1"/>
          <p:nvPr/>
        </p:nvSpPr>
        <p:spPr>
          <a:xfrm>
            <a:off x="286871" y="1254569"/>
            <a:ext cx="2410110" cy="369332"/>
          </a:xfrm>
          <a:prstGeom prst="rect">
            <a:avLst/>
          </a:prstGeom>
          <a:solidFill>
            <a:srgbClr val="540C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EE89"/>
                </a:solidFill>
              </a:rPr>
              <a:t>Charting your course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90C138D-C259-C478-5AA2-70394685A2D5}"/>
                  </a:ext>
                </a:extLst>
              </p14:cNvPr>
              <p14:cNvContentPartPr/>
              <p14:nvPr/>
            </p14:nvContentPartPr>
            <p14:xfrm>
              <a:off x="6392598" y="2131064"/>
              <a:ext cx="191160" cy="135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90C138D-C259-C478-5AA2-70394685A2D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88278" y="2126744"/>
                <a:ext cx="199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9050631-ACBF-63DA-4416-E2F12801C244}"/>
                  </a:ext>
                </a:extLst>
              </p14:cNvPr>
              <p14:cNvContentPartPr/>
              <p14:nvPr/>
            </p14:nvContentPartPr>
            <p14:xfrm>
              <a:off x="6774198" y="2426984"/>
              <a:ext cx="10080" cy="16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9050631-ACBF-63DA-4416-E2F12801C24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69878" y="2422664"/>
                <a:ext cx="1872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1BD0E22-8712-5094-647A-AE9321A5E743}"/>
              </a:ext>
            </a:extLst>
          </p:cNvPr>
          <p:cNvGrpSpPr/>
          <p:nvPr/>
        </p:nvGrpSpPr>
        <p:grpSpPr>
          <a:xfrm>
            <a:off x="6837918" y="2197664"/>
            <a:ext cx="114480" cy="190800"/>
            <a:chOff x="6837918" y="2197664"/>
            <a:chExt cx="11448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6378962-68DE-815B-9649-EB6CA103281F}"/>
                    </a:ext>
                  </a:extLst>
                </p14:cNvPr>
                <p14:cNvContentPartPr/>
                <p14:nvPr/>
              </p14:nvContentPartPr>
              <p14:xfrm>
                <a:off x="6837918" y="2300264"/>
                <a:ext cx="106200" cy="8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6378962-68DE-815B-9649-EB6CA103281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33598" y="2295944"/>
                  <a:ext cx="114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E5EC496-7EE0-934E-8C2B-F2CF0AE295CD}"/>
                    </a:ext>
                  </a:extLst>
                </p14:cNvPr>
                <p14:cNvContentPartPr/>
                <p14:nvPr/>
              </p14:nvContentPartPr>
              <p14:xfrm>
                <a:off x="6922518" y="2197664"/>
                <a:ext cx="29880" cy="63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E5EC496-7EE0-934E-8C2B-F2CF0AE295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918198" y="2193344"/>
                  <a:ext cx="3852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C0E3FE2-3451-0801-A81F-F792D3DF7E02}"/>
              </a:ext>
            </a:extLst>
          </p:cNvPr>
          <p:cNvSpPr txBox="1"/>
          <p:nvPr/>
        </p:nvSpPr>
        <p:spPr>
          <a:xfrm>
            <a:off x="6561992" y="1545428"/>
            <a:ext cx="347261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570B567A-162E-25DF-42D8-E90E83660C56}"/>
              </a:ext>
            </a:extLst>
          </p:cNvPr>
          <p:cNvSpPr/>
          <p:nvPr/>
        </p:nvSpPr>
        <p:spPr>
          <a:xfrm>
            <a:off x="6496240" y="1733965"/>
            <a:ext cx="65752" cy="53815"/>
          </a:xfrm>
          <a:prstGeom prst="flowChartConnector">
            <a:avLst/>
          </a:prstGeom>
          <a:solidFill>
            <a:srgbClr val="29FD20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440983-6A45-A200-D326-D09311B7F1F5}"/>
              </a:ext>
            </a:extLst>
          </p:cNvPr>
          <p:cNvSpPr txBox="1"/>
          <p:nvPr/>
        </p:nvSpPr>
        <p:spPr>
          <a:xfrm>
            <a:off x="6512475" y="1057863"/>
            <a:ext cx="793556" cy="246221"/>
          </a:xfrm>
          <a:prstGeom prst="rect">
            <a:avLst/>
          </a:prstGeom>
          <a:solidFill>
            <a:srgbClr val="FCF922"/>
          </a:solidFill>
        </p:spPr>
        <p:txBody>
          <a:bodyPr wrap="square" rtlCol="0">
            <a:spAutoFit/>
          </a:bodyPr>
          <a:lstStyle/>
          <a:p>
            <a:r>
              <a:rPr lang="en-US" sz="500" b="1" dirty="0">
                <a:solidFill>
                  <a:srgbClr val="001F46"/>
                </a:solidFill>
              </a:rPr>
              <a:t>Port of Camden</a:t>
            </a:r>
          </a:p>
          <a:p>
            <a:r>
              <a:rPr lang="en-US" sz="500" b="1" dirty="0">
                <a:solidFill>
                  <a:srgbClr val="001F46"/>
                </a:solidFill>
              </a:rPr>
              <a:t>   Gloucester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EFF867-DE62-967B-3437-AD7A0E23FB30}"/>
              </a:ext>
            </a:extLst>
          </p:cNvPr>
          <p:cNvSpPr txBox="1"/>
          <p:nvPr/>
        </p:nvSpPr>
        <p:spPr>
          <a:xfrm>
            <a:off x="5632465" y="2596510"/>
            <a:ext cx="458668" cy="323165"/>
          </a:xfrm>
          <a:prstGeom prst="rect">
            <a:avLst/>
          </a:prstGeom>
          <a:solidFill>
            <a:srgbClr val="2DF8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solidFill>
                  <a:srgbClr val="001F46"/>
                </a:solidFill>
              </a:rPr>
              <a:t>Delmarva</a:t>
            </a:r>
          </a:p>
          <a:p>
            <a:pPr algn="ctr"/>
            <a:r>
              <a:rPr lang="en-US" sz="500" b="1" dirty="0">
                <a:solidFill>
                  <a:srgbClr val="001F46"/>
                </a:solidFill>
              </a:rPr>
              <a:t>Inland</a:t>
            </a:r>
          </a:p>
          <a:p>
            <a:pPr algn="ctr"/>
            <a:r>
              <a:rPr lang="en-US" sz="500" b="1" dirty="0">
                <a:solidFill>
                  <a:srgbClr val="001F46"/>
                </a:solidFill>
              </a:rPr>
              <a:t>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820DF-19A2-63D8-CA0A-76B2CF237EAB}"/>
              </a:ext>
            </a:extLst>
          </p:cNvPr>
          <p:cNvSpPr txBox="1"/>
          <p:nvPr/>
        </p:nvSpPr>
        <p:spPr>
          <a:xfrm>
            <a:off x="6218514" y="1558573"/>
            <a:ext cx="929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>
                <a:solidFill>
                  <a:srgbClr val="001F46"/>
                </a:solidFill>
              </a:rPr>
              <a:t>Port of Bridgton </a:t>
            </a:r>
          </a:p>
          <a:p>
            <a:r>
              <a:rPr lang="en-US" sz="500" b="1" dirty="0">
                <a:solidFill>
                  <a:srgbClr val="001F46"/>
                </a:solidFill>
              </a:rPr>
              <a:t>   1687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6F9EACC-7669-A0BE-94A1-F2ACD3E6813D}"/>
                  </a:ext>
                </a:extLst>
              </p14:cNvPr>
              <p14:cNvContentPartPr/>
              <p14:nvPr/>
            </p14:nvContentPartPr>
            <p14:xfrm>
              <a:off x="7256210" y="1057863"/>
              <a:ext cx="204787" cy="117475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6F9EACC-7669-A0BE-94A1-F2ACD3E6813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50059" y="1051718"/>
                <a:ext cx="217089" cy="1297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875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DC750-534D-3F08-D5E9-5AF6306BCCA7}"/>
              </a:ext>
            </a:extLst>
          </p:cNvPr>
          <p:cNvSpPr txBox="1"/>
          <p:nvPr/>
        </p:nvSpPr>
        <p:spPr>
          <a:xfrm>
            <a:off x="-556553" y="6611146"/>
            <a:ext cx="3990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2026 Mariners Conference / Stewardship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E5A873-3615-11E2-E25E-A1B40D81FB01}"/>
              </a:ext>
            </a:extLst>
          </p:cNvPr>
          <p:cNvSpPr txBox="1"/>
          <p:nvPr/>
        </p:nvSpPr>
        <p:spPr>
          <a:xfrm>
            <a:off x="6752638" y="5095225"/>
            <a:ext cx="4366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First Rule:  There are No Rules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1F33E38-CB5C-22CE-8F7F-5A1D5151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27"/>
          <a:stretch>
            <a:fillRect/>
          </a:stretch>
        </p:blipFill>
        <p:spPr>
          <a:xfrm>
            <a:off x="862718" y="3040782"/>
            <a:ext cx="1305980" cy="7358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D64EE8-B6D9-2820-18D6-657E4CE3DE4C}"/>
              </a:ext>
            </a:extLst>
          </p:cNvPr>
          <p:cNvSpPr txBox="1"/>
          <p:nvPr/>
        </p:nvSpPr>
        <p:spPr>
          <a:xfrm>
            <a:off x="789770" y="3727320"/>
            <a:ext cx="128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D3244"/>
                </a:solidFill>
              </a:rPr>
              <a:t>Trade Link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583A141-F81E-E692-6D38-27DAB2251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89" y="5196654"/>
            <a:ext cx="2081758" cy="7358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0B08F5-4188-1088-7B0C-0D2769EA4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59" t="3496" r="4585" b="4184"/>
          <a:stretch>
            <a:fillRect/>
          </a:stretch>
        </p:blipFill>
        <p:spPr>
          <a:xfrm>
            <a:off x="3990652" y="4358837"/>
            <a:ext cx="1040673" cy="921054"/>
          </a:xfrm>
          <a:prstGeom prst="rect">
            <a:avLst/>
          </a:prstGeom>
        </p:spPr>
      </p:pic>
      <p:pic>
        <p:nvPicPr>
          <p:cNvPr id="51" name="Picture 6" descr="South Jersey Port Corporation – Southern New Jersey's International ...">
            <a:extLst>
              <a:ext uri="{FF2B5EF4-FFF2-40B4-BE49-F238E27FC236}">
                <a16:creationId xmlns:a16="http://schemas.microsoft.com/office/drawing/2014/main" id="{2AB7FB84-843D-BAC1-CF2F-1F7271E7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53" y="2966223"/>
            <a:ext cx="1305980" cy="11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F0E741-D0B6-A9A2-1A67-ED9B751AFF45}"/>
              </a:ext>
            </a:extLst>
          </p:cNvPr>
          <p:cNvCxnSpPr>
            <a:cxnSpLocks/>
          </p:cNvCxnSpPr>
          <p:nvPr/>
        </p:nvCxnSpPr>
        <p:spPr>
          <a:xfrm flipV="1">
            <a:off x="2556521" y="2397211"/>
            <a:ext cx="0" cy="775752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1DEDBA13-7A26-ADDA-A2DE-4FBE00387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08" y="796970"/>
            <a:ext cx="2169118" cy="1467195"/>
          </a:xfrm>
          <a:prstGeom prst="flowChartConnector">
            <a:avLst/>
          </a:prstGeom>
        </p:spPr>
      </p:pic>
      <p:pic>
        <p:nvPicPr>
          <p:cNvPr id="54" name="Picture 2" descr="xxl refresh barco web portada">
            <a:extLst>
              <a:ext uri="{FF2B5EF4-FFF2-40B4-BE49-F238E27FC236}">
                <a16:creationId xmlns:a16="http://schemas.microsoft.com/office/drawing/2014/main" id="{7317283C-0916-B334-DA43-71A64C74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07" y="1553128"/>
            <a:ext cx="1475488" cy="12875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D66419-BF94-091B-71F0-A66E2015E3BD}"/>
              </a:ext>
            </a:extLst>
          </p:cNvPr>
          <p:cNvCxnSpPr>
            <a:cxnSpLocks/>
          </p:cNvCxnSpPr>
          <p:nvPr/>
        </p:nvCxnSpPr>
        <p:spPr>
          <a:xfrm>
            <a:off x="3047589" y="3620806"/>
            <a:ext cx="929508" cy="0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00144E3-A91C-109B-1E8D-1C7F86089376}"/>
              </a:ext>
            </a:extLst>
          </p:cNvPr>
          <p:cNvCxnSpPr>
            <a:cxnSpLocks/>
          </p:cNvCxnSpPr>
          <p:nvPr/>
        </p:nvCxnSpPr>
        <p:spPr>
          <a:xfrm>
            <a:off x="2977914" y="3986807"/>
            <a:ext cx="706912" cy="372030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1A4E352-8B0F-A597-BE5E-696EABE5219F}"/>
              </a:ext>
            </a:extLst>
          </p:cNvPr>
          <p:cNvCxnSpPr>
            <a:cxnSpLocks/>
          </p:cNvCxnSpPr>
          <p:nvPr/>
        </p:nvCxnSpPr>
        <p:spPr>
          <a:xfrm>
            <a:off x="2556521" y="4149643"/>
            <a:ext cx="0" cy="895002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3470BFE-A71F-F91E-A695-4D62997A71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75" t="17582" r="63415" b="12496"/>
          <a:stretch>
            <a:fillRect/>
          </a:stretch>
        </p:blipFill>
        <p:spPr>
          <a:xfrm>
            <a:off x="2192389" y="3306009"/>
            <a:ext cx="785525" cy="629594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16B476E5-F15B-75CF-7781-24136A16F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96" y="877329"/>
            <a:ext cx="2329917" cy="3034657"/>
          </a:xfrm>
          <a:prstGeom prst="rect">
            <a:avLst/>
          </a:prstGeom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2B867498-B12C-55D1-8849-B4B23E0E97B6}"/>
              </a:ext>
            </a:extLst>
          </p:cNvPr>
          <p:cNvSpPr txBox="1"/>
          <p:nvPr/>
        </p:nvSpPr>
        <p:spPr>
          <a:xfrm>
            <a:off x="8646949" y="3481099"/>
            <a:ext cx="2942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Joe Balzano</a:t>
            </a:r>
          </a:p>
          <a:p>
            <a:pPr algn="ctr"/>
            <a:r>
              <a:rPr lang="en-US" sz="1100" b="1" dirty="0"/>
              <a:t>Courtesy South Jersey Port Corporation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2CEBA788-EEB8-262A-D43B-5911A9A8FA9E}"/>
              </a:ext>
            </a:extLst>
          </p:cNvPr>
          <p:cNvSpPr txBox="1"/>
          <p:nvPr/>
        </p:nvSpPr>
        <p:spPr>
          <a:xfrm>
            <a:off x="6278797" y="5033670"/>
            <a:ext cx="2081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Hon. Helen D. Bently </a:t>
            </a:r>
          </a:p>
          <a:p>
            <a:pPr algn="ctr"/>
            <a:r>
              <a:rPr lang="en-US" sz="1100" b="1" dirty="0"/>
              <a:t>Port of Baltimore</a:t>
            </a:r>
          </a:p>
        </p:txBody>
      </p:sp>
      <p:pic>
        <p:nvPicPr>
          <p:cNvPr id="2067" name="Picture 2066">
            <a:extLst>
              <a:ext uri="{FF2B5EF4-FFF2-40B4-BE49-F238E27FC236}">
                <a16:creationId xmlns:a16="http://schemas.microsoft.com/office/drawing/2014/main" id="{ACA04020-2B26-7DDB-FE76-3F189304C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3279" y="4149643"/>
            <a:ext cx="3189644" cy="2250770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56BB830D-38BC-BF9D-5DA7-71E21C324DC4}"/>
              </a:ext>
            </a:extLst>
          </p:cNvPr>
          <p:cNvSpPr txBox="1"/>
          <p:nvPr/>
        </p:nvSpPr>
        <p:spPr>
          <a:xfrm>
            <a:off x="0" y="-73638"/>
            <a:ext cx="12192000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Stewardship consists of helping others do their best.  </a:t>
            </a:r>
          </a:p>
          <a:p>
            <a:pPr algn="ctr"/>
            <a:r>
              <a:rPr lang="en-US" sz="800" b="1" dirty="0"/>
              <a:t>Admiral Chester Nimitz</a:t>
            </a:r>
          </a:p>
        </p:txBody>
      </p: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967F5B3A-9354-3B38-1DD4-7462A1D3CF93}"/>
              </a:ext>
            </a:extLst>
          </p:cNvPr>
          <p:cNvCxnSpPr>
            <a:cxnSpLocks/>
          </p:cNvCxnSpPr>
          <p:nvPr/>
        </p:nvCxnSpPr>
        <p:spPr>
          <a:xfrm flipV="1">
            <a:off x="2981921" y="2785087"/>
            <a:ext cx="684486" cy="530991"/>
          </a:xfrm>
          <a:prstGeom prst="line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3CF600-1E68-0E6F-6C3E-9375E6E5E7E3}"/>
              </a:ext>
            </a:extLst>
          </p:cNvPr>
          <p:cNvSpPr txBox="1"/>
          <p:nvPr/>
        </p:nvSpPr>
        <p:spPr>
          <a:xfrm>
            <a:off x="3434098" y="5316484"/>
            <a:ext cx="29425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Philadelphia</a:t>
            </a:r>
          </a:p>
          <a:p>
            <a:pPr algn="ctr"/>
            <a:r>
              <a:rPr lang="en-US" sz="1100" b="1" dirty="0"/>
              <a:t>Maritime</a:t>
            </a:r>
          </a:p>
          <a:p>
            <a:pPr algn="ctr"/>
            <a:r>
              <a:rPr lang="en-US" sz="1100" b="1" dirty="0"/>
              <a:t>Exchange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3B29C-10B7-3F4E-035B-EBF981CFC678}"/>
              </a:ext>
            </a:extLst>
          </p:cNvPr>
          <p:cNvSpPr txBox="1"/>
          <p:nvPr/>
        </p:nvSpPr>
        <p:spPr>
          <a:xfrm>
            <a:off x="3666407" y="1333183"/>
            <a:ext cx="2942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Water Vessels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F2E47-FE75-8C22-BF71-69B45C62B44B}"/>
              </a:ext>
            </a:extLst>
          </p:cNvPr>
          <p:cNvSpPr txBox="1"/>
          <p:nvPr/>
        </p:nvSpPr>
        <p:spPr>
          <a:xfrm>
            <a:off x="759757" y="828790"/>
            <a:ext cx="118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Constitutional </a:t>
            </a:r>
          </a:p>
          <a:p>
            <a:pPr algn="ctr"/>
            <a:r>
              <a:rPr lang="en-US" sz="1100" b="1" dirty="0"/>
              <a:t>Crisis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6E540-6E92-C4D5-316D-3EF633F8C415}"/>
              </a:ext>
            </a:extLst>
          </p:cNvPr>
          <p:cNvCxnSpPr>
            <a:cxnSpLocks/>
          </p:cNvCxnSpPr>
          <p:nvPr/>
        </p:nvCxnSpPr>
        <p:spPr>
          <a:xfrm flipV="1">
            <a:off x="6048455" y="4005540"/>
            <a:ext cx="0" cy="2495988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40D84-698F-A8BF-856F-4EE8D0B801AD}"/>
              </a:ext>
            </a:extLst>
          </p:cNvPr>
          <p:cNvCxnSpPr>
            <a:cxnSpLocks/>
          </p:cNvCxnSpPr>
          <p:nvPr/>
        </p:nvCxnSpPr>
        <p:spPr>
          <a:xfrm>
            <a:off x="6016487" y="6501528"/>
            <a:ext cx="2594113" cy="0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FAAD0C-AAAF-5BFB-71B5-6C2B47C8F295}"/>
              </a:ext>
            </a:extLst>
          </p:cNvPr>
          <p:cNvCxnSpPr>
            <a:cxnSpLocks/>
          </p:cNvCxnSpPr>
          <p:nvPr/>
        </p:nvCxnSpPr>
        <p:spPr>
          <a:xfrm flipH="1" flipV="1">
            <a:off x="11582923" y="727988"/>
            <a:ext cx="42927" cy="3100593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B2A5FF-7893-468C-3ECE-67E758C72436}"/>
              </a:ext>
            </a:extLst>
          </p:cNvPr>
          <p:cNvCxnSpPr>
            <a:cxnSpLocks/>
          </p:cNvCxnSpPr>
          <p:nvPr/>
        </p:nvCxnSpPr>
        <p:spPr>
          <a:xfrm>
            <a:off x="8237398" y="758734"/>
            <a:ext cx="3345525" cy="0"/>
          </a:xfrm>
          <a:prstGeom prst="line">
            <a:avLst/>
          </a:prstGeom>
          <a:ln w="63500">
            <a:solidFill>
              <a:srgbClr val="E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D686E-335C-6741-DF56-E69E2FA41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36" y="1146254"/>
            <a:ext cx="2230647" cy="2230647"/>
          </a:xfrm>
          <a:prstGeom prst="flowChartConnector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3B68CE-5DB1-6281-C799-584B57AC08E8}"/>
              </a:ext>
            </a:extLst>
          </p:cNvPr>
          <p:cNvSpPr txBox="1"/>
          <p:nvPr/>
        </p:nvSpPr>
        <p:spPr>
          <a:xfrm>
            <a:off x="8811053" y="806196"/>
            <a:ext cx="2418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Henson Museum, Port of Camden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468EE-1A90-6C90-0FAE-42AEC6D63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0990" y="852289"/>
            <a:ext cx="2426430" cy="30592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Picture 2" descr="Trapped and Starving: Baffin Island 1995 » Explorersweb">
            <a:extLst>
              <a:ext uri="{FF2B5EF4-FFF2-40B4-BE49-F238E27FC236}">
                <a16:creationId xmlns:a16="http://schemas.microsoft.com/office/drawing/2014/main" id="{40BA1459-7B74-7301-BF22-B2347FCD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2" y="614236"/>
            <a:ext cx="11318021" cy="59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1D6C8DE-4A45-204A-D824-8173F01CBAE3}"/>
              </a:ext>
            </a:extLst>
          </p:cNvPr>
          <p:cNvSpPr txBox="1"/>
          <p:nvPr/>
        </p:nvSpPr>
        <p:spPr>
          <a:xfrm>
            <a:off x="422243" y="603388"/>
            <a:ext cx="5922958" cy="5981532"/>
          </a:xfrm>
          <a:prstGeom prst="rect">
            <a:avLst/>
          </a:prstGeom>
          <a:solidFill>
            <a:srgbClr val="BCD4EE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F10BA-32D2-4137-4441-29E49E8A9909}"/>
              </a:ext>
            </a:extLst>
          </p:cNvPr>
          <p:cNvSpPr txBox="1"/>
          <p:nvPr/>
        </p:nvSpPr>
        <p:spPr>
          <a:xfrm>
            <a:off x="362971" y="1962689"/>
            <a:ext cx="5672740" cy="3098522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2540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ARCTIC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ln w="25400">
                  <a:solidFill>
                    <a:srgbClr val="00B05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SHIPPING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A4F75E3-71F2-2866-6B64-1043376AA6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4719"/>
          <a:stretch>
            <a:fillRect/>
          </a:stretch>
        </p:blipFill>
        <p:spPr>
          <a:xfrm>
            <a:off x="6156291" y="633605"/>
            <a:ext cx="5632875" cy="59513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A759E77-7F62-83EA-09F4-4B4E78076A80}"/>
              </a:ext>
            </a:extLst>
          </p:cNvPr>
          <p:cNvSpPr txBox="1"/>
          <p:nvPr/>
        </p:nvSpPr>
        <p:spPr>
          <a:xfrm>
            <a:off x="7934121" y="5921598"/>
            <a:ext cx="2148342" cy="461665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  EC USA PORTS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7A04B8-D05F-5127-435E-A7F196A1635B}"/>
              </a:ext>
            </a:extLst>
          </p:cNvPr>
          <p:cNvSpPr txBox="1"/>
          <p:nvPr/>
        </p:nvSpPr>
        <p:spPr>
          <a:xfrm>
            <a:off x="6318534" y="4675336"/>
            <a:ext cx="3591626" cy="738664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NW Passage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Tokyo to Port of Philadelphia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9727  NM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4AEFB4-D8D1-3935-F9C2-BC7254D50AFF}"/>
              </a:ext>
            </a:extLst>
          </p:cNvPr>
          <p:cNvSpPr txBox="1"/>
          <p:nvPr/>
        </p:nvSpPr>
        <p:spPr>
          <a:xfrm rot="20316805">
            <a:off x="7517430" y="1527381"/>
            <a:ext cx="1886342" cy="307777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Northern Sea Route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B0B3DA-4976-28A7-B0E5-C0EA202116C7}"/>
              </a:ext>
            </a:extLst>
          </p:cNvPr>
          <p:cNvSpPr txBox="1"/>
          <p:nvPr/>
        </p:nvSpPr>
        <p:spPr>
          <a:xfrm>
            <a:off x="6578952" y="727802"/>
            <a:ext cx="1134354" cy="307777"/>
          </a:xfrm>
          <a:prstGeom prst="rect">
            <a:avLst/>
          </a:prstGeom>
          <a:solidFill>
            <a:srgbClr val="CDCBCE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Vladivostok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4A8DF7-CA83-1698-5B69-54870AEAB5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443" y="629652"/>
            <a:ext cx="11368204" cy="59661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ED21D84-6804-64F2-9B87-EA35AD431A4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Polar Code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DA08E-47EB-75F9-D209-C5A6532417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9" y="580674"/>
            <a:ext cx="11436545" cy="60197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FC9464-2BBB-6C56-0DC7-93996AB3C7DA}"/>
              </a:ext>
            </a:extLst>
          </p:cNvPr>
          <p:cNvCxnSpPr>
            <a:cxnSpLocks/>
          </p:cNvCxnSpPr>
          <p:nvPr/>
        </p:nvCxnSpPr>
        <p:spPr>
          <a:xfrm>
            <a:off x="2824271" y="1301190"/>
            <a:ext cx="1152826" cy="109602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E28A33-8774-3E27-48F5-B4A9FB24E07D}"/>
              </a:ext>
            </a:extLst>
          </p:cNvPr>
          <p:cNvSpPr txBox="1"/>
          <p:nvPr/>
        </p:nvSpPr>
        <p:spPr>
          <a:xfrm>
            <a:off x="1843111" y="660474"/>
            <a:ext cx="139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Delaware River 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FF45D-0F3A-FD56-AA5F-E9CBAFF735B1}"/>
              </a:ext>
            </a:extLst>
          </p:cNvPr>
          <p:cNvSpPr txBox="1"/>
          <p:nvPr/>
        </p:nvSpPr>
        <p:spPr>
          <a:xfrm>
            <a:off x="1674219" y="5605767"/>
            <a:ext cx="139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Delaware River Ports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E47708-280B-DA00-DCC1-9279B7A729AB}"/>
              </a:ext>
            </a:extLst>
          </p:cNvPr>
          <p:cNvCxnSpPr>
            <a:cxnSpLocks/>
          </p:cNvCxnSpPr>
          <p:nvPr/>
        </p:nvCxnSpPr>
        <p:spPr>
          <a:xfrm flipV="1">
            <a:off x="2883723" y="5464557"/>
            <a:ext cx="736844" cy="45209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4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3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A6BA12-18A7-1D1C-420E-3241DAED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268" y="6481691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98244-5D1C-AD68-6753-B82CFCEF5AAF}"/>
              </a:ext>
            </a:extLst>
          </p:cNvPr>
          <p:cNvSpPr txBox="1"/>
          <p:nvPr/>
        </p:nvSpPr>
        <p:spPr>
          <a:xfrm>
            <a:off x="4541090" y="6542816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D0E034-6179-800F-9E48-F6D54148D2C0}"/>
              </a:ext>
            </a:extLst>
          </p:cNvPr>
          <p:cNvSpPr txBox="1"/>
          <p:nvPr/>
        </p:nvSpPr>
        <p:spPr>
          <a:xfrm>
            <a:off x="0" y="-8970"/>
            <a:ext cx="12192000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“A Garden to Grow” </a:t>
            </a:r>
          </a:p>
          <a:p>
            <a:pPr algn="ctr"/>
            <a:r>
              <a:rPr lang="en-US" sz="1000" b="1" dirty="0"/>
              <a:t>James Rouse, Port of Baltimore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17F0654-72E2-F7C5-4666-77ED7CDDA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" y="770509"/>
            <a:ext cx="3434784" cy="2152075"/>
          </a:xfrm>
          <a:prstGeom prst="rect">
            <a:avLst/>
          </a:prstGeom>
        </p:spPr>
      </p:pic>
      <p:pic>
        <p:nvPicPr>
          <p:cNvPr id="63" name="Picture 5" descr="DSCN1674.JPG">
            <a:extLst>
              <a:ext uri="{FF2B5EF4-FFF2-40B4-BE49-F238E27FC236}">
                <a16:creationId xmlns:a16="http://schemas.microsoft.com/office/drawing/2014/main" id="{4F755A3E-C5EC-7CA1-6840-821651DC2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3888195"/>
            <a:ext cx="3434785" cy="21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D6D73D92-065A-4F5C-FD6E-BC90ED2EAA0A}"/>
              </a:ext>
            </a:extLst>
          </p:cNvPr>
          <p:cNvSpPr txBox="1"/>
          <p:nvPr/>
        </p:nvSpPr>
        <p:spPr>
          <a:xfrm>
            <a:off x="397830" y="5604072"/>
            <a:ext cx="3345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First Rule:  There are No Rules</a:t>
            </a:r>
          </a:p>
        </p:txBody>
      </p:sp>
      <p:pic>
        <p:nvPicPr>
          <p:cNvPr id="1025" name="Picture 1024" descr="DSCN1697">
            <a:extLst>
              <a:ext uri="{FF2B5EF4-FFF2-40B4-BE49-F238E27FC236}">
                <a16:creationId xmlns:a16="http://schemas.microsoft.com/office/drawing/2014/main" id="{8AC0CEE8-3858-597C-AE81-3089271FA44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5" y="3586399"/>
            <a:ext cx="3434788" cy="25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806C5D29-6A91-97DF-A13C-F051E8E92CE1}"/>
              </a:ext>
            </a:extLst>
          </p:cNvPr>
          <p:cNvSpPr txBox="1"/>
          <p:nvPr/>
        </p:nvSpPr>
        <p:spPr>
          <a:xfrm>
            <a:off x="264466" y="5486768"/>
            <a:ext cx="3479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There are, however, protocols.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497B7066-8D32-80C1-D242-4073AA51402E}"/>
              </a:ext>
            </a:extLst>
          </p:cNvPr>
          <p:cNvSpPr txBox="1"/>
          <p:nvPr/>
        </p:nvSpPr>
        <p:spPr>
          <a:xfrm>
            <a:off x="401272" y="2988345"/>
            <a:ext cx="329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How Far Can You Throw a Chicken ?</a:t>
            </a:r>
          </a:p>
        </p:txBody>
      </p:sp>
      <p:pic>
        <p:nvPicPr>
          <p:cNvPr id="3" name="Picture 2" descr="Steamships - Road To The Civil War">
            <a:extLst>
              <a:ext uri="{FF2B5EF4-FFF2-40B4-BE49-F238E27FC236}">
                <a16:creationId xmlns:a16="http://schemas.microsoft.com/office/drawing/2014/main" id="{AF319DB6-BCF1-7508-0DA9-D0F7F56E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42" y="1162974"/>
            <a:ext cx="7487791" cy="444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7CC74-9BB4-2EA6-5C7E-58B44151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0"/>
          <a:stretch>
            <a:fillRect/>
          </a:stretch>
        </p:blipFill>
        <p:spPr>
          <a:xfrm rot="16200000">
            <a:off x="5073145" y="-371954"/>
            <a:ext cx="5675860" cy="7960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59BC42-8417-83CA-200C-444BB7D08248}"/>
              </a:ext>
            </a:extLst>
          </p:cNvPr>
          <p:cNvSpPr txBox="1"/>
          <p:nvPr/>
        </p:nvSpPr>
        <p:spPr>
          <a:xfrm>
            <a:off x="7345190" y="4998646"/>
            <a:ext cx="3895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Port of Vladivostok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7AADF-07A6-231D-3494-A77312E27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6" y="530203"/>
            <a:ext cx="3554218" cy="4468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B6AC2A-DFE1-435F-7880-15A3C5A48DEB}"/>
              </a:ext>
            </a:extLst>
          </p:cNvPr>
          <p:cNvSpPr txBox="1"/>
          <p:nvPr/>
        </p:nvSpPr>
        <p:spPr>
          <a:xfrm>
            <a:off x="308914" y="4389317"/>
            <a:ext cx="3531599" cy="2092881"/>
          </a:xfrm>
          <a:prstGeom prst="rect">
            <a:avLst/>
          </a:prstGeom>
          <a:solidFill>
            <a:srgbClr val="DAF3FD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D3244"/>
                </a:solidFill>
              </a:rPr>
              <a:t>Port of Camden </a:t>
            </a:r>
          </a:p>
          <a:p>
            <a:pPr algn="ctr"/>
            <a:endParaRPr lang="en-US" sz="1200" b="1" dirty="0">
              <a:solidFill>
                <a:srgbClr val="1D3244"/>
              </a:solidFill>
            </a:endParaRPr>
          </a:p>
          <a:p>
            <a:pPr algn="ctr"/>
            <a:r>
              <a:rPr lang="en-US" sz="1200" b="1" dirty="0">
                <a:solidFill>
                  <a:srgbClr val="1D3244"/>
                </a:solidFill>
              </a:rPr>
              <a:t>Matthew Henson of the Arctic (Museum)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Mid-Atlantic Ports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Delaware River</a:t>
            </a:r>
          </a:p>
          <a:p>
            <a:pPr algn="ctr"/>
            <a:r>
              <a:rPr lang="en-US" sz="1200" b="1" dirty="0"/>
              <a:t>Delaware/New Jersey/Pennsylvania</a:t>
            </a:r>
          </a:p>
          <a:p>
            <a:pPr algn="ctr"/>
            <a:endParaRPr lang="en-US" sz="1200" b="1" dirty="0"/>
          </a:p>
          <a:p>
            <a:pPr algn="ctr"/>
            <a:r>
              <a:rPr lang="en-US" sz="1200" b="1" dirty="0"/>
              <a:t>Maryland’s  Port of Baltimore</a:t>
            </a:r>
          </a:p>
          <a:p>
            <a:pPr algn="ctr"/>
            <a:endParaRPr lang="en-US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FA138-657F-B70E-6A05-282FDCEF9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45" y="761971"/>
            <a:ext cx="7989259" cy="5719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96F7AD-B56A-7385-A3E1-775E08F69F71}"/>
              </a:ext>
            </a:extLst>
          </p:cNvPr>
          <p:cNvSpPr txBox="1"/>
          <p:nvPr/>
        </p:nvSpPr>
        <p:spPr>
          <a:xfrm>
            <a:off x="3863134" y="5392191"/>
            <a:ext cx="80250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Port of Wilmington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Photo Credit:  Del River Mariner </a:t>
            </a:r>
          </a:p>
        </p:txBody>
      </p:sp>
    </p:spTree>
    <p:extLst>
      <p:ext uri="{BB962C8B-B14F-4D97-AF65-F5344CB8AC3E}">
        <p14:creationId xmlns:p14="http://schemas.microsoft.com/office/powerpoint/2010/main" val="28557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5" grpId="0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3208-7279-4FAF-3CFA-8122BB65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53E88-AB23-C141-6EB8-B4D1AD9DB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D84C7-7D48-FA4A-BC2B-92A394DD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83481-A521-4A75-848A-A2BF2DE74739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73425-93C5-30CC-82A0-3337AED0969F}"/>
              </a:ext>
            </a:extLst>
          </p:cNvPr>
          <p:cNvSpPr txBox="1"/>
          <p:nvPr/>
        </p:nvSpPr>
        <p:spPr>
          <a:xfrm>
            <a:off x="178506" y="110003"/>
            <a:ext cx="11834987" cy="646330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8F463-7773-E7D9-8B6F-2925B5098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50" y="297088"/>
            <a:ext cx="8896454" cy="5930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0852E-F9A0-84FA-97FA-A34D01AE6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r="2857" b="11998"/>
          <a:stretch>
            <a:fillRect/>
          </a:stretch>
        </p:blipFill>
        <p:spPr>
          <a:xfrm>
            <a:off x="9203179" y="606265"/>
            <a:ext cx="2183395" cy="2216426"/>
          </a:xfrm>
          <a:prstGeom prst="flowChartConnector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29A57-5C0B-B8E7-8B14-2503CDD632AB}"/>
              </a:ext>
            </a:extLst>
          </p:cNvPr>
          <p:cNvSpPr txBox="1"/>
          <p:nvPr/>
        </p:nvSpPr>
        <p:spPr>
          <a:xfrm>
            <a:off x="4467921" y="5195429"/>
            <a:ext cx="3256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Eagle Point</a:t>
            </a:r>
          </a:p>
        </p:txBody>
      </p:sp>
    </p:spTree>
    <p:extLst>
      <p:ext uri="{BB962C8B-B14F-4D97-AF65-F5344CB8AC3E}">
        <p14:creationId xmlns:p14="http://schemas.microsoft.com/office/powerpoint/2010/main" val="383715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8E4DC1-FE6C-60F1-62B9-F7DFB3BB98C1}"/>
              </a:ext>
            </a:extLst>
          </p:cNvPr>
          <p:cNvSpPr txBox="1">
            <a:spLocks/>
          </p:cNvSpPr>
          <p:nvPr/>
        </p:nvSpPr>
        <p:spPr>
          <a:xfrm>
            <a:off x="0" y="90594"/>
            <a:ext cx="12192000" cy="63892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Perseverance     24/7/365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C77BD1-0D1B-3BE7-22B7-559AC882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9838" y="6374079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69E0A-B48C-6AFC-8FA6-0559174BBDB5}"/>
              </a:ext>
            </a:extLst>
          </p:cNvPr>
          <p:cNvSpPr txBox="1"/>
          <p:nvPr/>
        </p:nvSpPr>
        <p:spPr>
          <a:xfrm>
            <a:off x="286871" y="6356350"/>
            <a:ext cx="329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2026 Mariners Conference / Stewardship</a:t>
            </a:r>
          </a:p>
        </p:txBody>
      </p:sp>
      <p:sp>
        <p:nvSpPr>
          <p:cNvPr id="13" name="AutoShape 6" descr="WW1 British Hospital Canal Barge in France First World War Photograph (image 1/1)">
            <a:extLst>
              <a:ext uri="{FF2B5EF4-FFF2-40B4-BE49-F238E27FC236}">
                <a16:creationId xmlns:a16="http://schemas.microsoft.com/office/drawing/2014/main" id="{EE7932A7-E8F1-8E1D-CC94-1F36138DF4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DA513E-33C6-8494-C2AB-07A172B7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617" y="885946"/>
            <a:ext cx="3287019" cy="2417453"/>
          </a:xfrm>
          <a:prstGeom prst="rect">
            <a:avLst/>
          </a:prstGeom>
        </p:spPr>
      </p:pic>
      <p:pic>
        <p:nvPicPr>
          <p:cNvPr id="4106" name="Picture 10" descr="The Floating Hospital, Rondout Creek, Kingston NY | jag9889 | Flickr">
            <a:extLst>
              <a:ext uri="{FF2B5EF4-FFF2-40B4-BE49-F238E27FC236}">
                <a16:creationId xmlns:a16="http://schemas.microsoft.com/office/drawing/2014/main" id="{010C1A0B-F06B-6725-5244-05C331C2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16" y="879760"/>
            <a:ext cx="3232100" cy="24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52C22E-9F60-E38D-9135-4E750D0FCA7D}"/>
              </a:ext>
            </a:extLst>
          </p:cNvPr>
          <p:cNvSpPr txBox="1"/>
          <p:nvPr/>
        </p:nvSpPr>
        <p:spPr>
          <a:xfrm>
            <a:off x="8543416" y="2697197"/>
            <a:ext cx="319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sz="1600" b="1" dirty="0">
                <a:solidFill>
                  <a:schemeClr val="bg1"/>
                </a:solidFill>
              </a:rPr>
              <a:t>NYC  - The Floating Hospital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EEA6C-619E-D9D5-58BB-4E16F2C38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69" y="3820287"/>
            <a:ext cx="4396845" cy="239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6ECB3-8072-AAA5-9AB7-3580876709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877"/>
          <a:stretch>
            <a:fillRect/>
          </a:stretch>
        </p:blipFill>
        <p:spPr>
          <a:xfrm>
            <a:off x="496569" y="1094972"/>
            <a:ext cx="4004800" cy="2359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C7D0BA-4225-0423-81B1-B94C6254D677}"/>
              </a:ext>
            </a:extLst>
          </p:cNvPr>
          <p:cNvSpPr txBox="1"/>
          <p:nvPr/>
        </p:nvSpPr>
        <p:spPr>
          <a:xfrm>
            <a:off x="4893417" y="2646446"/>
            <a:ext cx="332962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01 July 1916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8C552E-73FC-CE81-E8F8-90328F00B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0" b="97015" l="9934" r="89845">
                        <a14:foregroundMark x1="59161" y1="10448" x2="34437" y2="15920"/>
                        <a14:foregroundMark x1="34437" y1="15920" x2="32671" y2="18159"/>
                        <a14:foregroundMark x1="66267" y1="87295" x2="51447" y2="91670"/>
                        <a14:foregroundMark x1="68823" y1="86541" x2="67144" y2="87037"/>
                        <a14:backgroundMark x1="34879" y1="94527" x2="46358" y2="94527"/>
                        <a14:backgroundMark x1="69536" y1="85075" x2="68874" y2="86567"/>
                        <a14:backgroundMark x1="67329" y1="87313" x2="66446" y2="87562"/>
                        <a14:backgroundMark x1="45916" y1="92786" x2="49448" y2="93781"/>
                        <a14:backgroundMark x1="51656" y1="92040" x2="50552" y2="92040"/>
                        <a14:backgroundMark x1="34437" y1="95771" x2="34437" y2="95771"/>
                        <a14:backgroundMark x1="35099" y1="95771" x2="32450" y2="97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506" y="3909607"/>
            <a:ext cx="2322189" cy="194227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F2E59E-6964-3F2D-2194-C53EBD27BD6E}"/>
              </a:ext>
            </a:extLst>
          </p:cNvPr>
          <p:cNvCxnSpPr>
            <a:cxnSpLocks/>
          </p:cNvCxnSpPr>
          <p:nvPr/>
        </p:nvCxnSpPr>
        <p:spPr>
          <a:xfrm>
            <a:off x="4742331" y="813428"/>
            <a:ext cx="0" cy="2767972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6D8F0-360B-D224-B479-21D5E465CDE7}"/>
              </a:ext>
            </a:extLst>
          </p:cNvPr>
          <p:cNvCxnSpPr>
            <a:cxnSpLocks/>
          </p:cNvCxnSpPr>
          <p:nvPr/>
        </p:nvCxnSpPr>
        <p:spPr>
          <a:xfrm>
            <a:off x="5325409" y="3524738"/>
            <a:ext cx="21322" cy="2767972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AA093E-6DA6-7B75-955D-BA52F4D6FE08}"/>
              </a:ext>
            </a:extLst>
          </p:cNvPr>
          <p:cNvCxnSpPr>
            <a:cxnSpLocks/>
          </p:cNvCxnSpPr>
          <p:nvPr/>
        </p:nvCxnSpPr>
        <p:spPr>
          <a:xfrm>
            <a:off x="4742331" y="3553995"/>
            <a:ext cx="556152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93322765lt8.jpg">
            <a:extLst>
              <a:ext uri="{FF2B5EF4-FFF2-40B4-BE49-F238E27FC236}">
                <a16:creationId xmlns:a16="http://schemas.microsoft.com/office/drawing/2014/main" id="{046523C5-A4CC-F883-4E7F-45BA52D87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25" y="3463177"/>
            <a:ext cx="4484613" cy="30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6BC064-74A1-A437-6D50-CF4545F0B0D1}"/>
              </a:ext>
            </a:extLst>
          </p:cNvPr>
          <p:cNvSpPr txBox="1"/>
          <p:nvPr/>
        </p:nvSpPr>
        <p:spPr>
          <a:xfrm>
            <a:off x="1311442" y="5522495"/>
            <a:ext cx="279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Teresa</a:t>
            </a:r>
          </a:p>
        </p:txBody>
      </p:sp>
    </p:spTree>
    <p:extLst>
      <p:ext uri="{BB962C8B-B14F-4D97-AF65-F5344CB8AC3E}">
        <p14:creationId xmlns:p14="http://schemas.microsoft.com/office/powerpoint/2010/main" val="248965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1F9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97E4F-AAAA-B640-D569-91472745068D}"/>
              </a:ext>
            </a:extLst>
          </p:cNvPr>
          <p:cNvSpPr txBox="1"/>
          <p:nvPr/>
        </p:nvSpPr>
        <p:spPr>
          <a:xfrm>
            <a:off x="-257908" y="6444476"/>
            <a:ext cx="4641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2026 Mariners Conference / Stewardship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43288651-C78E-79F2-E0ED-3E03061A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883481-A521-4A75-848A-A2BF2DE74739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11038-4A00-0D72-56A0-69A3FA56AFFF}"/>
              </a:ext>
            </a:extLst>
          </p:cNvPr>
          <p:cNvSpPr txBox="1"/>
          <p:nvPr/>
        </p:nvSpPr>
        <p:spPr>
          <a:xfrm>
            <a:off x="7317682" y="4896258"/>
            <a:ext cx="200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AF3FD"/>
                </a:solidFill>
              </a:rPr>
              <a:t>Girard 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B9A32-8532-815B-A43A-3768A68C02D1}"/>
              </a:ext>
            </a:extLst>
          </p:cNvPr>
          <p:cNvSpPr txBox="1"/>
          <p:nvPr/>
        </p:nvSpPr>
        <p:spPr>
          <a:xfrm>
            <a:off x="0" y="10804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Navy Nurses   -   “Making a Fixture”</a:t>
            </a:r>
          </a:p>
        </p:txBody>
      </p:sp>
      <p:pic>
        <p:nvPicPr>
          <p:cNvPr id="1032" name="Picture 8" descr="NMRTC San Diego hosts STEM Event &gt; Navy Medicine &gt; News">
            <a:extLst>
              <a:ext uri="{FF2B5EF4-FFF2-40B4-BE49-F238E27FC236}">
                <a16:creationId xmlns:a16="http://schemas.microsoft.com/office/drawing/2014/main" id="{B585AEA3-93C5-F980-4273-F8860A40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337" y="4542612"/>
            <a:ext cx="2499663" cy="18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VIDS - Images - USNS Comfort Departs New York [Image 2 of 7]">
            <a:extLst>
              <a:ext uri="{FF2B5EF4-FFF2-40B4-BE49-F238E27FC236}">
                <a16:creationId xmlns:a16="http://schemas.microsoft.com/office/drawing/2014/main" id="{B5E4BDC0-1E69-5F0C-BF8C-659E27FD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3" y="774447"/>
            <a:ext cx="8916644" cy="55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810B0-263E-7D21-C49F-F69905368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9" b="92864" l="6256" r="94408">
                        <a14:foregroundMark x1="45782" y1="5097" x2="34976" y2="5199"/>
                        <a14:foregroundMark x1="34976" y1="5199" x2="34597" y2="5301"/>
                        <a14:foregroundMark x1="52512" y1="31295" x2="52986" y2="40367"/>
                        <a14:foregroundMark x1="52986" y1="40367" x2="54597" y2="41794"/>
                        <a14:foregroundMark x1="59242" y1="85219" x2="48815" y2="86646"/>
                        <a14:foregroundMark x1="48815" y1="86646" x2="46730" y2="86239"/>
                        <a14:foregroundMark x1="46730" y1="86239" x2="36682" y2="78287"/>
                        <a14:foregroundMark x1="36682" y1="78287" x2="35829" y2="76555"/>
                        <a14:foregroundMark x1="34408" y1="86544" x2="43033" y2="88991"/>
                        <a14:foregroundMark x1="43033" y1="88991" x2="36967" y2="83486"/>
                        <a14:foregroundMark x1="35355" y1="80020" x2="33744" y2="92457"/>
                        <a14:foregroundMark x1="55261" y1="44037" x2="58199" y2="54434"/>
                        <a14:foregroundMark x1="58199" y1="54434" x2="57441" y2="55556"/>
                        <a14:foregroundMark x1="90427" y1="30785" x2="94313" y2="43833"/>
                        <a14:foregroundMark x1="94313" y1="43833" x2="90521" y2="65647"/>
                        <a14:foregroundMark x1="90521" y1="65647" x2="88720" y2="71050"/>
                        <a14:foregroundMark x1="94597" y1="39042" x2="94597" y2="44750"/>
                        <a14:foregroundMark x1="56493" y1="45056" x2="59526" y2="46075"/>
                        <a14:foregroundMark x1="61611" y1="47808" x2="61611" y2="47808"/>
                        <a14:foregroundMark x1="62464" y1="49745" x2="62464" y2="52497"/>
                        <a14:foregroundMark x1="36682" y1="87258" x2="47393" y2="92966"/>
                        <a14:foregroundMark x1="11848" y1="39755" x2="11374" y2="49235"/>
                        <a14:foregroundMark x1="6256" y1="38532" x2="15450" y2="39551"/>
                        <a14:foregroundMark x1="15450" y1="39551" x2="16019" y2="3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49"/>
            <a:ext cx="2970005" cy="2761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A967C-7929-9830-F386-96C29EE6B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37" y="774446"/>
            <a:ext cx="2478289" cy="1637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9D107-D930-EC37-2594-5D99A6955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1225" y="2412392"/>
            <a:ext cx="2480775" cy="2130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3C666-70DB-D757-9225-50FBE879ED08}"/>
              </a:ext>
            </a:extLst>
          </p:cNvPr>
          <p:cNvSpPr txBox="1"/>
          <p:nvPr/>
        </p:nvSpPr>
        <p:spPr>
          <a:xfrm>
            <a:off x="6128312" y="3118319"/>
            <a:ext cx="3341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 Black" panose="020B0004020202020204" pitchFamily="34" charset="0"/>
              </a:rPr>
              <a:t>Bataan</a:t>
            </a:r>
          </a:p>
          <a:p>
            <a:pPr algn="r"/>
            <a:r>
              <a:rPr lang="en-US" sz="4000" b="1" dirty="0">
                <a:ln>
                  <a:solidFill>
                    <a:schemeClr val="bg1"/>
                  </a:solidFill>
                </a:ln>
                <a:latin typeface="Aptos Black" panose="020B0004020202020204" pitchFamily="34" charset="0"/>
              </a:rPr>
              <a:t>Corregidor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63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5083</TotalTime>
  <Words>537</Words>
  <Application>Microsoft Office PowerPoint</Application>
  <PresentationFormat>Widescreen</PresentationFormat>
  <Paragraphs>255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Abadi ExtraLight</vt:lpstr>
      <vt:lpstr>Aharoni</vt:lpstr>
      <vt:lpstr>Aptos Black</vt:lpstr>
      <vt:lpstr>Aptos Light</vt:lpstr>
      <vt:lpstr>Arial</vt:lpstr>
      <vt:lpstr>Arial Black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Thank-you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Anderson</dc:creator>
  <cp:lastModifiedBy>John Anderson</cp:lastModifiedBy>
  <cp:revision>502</cp:revision>
  <dcterms:created xsi:type="dcterms:W3CDTF">2025-12-23T07:16:30Z</dcterms:created>
  <dcterms:modified xsi:type="dcterms:W3CDTF">2026-03-23T12:15:51Z</dcterms:modified>
</cp:coreProperties>
</file>